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7.xml" ContentType="application/vnd.openxmlformats-officedocument.presentationml.tags+xml"/>
  <Override PartName="/ppt/tags/tag28.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50"/>
  </p:notesMasterIdLst>
  <p:handoutMasterIdLst>
    <p:handoutMasterId r:id="rId51"/>
  </p:handoutMasterIdLst>
  <p:sldIdLst>
    <p:sldId id="273" r:id="rId3"/>
    <p:sldId id="310" r:id="rId4"/>
    <p:sldId id="319" r:id="rId5"/>
    <p:sldId id="320" r:id="rId6"/>
    <p:sldId id="321" r:id="rId7"/>
    <p:sldId id="322" r:id="rId8"/>
    <p:sldId id="259" r:id="rId9"/>
    <p:sldId id="302" r:id="rId10"/>
    <p:sldId id="260" r:id="rId11"/>
    <p:sldId id="313" r:id="rId12"/>
    <p:sldId id="323" r:id="rId13"/>
    <p:sldId id="274" r:id="rId14"/>
    <p:sldId id="347" r:id="rId15"/>
    <p:sldId id="346" r:id="rId16"/>
    <p:sldId id="327" r:id="rId17"/>
    <p:sldId id="303" r:id="rId18"/>
    <p:sldId id="279" r:id="rId19"/>
    <p:sldId id="307" r:id="rId20"/>
    <p:sldId id="328" r:id="rId21"/>
    <p:sldId id="329" r:id="rId22"/>
    <p:sldId id="331" r:id="rId23"/>
    <p:sldId id="332" r:id="rId24"/>
    <p:sldId id="333" r:id="rId25"/>
    <p:sldId id="308" r:id="rId26"/>
    <p:sldId id="284" r:id="rId27"/>
    <p:sldId id="334" r:id="rId28"/>
    <p:sldId id="335" r:id="rId29"/>
    <p:sldId id="281" r:id="rId30"/>
    <p:sldId id="336" r:id="rId31"/>
    <p:sldId id="282" r:id="rId32"/>
    <p:sldId id="337" r:id="rId33"/>
    <p:sldId id="338" r:id="rId34"/>
    <p:sldId id="339" r:id="rId35"/>
    <p:sldId id="340" r:id="rId36"/>
    <p:sldId id="287" r:id="rId37"/>
    <p:sldId id="314" r:id="rId38"/>
    <p:sldId id="315" r:id="rId39"/>
    <p:sldId id="316" r:id="rId40"/>
    <p:sldId id="317" r:id="rId41"/>
    <p:sldId id="276" r:id="rId42"/>
    <p:sldId id="318" r:id="rId43"/>
    <p:sldId id="309" r:id="rId44"/>
    <p:sldId id="341" r:id="rId45"/>
    <p:sldId id="342" r:id="rId46"/>
    <p:sldId id="343" r:id="rId47"/>
    <p:sldId id="306" r:id="rId48"/>
    <p:sldId id="345"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A92"/>
    <a:srgbClr val="1074BB"/>
    <a:srgbClr val="E08428"/>
    <a:srgbClr val="3E3A39"/>
    <a:srgbClr val="979494"/>
    <a:srgbClr val="D23333"/>
    <a:srgbClr val="DE6666"/>
    <a:srgbClr val="C00000"/>
    <a:srgbClr val="9E0000"/>
    <a:srgbClr val="6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showGuides="1">
      <p:cViewPr>
        <p:scale>
          <a:sx n="75" d="100"/>
          <a:sy n="75" d="100"/>
        </p:scale>
        <p:origin x="-642" y="-402"/>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diagrams/_rels/data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79D608-E436-435F-B92D-1E7A6564965A}"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0EF3BACD-315D-47AA-BE70-45DD4CDC3FAB}">
      <dgm:prSet phldrT="[文本]" custT="1"/>
      <dgm:spPr/>
      <dgm:t>
        <a:bodyPr/>
        <a:lstStyle/>
        <a:p>
          <a:r>
            <a:rPr lang="zh-CN" altLang="en-US" sz="2000" b="1" dirty="0" smtClean="0">
              <a:latin typeface="微软雅黑" pitchFamily="34" charset="-122"/>
              <a:ea typeface="微软雅黑" pitchFamily="34" charset="-122"/>
            </a:rPr>
            <a:t>产教融合</a:t>
          </a:r>
          <a:endParaRPr lang="zh-CN" altLang="en-US" sz="2000" b="1" dirty="0">
            <a:latin typeface="微软雅黑" pitchFamily="34" charset="-122"/>
            <a:ea typeface="微软雅黑" pitchFamily="34" charset="-122"/>
          </a:endParaRPr>
        </a:p>
      </dgm:t>
    </dgm:pt>
    <dgm:pt modelId="{A361245C-1332-4EF7-A265-B3B1AAEEA5ED}" type="parTrans" cxnId="{D2167190-2C4A-477C-B087-5C8190042DB6}">
      <dgm:prSet/>
      <dgm:spPr/>
      <dgm:t>
        <a:bodyPr/>
        <a:lstStyle/>
        <a:p>
          <a:endParaRPr lang="zh-CN" altLang="en-US">
            <a:latin typeface="微软雅黑" pitchFamily="34" charset="-122"/>
            <a:ea typeface="微软雅黑" pitchFamily="34" charset="-122"/>
          </a:endParaRPr>
        </a:p>
      </dgm:t>
    </dgm:pt>
    <dgm:pt modelId="{CD3F1271-4252-4BF0-BCD3-F4C21D62BF63}" type="sibTrans" cxnId="{D2167190-2C4A-477C-B087-5C8190042DB6}">
      <dgm:prSet/>
      <dgm:spPr/>
      <dgm:t>
        <a:bodyPr/>
        <a:lstStyle/>
        <a:p>
          <a:endParaRPr lang="zh-CN" altLang="en-US">
            <a:latin typeface="微软雅黑" pitchFamily="34" charset="-122"/>
            <a:ea typeface="微软雅黑" pitchFamily="34" charset="-122"/>
          </a:endParaRPr>
        </a:p>
      </dgm:t>
    </dgm:pt>
    <dgm:pt modelId="{A3EC1A04-4710-4D3A-B9E3-D27C976CC2A1}">
      <dgm:prSet phldrT="[文本]" custT="1"/>
      <dgm:spPr/>
      <dgm:t>
        <a:bodyPr/>
        <a:lstStyle/>
        <a:p>
          <a:r>
            <a:rPr lang="zh-CN" altLang="en-US" sz="1600" b="1" dirty="0" smtClean="0">
              <a:latin typeface="微软雅黑" pitchFamily="34" charset="-122"/>
              <a:ea typeface="微软雅黑" pitchFamily="34" charset="-122"/>
            </a:rPr>
            <a:t>产业与教学深度</a:t>
          </a:r>
          <a:r>
            <a:rPr lang="zh-CN" sz="1600" b="1" dirty="0" smtClean="0">
              <a:latin typeface="微软雅黑" pitchFamily="34" charset="-122"/>
              <a:ea typeface="微软雅黑" pitchFamily="34" charset="-122"/>
            </a:rPr>
            <a:t>融合</a:t>
          </a:r>
          <a:r>
            <a:rPr lang="zh-CN" altLang="en-US" sz="1600" b="1"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国务院办公厅正式印发</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关于深化产教融合的若干意见</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教育部等六部门关于印发《职业学校校企合作促进办法》</a:t>
          </a:r>
          <a:r>
            <a:rPr lang="zh-CN" altLang="en-US" sz="1600" b="0" dirty="0" smtClean="0">
              <a:latin typeface="微软雅黑" pitchFamily="34" charset="-122"/>
              <a:ea typeface="微软雅黑" pitchFamily="34" charset="-122"/>
            </a:rPr>
            <a:t>等相关文件。</a:t>
          </a:r>
          <a:endParaRPr lang="zh-CN" altLang="en-US" sz="1600" b="0" dirty="0">
            <a:latin typeface="微软雅黑" pitchFamily="34" charset="-122"/>
            <a:ea typeface="微软雅黑" pitchFamily="34" charset="-122"/>
          </a:endParaRPr>
        </a:p>
      </dgm:t>
    </dgm:pt>
    <dgm:pt modelId="{B3943E80-BE67-4118-8F9F-A01270A9411A}" type="parTrans" cxnId="{52291B1F-B571-4B00-93A1-D77AD75F3705}">
      <dgm:prSet/>
      <dgm:spPr/>
      <dgm:t>
        <a:bodyPr/>
        <a:lstStyle/>
        <a:p>
          <a:endParaRPr lang="zh-CN" altLang="en-US">
            <a:latin typeface="微软雅黑" pitchFamily="34" charset="-122"/>
            <a:ea typeface="微软雅黑" pitchFamily="34" charset="-122"/>
          </a:endParaRPr>
        </a:p>
      </dgm:t>
    </dgm:pt>
    <dgm:pt modelId="{F5D4EBEA-6233-45D3-A87A-CC28AC570D83}" type="sibTrans" cxnId="{52291B1F-B571-4B00-93A1-D77AD75F3705}">
      <dgm:prSet/>
      <dgm:spPr/>
      <dgm:t>
        <a:bodyPr/>
        <a:lstStyle/>
        <a:p>
          <a:endParaRPr lang="zh-CN" altLang="en-US">
            <a:latin typeface="微软雅黑" pitchFamily="34" charset="-122"/>
            <a:ea typeface="微软雅黑" pitchFamily="34" charset="-122"/>
          </a:endParaRPr>
        </a:p>
      </dgm:t>
    </dgm:pt>
    <dgm:pt modelId="{C0EF48AE-E4F1-4193-9875-1CBB7B8C5902}">
      <dgm:prSet phldrT="[文本]" custT="1"/>
      <dgm:spPr/>
      <dgm:t>
        <a:bodyPr/>
        <a:lstStyle/>
        <a:p>
          <a:r>
            <a:rPr lang="zh-CN" altLang="en-US" sz="2000" b="1" dirty="0" smtClean="0">
              <a:latin typeface="微软雅黑" pitchFamily="34" charset="-122"/>
              <a:ea typeface="微软雅黑" pitchFamily="34" charset="-122"/>
            </a:rPr>
            <a:t>理实一体</a:t>
          </a:r>
          <a:endParaRPr lang="zh-CN" altLang="en-US" sz="2000" b="1" dirty="0">
            <a:latin typeface="微软雅黑" pitchFamily="34" charset="-122"/>
            <a:ea typeface="微软雅黑" pitchFamily="34" charset="-122"/>
          </a:endParaRPr>
        </a:p>
      </dgm:t>
    </dgm:pt>
    <dgm:pt modelId="{330E031A-272B-4389-8B81-5BD2E5CCCE68}" type="parTrans" cxnId="{18E54031-90A1-4900-9F43-C223E4AA5123}">
      <dgm:prSet/>
      <dgm:spPr/>
      <dgm:t>
        <a:bodyPr/>
        <a:lstStyle/>
        <a:p>
          <a:endParaRPr lang="zh-CN" altLang="en-US"/>
        </a:p>
      </dgm:t>
    </dgm:pt>
    <dgm:pt modelId="{53D45A7E-C4A7-42D5-B2B1-8CE2B3BFFA61}" type="sibTrans" cxnId="{18E54031-90A1-4900-9F43-C223E4AA5123}">
      <dgm:prSet/>
      <dgm:spPr/>
      <dgm:t>
        <a:bodyPr/>
        <a:lstStyle/>
        <a:p>
          <a:endParaRPr lang="zh-CN" altLang="en-US"/>
        </a:p>
      </dgm:t>
    </dgm:pt>
    <dgm:pt modelId="{4DEA3516-1E2C-4BFC-ABF9-47C58BED8713}">
      <dgm:prSet phldrT="[文本]" custT="1"/>
      <dgm:spPr/>
      <dgm:t>
        <a:bodyPr/>
        <a:lstStyle/>
        <a:p>
          <a:r>
            <a:rPr lang="zh-CN" altLang="en-US" sz="1600" b="1" dirty="0" smtClean="0">
              <a:latin typeface="微软雅黑" pitchFamily="34" charset="-122"/>
              <a:ea typeface="微软雅黑" pitchFamily="34" charset="-122"/>
            </a:rPr>
            <a:t>理论与实践深度融合：</a:t>
          </a:r>
          <a:r>
            <a:rPr lang="zh-CN" sz="1600" b="0" dirty="0" smtClean="0">
              <a:latin typeface="微软雅黑" pitchFamily="34" charset="-122"/>
              <a:ea typeface="微软雅黑" pitchFamily="34" charset="-122"/>
            </a:rPr>
            <a:t>打造智慧化、智能化“管理</a:t>
          </a:r>
          <a:r>
            <a:rPr lang="en-US" sz="1600" b="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教学</a:t>
          </a:r>
          <a:r>
            <a:rPr lang="en-US" sz="1600" b="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实训”体系，切实实现学校整体实训室管理便捷化、教学人性化、实训系统化。</a:t>
          </a:r>
          <a:endParaRPr lang="zh-CN" altLang="en-US" sz="1600" b="0" dirty="0">
            <a:latin typeface="微软雅黑" pitchFamily="34" charset="-122"/>
            <a:ea typeface="微软雅黑" pitchFamily="34" charset="-122"/>
          </a:endParaRPr>
        </a:p>
      </dgm:t>
    </dgm:pt>
    <dgm:pt modelId="{F5481966-C40E-4714-8DB7-CF129F569C3B}" type="parTrans" cxnId="{DD8967C7-EB30-40C6-89B6-364627896BB4}">
      <dgm:prSet/>
      <dgm:spPr/>
      <dgm:t>
        <a:bodyPr/>
        <a:lstStyle/>
        <a:p>
          <a:endParaRPr lang="zh-CN" altLang="en-US"/>
        </a:p>
      </dgm:t>
    </dgm:pt>
    <dgm:pt modelId="{86D617F7-7FDA-42E8-8788-C52C4D5A6FCE}" type="sibTrans" cxnId="{DD8967C7-EB30-40C6-89B6-364627896BB4}">
      <dgm:prSet/>
      <dgm:spPr/>
      <dgm:t>
        <a:bodyPr/>
        <a:lstStyle/>
        <a:p>
          <a:endParaRPr lang="zh-CN" altLang="en-US"/>
        </a:p>
      </dgm:t>
    </dgm:pt>
    <dgm:pt modelId="{86EFAA46-BDFB-411D-95E5-00CBBFC5E22C}">
      <dgm:prSet phldrT="[文本]" custT="1"/>
      <dgm:spPr/>
      <dgm:t>
        <a:bodyPr/>
        <a:lstStyle/>
        <a:p>
          <a:r>
            <a:rPr lang="zh-CN" altLang="en-US" sz="2000" b="1" dirty="0" smtClean="0">
              <a:latin typeface="微软雅黑" pitchFamily="34" charset="-122"/>
              <a:ea typeface="微软雅黑" pitchFamily="34" charset="-122"/>
            </a:rPr>
            <a:t>智慧教育</a:t>
          </a:r>
          <a:endParaRPr lang="zh-CN" altLang="en-US" sz="2000" b="1" dirty="0">
            <a:latin typeface="微软雅黑" pitchFamily="34" charset="-122"/>
            <a:ea typeface="微软雅黑" pitchFamily="34" charset="-122"/>
          </a:endParaRPr>
        </a:p>
      </dgm:t>
    </dgm:pt>
    <dgm:pt modelId="{A48D3481-C3C0-4AA7-AAE0-BD83855C9E3A}" type="parTrans" cxnId="{3848BA41-1867-4F0F-9C20-08D6588DADC0}">
      <dgm:prSet/>
      <dgm:spPr/>
      <dgm:t>
        <a:bodyPr/>
        <a:lstStyle/>
        <a:p>
          <a:endParaRPr lang="zh-CN" altLang="en-US"/>
        </a:p>
      </dgm:t>
    </dgm:pt>
    <dgm:pt modelId="{F609E366-5E3F-4E0E-8BEC-2D20A97EB88E}" type="sibTrans" cxnId="{3848BA41-1867-4F0F-9C20-08D6588DADC0}">
      <dgm:prSet/>
      <dgm:spPr/>
      <dgm:t>
        <a:bodyPr/>
        <a:lstStyle/>
        <a:p>
          <a:endParaRPr lang="zh-CN" altLang="en-US"/>
        </a:p>
      </dgm:t>
    </dgm:pt>
    <dgm:pt modelId="{87854577-E333-4EA2-99B7-6B4E36457950}">
      <dgm:prSet phldrT="[文本]" custT="1"/>
      <dgm:spPr/>
      <dgm:t>
        <a:bodyPr/>
        <a:lstStyle/>
        <a:p>
          <a:r>
            <a:rPr lang="zh-CN" altLang="en-US" sz="1600" b="1" dirty="0" smtClean="0">
              <a:latin typeface="微软雅黑" pitchFamily="34" charset="-122"/>
              <a:ea typeface="微软雅黑" pitchFamily="34" charset="-122"/>
            </a:rPr>
            <a:t>教学与技术深度融合：</a:t>
          </a:r>
          <a:r>
            <a:rPr lang="zh-CN" altLang="en-US" sz="1600" b="0" dirty="0" smtClean="0">
              <a:latin typeface="微软雅黑" pitchFamily="34" charset="-122"/>
              <a:ea typeface="微软雅黑" pitchFamily="34" charset="-122"/>
            </a:rPr>
            <a:t>利用新一代信息技术促进教育现代化，改变传统教学模式，教学手段科技化、教育传播信息化、教学方式现代化。</a:t>
          </a:r>
          <a:endParaRPr lang="zh-CN" altLang="en-US" sz="1600" b="0" dirty="0">
            <a:latin typeface="微软雅黑" pitchFamily="34" charset="-122"/>
            <a:ea typeface="微软雅黑" pitchFamily="34" charset="-122"/>
          </a:endParaRPr>
        </a:p>
      </dgm:t>
    </dgm:pt>
    <dgm:pt modelId="{5BF514D1-16A7-437F-AEF6-6C6E155901BF}" type="parTrans" cxnId="{B8A24AB8-68BF-40CE-B5A8-B166661B618F}">
      <dgm:prSet/>
      <dgm:spPr/>
      <dgm:t>
        <a:bodyPr/>
        <a:lstStyle/>
        <a:p>
          <a:endParaRPr lang="zh-CN" altLang="en-US"/>
        </a:p>
      </dgm:t>
    </dgm:pt>
    <dgm:pt modelId="{B89B8CFF-1898-4266-BC5D-4AC711A53F15}" type="sibTrans" cxnId="{B8A24AB8-68BF-40CE-B5A8-B166661B618F}">
      <dgm:prSet/>
      <dgm:spPr/>
      <dgm:t>
        <a:bodyPr/>
        <a:lstStyle/>
        <a:p>
          <a:endParaRPr lang="zh-CN" altLang="en-US"/>
        </a:p>
      </dgm:t>
    </dgm:pt>
    <dgm:pt modelId="{2C2BCF01-CE58-48F4-8768-5C5965D0A098}" type="pres">
      <dgm:prSet presAssocID="{7679D608-E436-435F-B92D-1E7A6564965A}" presName="Name0" presStyleCnt="0">
        <dgm:presLayoutVars>
          <dgm:dir/>
          <dgm:animLvl val="lvl"/>
          <dgm:resizeHandles val="exact"/>
        </dgm:presLayoutVars>
      </dgm:prSet>
      <dgm:spPr/>
      <dgm:t>
        <a:bodyPr/>
        <a:lstStyle/>
        <a:p>
          <a:endParaRPr lang="zh-CN" altLang="en-US"/>
        </a:p>
      </dgm:t>
    </dgm:pt>
    <dgm:pt modelId="{8EE4F33A-526F-40C4-BBAB-F9B0F10357DB}" type="pres">
      <dgm:prSet presAssocID="{0EF3BACD-315D-47AA-BE70-45DD4CDC3FAB}" presName="linNode" presStyleCnt="0"/>
      <dgm:spPr/>
      <dgm:t>
        <a:bodyPr/>
        <a:lstStyle/>
        <a:p>
          <a:endParaRPr lang="zh-CN" altLang="en-US"/>
        </a:p>
      </dgm:t>
    </dgm:pt>
    <dgm:pt modelId="{903CEACD-C055-49BB-9CB3-EF72B42D46C0}" type="pres">
      <dgm:prSet presAssocID="{0EF3BACD-315D-47AA-BE70-45DD4CDC3FAB}" presName="parentText" presStyleLbl="node1" presStyleIdx="0" presStyleCnt="3" custScaleX="69008" custLinFactNeighborX="-213">
        <dgm:presLayoutVars>
          <dgm:chMax val="1"/>
          <dgm:bulletEnabled val="1"/>
        </dgm:presLayoutVars>
      </dgm:prSet>
      <dgm:spPr/>
      <dgm:t>
        <a:bodyPr/>
        <a:lstStyle/>
        <a:p>
          <a:endParaRPr lang="zh-CN" altLang="en-US"/>
        </a:p>
      </dgm:t>
    </dgm:pt>
    <dgm:pt modelId="{7E4595FA-3848-42D0-985D-BCD6CF2C5075}" type="pres">
      <dgm:prSet presAssocID="{0EF3BACD-315D-47AA-BE70-45DD4CDC3FAB}" presName="descendantText" presStyleLbl="alignAccFollowNode1" presStyleIdx="0" presStyleCnt="3" custScaleX="135438" custScaleY="116220">
        <dgm:presLayoutVars>
          <dgm:bulletEnabled val="1"/>
        </dgm:presLayoutVars>
      </dgm:prSet>
      <dgm:spPr/>
      <dgm:t>
        <a:bodyPr/>
        <a:lstStyle/>
        <a:p>
          <a:endParaRPr lang="zh-CN" altLang="en-US"/>
        </a:p>
      </dgm:t>
    </dgm:pt>
    <dgm:pt modelId="{F6588CA6-8D9E-4EA1-941E-3CF70E6A1BF6}" type="pres">
      <dgm:prSet presAssocID="{CD3F1271-4252-4BF0-BCD3-F4C21D62BF63}" presName="sp" presStyleCnt="0"/>
      <dgm:spPr/>
      <dgm:t>
        <a:bodyPr/>
        <a:lstStyle/>
        <a:p>
          <a:endParaRPr lang="zh-CN" altLang="en-US"/>
        </a:p>
      </dgm:t>
    </dgm:pt>
    <dgm:pt modelId="{3A0F46DC-7D87-47D0-85E0-83A709CE8A64}" type="pres">
      <dgm:prSet presAssocID="{C0EF48AE-E4F1-4193-9875-1CBB7B8C5902}" presName="linNode" presStyleCnt="0"/>
      <dgm:spPr/>
      <dgm:t>
        <a:bodyPr/>
        <a:lstStyle/>
        <a:p>
          <a:endParaRPr lang="zh-CN" altLang="en-US"/>
        </a:p>
      </dgm:t>
    </dgm:pt>
    <dgm:pt modelId="{971A7669-373E-4D9B-8600-1C72A0C73AA4}" type="pres">
      <dgm:prSet presAssocID="{C0EF48AE-E4F1-4193-9875-1CBB7B8C5902}" presName="parentText" presStyleLbl="node1" presStyleIdx="1" presStyleCnt="3" custScaleX="69008" custLinFactNeighborX="-213">
        <dgm:presLayoutVars>
          <dgm:chMax val="1"/>
          <dgm:bulletEnabled val="1"/>
        </dgm:presLayoutVars>
      </dgm:prSet>
      <dgm:spPr/>
      <dgm:t>
        <a:bodyPr/>
        <a:lstStyle/>
        <a:p>
          <a:endParaRPr lang="zh-CN" altLang="en-US"/>
        </a:p>
      </dgm:t>
    </dgm:pt>
    <dgm:pt modelId="{A694A98F-7DE3-47FE-9D2F-83A58E5A397C}" type="pres">
      <dgm:prSet presAssocID="{C0EF48AE-E4F1-4193-9875-1CBB7B8C5902}" presName="descendantText" presStyleLbl="alignAccFollowNode1" presStyleIdx="1" presStyleCnt="3" custScaleX="139346" custLinFactNeighborX="-213">
        <dgm:presLayoutVars>
          <dgm:bulletEnabled val="1"/>
        </dgm:presLayoutVars>
      </dgm:prSet>
      <dgm:spPr/>
      <dgm:t>
        <a:bodyPr/>
        <a:lstStyle/>
        <a:p>
          <a:endParaRPr lang="zh-CN" altLang="en-US"/>
        </a:p>
      </dgm:t>
    </dgm:pt>
    <dgm:pt modelId="{AF1FE48D-9D75-4994-B8B1-103B890EA167}" type="pres">
      <dgm:prSet presAssocID="{53D45A7E-C4A7-42D5-B2B1-8CE2B3BFFA61}" presName="sp" presStyleCnt="0"/>
      <dgm:spPr/>
      <dgm:t>
        <a:bodyPr/>
        <a:lstStyle/>
        <a:p>
          <a:endParaRPr lang="zh-CN" altLang="en-US"/>
        </a:p>
      </dgm:t>
    </dgm:pt>
    <dgm:pt modelId="{E21AFA94-CE45-4458-B72F-801D02D75BFA}" type="pres">
      <dgm:prSet presAssocID="{86EFAA46-BDFB-411D-95E5-00CBBFC5E22C}" presName="linNode" presStyleCnt="0"/>
      <dgm:spPr/>
      <dgm:t>
        <a:bodyPr/>
        <a:lstStyle/>
        <a:p>
          <a:endParaRPr lang="zh-CN" altLang="en-US"/>
        </a:p>
      </dgm:t>
    </dgm:pt>
    <dgm:pt modelId="{54C94873-1BCD-425F-94C6-168B382EE034}" type="pres">
      <dgm:prSet presAssocID="{86EFAA46-BDFB-411D-95E5-00CBBFC5E22C}" presName="parentText" presStyleLbl="node1" presStyleIdx="2" presStyleCnt="3" custScaleX="69008" custLinFactNeighborX="-213">
        <dgm:presLayoutVars>
          <dgm:chMax val="1"/>
          <dgm:bulletEnabled val="1"/>
        </dgm:presLayoutVars>
      </dgm:prSet>
      <dgm:spPr/>
      <dgm:t>
        <a:bodyPr/>
        <a:lstStyle/>
        <a:p>
          <a:endParaRPr lang="zh-CN" altLang="en-US"/>
        </a:p>
      </dgm:t>
    </dgm:pt>
    <dgm:pt modelId="{FFE59997-8681-49DB-94AF-93687BA2797A}" type="pres">
      <dgm:prSet presAssocID="{86EFAA46-BDFB-411D-95E5-00CBBFC5E22C}" presName="descendantText" presStyleLbl="alignAccFollowNode1" presStyleIdx="2" presStyleCnt="3" custScaleX="133225" custScaleY="114415" custLinFactNeighborX="-213">
        <dgm:presLayoutVars>
          <dgm:bulletEnabled val="1"/>
        </dgm:presLayoutVars>
      </dgm:prSet>
      <dgm:spPr/>
      <dgm:t>
        <a:bodyPr/>
        <a:lstStyle/>
        <a:p>
          <a:endParaRPr lang="zh-CN" altLang="en-US"/>
        </a:p>
      </dgm:t>
    </dgm:pt>
  </dgm:ptLst>
  <dgm:cxnLst>
    <dgm:cxn modelId="{42968887-F768-4654-8620-2B45300C9C5F}" type="presOf" srcId="{0EF3BACD-315D-47AA-BE70-45DD4CDC3FAB}" destId="{903CEACD-C055-49BB-9CB3-EF72B42D46C0}" srcOrd="0" destOrd="0" presId="urn:microsoft.com/office/officeart/2005/8/layout/vList5"/>
    <dgm:cxn modelId="{E19809F3-9F3B-4C43-AA13-22DE4CC67A1F}" type="presOf" srcId="{C0EF48AE-E4F1-4193-9875-1CBB7B8C5902}" destId="{971A7669-373E-4D9B-8600-1C72A0C73AA4}" srcOrd="0" destOrd="0" presId="urn:microsoft.com/office/officeart/2005/8/layout/vList5"/>
    <dgm:cxn modelId="{B8A24AB8-68BF-40CE-B5A8-B166661B618F}" srcId="{86EFAA46-BDFB-411D-95E5-00CBBFC5E22C}" destId="{87854577-E333-4EA2-99B7-6B4E36457950}" srcOrd="0" destOrd="0" parTransId="{5BF514D1-16A7-437F-AEF6-6C6E155901BF}" sibTransId="{B89B8CFF-1898-4266-BC5D-4AC711A53F15}"/>
    <dgm:cxn modelId="{D2167190-2C4A-477C-B087-5C8190042DB6}" srcId="{7679D608-E436-435F-B92D-1E7A6564965A}" destId="{0EF3BACD-315D-47AA-BE70-45DD4CDC3FAB}" srcOrd="0" destOrd="0" parTransId="{A361245C-1332-4EF7-A265-B3B1AAEEA5ED}" sibTransId="{CD3F1271-4252-4BF0-BCD3-F4C21D62BF63}"/>
    <dgm:cxn modelId="{5280DC7D-B45C-4EC7-9106-DD7E029DFCC2}" type="presOf" srcId="{7679D608-E436-435F-B92D-1E7A6564965A}" destId="{2C2BCF01-CE58-48F4-8768-5C5965D0A098}" srcOrd="0" destOrd="0" presId="urn:microsoft.com/office/officeart/2005/8/layout/vList5"/>
    <dgm:cxn modelId="{52291B1F-B571-4B00-93A1-D77AD75F3705}" srcId="{0EF3BACD-315D-47AA-BE70-45DD4CDC3FAB}" destId="{A3EC1A04-4710-4D3A-B9E3-D27C976CC2A1}" srcOrd="0" destOrd="0" parTransId="{B3943E80-BE67-4118-8F9F-A01270A9411A}" sibTransId="{F5D4EBEA-6233-45D3-A87A-CC28AC570D83}"/>
    <dgm:cxn modelId="{ECC39D0F-72DA-426E-9AF2-E0825C288BDC}" type="presOf" srcId="{4DEA3516-1E2C-4BFC-ABF9-47C58BED8713}" destId="{A694A98F-7DE3-47FE-9D2F-83A58E5A397C}" srcOrd="0" destOrd="0" presId="urn:microsoft.com/office/officeart/2005/8/layout/vList5"/>
    <dgm:cxn modelId="{048EADD2-88A2-448E-8BD2-638726AE6C48}" type="presOf" srcId="{86EFAA46-BDFB-411D-95E5-00CBBFC5E22C}" destId="{54C94873-1BCD-425F-94C6-168B382EE034}" srcOrd="0" destOrd="0" presId="urn:microsoft.com/office/officeart/2005/8/layout/vList5"/>
    <dgm:cxn modelId="{DD8967C7-EB30-40C6-89B6-364627896BB4}" srcId="{C0EF48AE-E4F1-4193-9875-1CBB7B8C5902}" destId="{4DEA3516-1E2C-4BFC-ABF9-47C58BED8713}" srcOrd="0" destOrd="0" parTransId="{F5481966-C40E-4714-8DB7-CF129F569C3B}" sibTransId="{86D617F7-7FDA-42E8-8788-C52C4D5A6FCE}"/>
    <dgm:cxn modelId="{18E54031-90A1-4900-9F43-C223E4AA5123}" srcId="{7679D608-E436-435F-B92D-1E7A6564965A}" destId="{C0EF48AE-E4F1-4193-9875-1CBB7B8C5902}" srcOrd="1" destOrd="0" parTransId="{330E031A-272B-4389-8B81-5BD2E5CCCE68}" sibTransId="{53D45A7E-C4A7-42D5-B2B1-8CE2B3BFFA61}"/>
    <dgm:cxn modelId="{41FEB36D-24EE-446F-B8EF-6958E9367A83}" type="presOf" srcId="{A3EC1A04-4710-4D3A-B9E3-D27C976CC2A1}" destId="{7E4595FA-3848-42D0-985D-BCD6CF2C5075}" srcOrd="0" destOrd="0" presId="urn:microsoft.com/office/officeart/2005/8/layout/vList5"/>
    <dgm:cxn modelId="{3848BA41-1867-4F0F-9C20-08D6588DADC0}" srcId="{7679D608-E436-435F-B92D-1E7A6564965A}" destId="{86EFAA46-BDFB-411D-95E5-00CBBFC5E22C}" srcOrd="2" destOrd="0" parTransId="{A48D3481-C3C0-4AA7-AAE0-BD83855C9E3A}" sibTransId="{F609E366-5E3F-4E0E-8BEC-2D20A97EB88E}"/>
    <dgm:cxn modelId="{2CF196A6-D92F-4C94-A8CC-9B8773BA8EE9}" type="presOf" srcId="{87854577-E333-4EA2-99B7-6B4E36457950}" destId="{FFE59997-8681-49DB-94AF-93687BA2797A}" srcOrd="0" destOrd="0" presId="urn:microsoft.com/office/officeart/2005/8/layout/vList5"/>
    <dgm:cxn modelId="{B8D61596-2D7A-429A-BDBF-EB4D4A5DD12B}" type="presParOf" srcId="{2C2BCF01-CE58-48F4-8768-5C5965D0A098}" destId="{8EE4F33A-526F-40C4-BBAB-F9B0F10357DB}" srcOrd="0" destOrd="0" presId="urn:microsoft.com/office/officeart/2005/8/layout/vList5"/>
    <dgm:cxn modelId="{7D0B8C0A-A331-4B04-99E6-73C7E3B9D7ED}" type="presParOf" srcId="{8EE4F33A-526F-40C4-BBAB-F9B0F10357DB}" destId="{903CEACD-C055-49BB-9CB3-EF72B42D46C0}" srcOrd="0" destOrd="0" presId="urn:microsoft.com/office/officeart/2005/8/layout/vList5"/>
    <dgm:cxn modelId="{B009460A-D98F-4F4F-B673-F324CD15AB07}" type="presParOf" srcId="{8EE4F33A-526F-40C4-BBAB-F9B0F10357DB}" destId="{7E4595FA-3848-42D0-985D-BCD6CF2C5075}" srcOrd="1" destOrd="0" presId="urn:microsoft.com/office/officeart/2005/8/layout/vList5"/>
    <dgm:cxn modelId="{EC50371F-E095-4FC0-B406-B4E7A138C2D2}" type="presParOf" srcId="{2C2BCF01-CE58-48F4-8768-5C5965D0A098}" destId="{F6588CA6-8D9E-4EA1-941E-3CF70E6A1BF6}" srcOrd="1" destOrd="0" presId="urn:microsoft.com/office/officeart/2005/8/layout/vList5"/>
    <dgm:cxn modelId="{04027523-9605-4170-958C-08B8FE9C4592}" type="presParOf" srcId="{2C2BCF01-CE58-48F4-8768-5C5965D0A098}" destId="{3A0F46DC-7D87-47D0-85E0-83A709CE8A64}" srcOrd="2" destOrd="0" presId="urn:microsoft.com/office/officeart/2005/8/layout/vList5"/>
    <dgm:cxn modelId="{CC680B09-F488-4104-8231-49B60C38AC3D}" type="presParOf" srcId="{3A0F46DC-7D87-47D0-85E0-83A709CE8A64}" destId="{971A7669-373E-4D9B-8600-1C72A0C73AA4}" srcOrd="0" destOrd="0" presId="urn:microsoft.com/office/officeart/2005/8/layout/vList5"/>
    <dgm:cxn modelId="{6F2A3D0D-5E89-4BED-9FCE-ABD5EBBF0F28}" type="presParOf" srcId="{3A0F46DC-7D87-47D0-85E0-83A709CE8A64}" destId="{A694A98F-7DE3-47FE-9D2F-83A58E5A397C}" srcOrd="1" destOrd="0" presId="urn:microsoft.com/office/officeart/2005/8/layout/vList5"/>
    <dgm:cxn modelId="{8049490A-2497-41FE-B510-000DBFF7C603}" type="presParOf" srcId="{2C2BCF01-CE58-48F4-8768-5C5965D0A098}" destId="{AF1FE48D-9D75-4994-B8B1-103B890EA167}" srcOrd="3" destOrd="0" presId="urn:microsoft.com/office/officeart/2005/8/layout/vList5"/>
    <dgm:cxn modelId="{80F69F60-0652-4B0E-85FF-42DFA52B19B4}" type="presParOf" srcId="{2C2BCF01-CE58-48F4-8768-5C5965D0A098}" destId="{E21AFA94-CE45-4458-B72F-801D02D75BFA}" srcOrd="4" destOrd="0" presId="urn:microsoft.com/office/officeart/2005/8/layout/vList5"/>
    <dgm:cxn modelId="{BE43DAB6-240A-4747-B0BC-87B3CD685C8D}" type="presParOf" srcId="{E21AFA94-CE45-4458-B72F-801D02D75BFA}" destId="{54C94873-1BCD-425F-94C6-168B382EE034}" srcOrd="0" destOrd="0" presId="urn:microsoft.com/office/officeart/2005/8/layout/vList5"/>
    <dgm:cxn modelId="{910BABEA-5C42-4B1D-9AD3-6EE067E0E305}" type="presParOf" srcId="{E21AFA94-CE45-4458-B72F-801D02D75BFA}" destId="{FFE59997-8681-49DB-94AF-93687BA2797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D765EB-6E82-4550-8F53-3E91C00EEE9C}" type="doc">
      <dgm:prSet loTypeId="urn:microsoft.com/office/officeart/2005/8/layout/radial6" loCatId="cycle" qsTypeId="urn:microsoft.com/office/officeart/2005/8/quickstyle/3d1" qsCatId="3D" csTypeId="urn:microsoft.com/office/officeart/2005/8/colors/colorful2" csCatId="colorful" phldr="1"/>
      <dgm:spPr/>
      <dgm:t>
        <a:bodyPr/>
        <a:lstStyle/>
        <a:p>
          <a:endParaRPr lang="zh-CN" altLang="en-US"/>
        </a:p>
      </dgm:t>
    </dgm:pt>
    <dgm:pt modelId="{D237FE63-94E3-4CC9-9047-54821B4BF834}">
      <dgm:prSet phldrT="[文本]" custT="1"/>
      <dgm:spPr>
        <a:xfrm>
          <a:off x="2148209" y="914722"/>
          <a:ext cx="970905" cy="970905"/>
        </a:xfr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a:lnSpc>
              <a:spcPct val="100000"/>
            </a:lnSpc>
          </a:pPr>
          <a:r>
            <a:rPr lang="zh-CN" altLang="en-US" sz="2000" b="1" dirty="0">
              <a:solidFill>
                <a:sysClr val="window" lastClr="FFFFFF"/>
              </a:solidFill>
              <a:latin typeface="微软雅黑" pitchFamily="34" charset="-122"/>
              <a:ea typeface="微软雅黑" pitchFamily="34" charset="-122"/>
              <a:cs typeface="+mn-cs"/>
            </a:rPr>
            <a:t>六</a:t>
          </a:r>
          <a:r>
            <a:rPr lang="zh-CN" altLang="en-US" sz="2000" b="1" dirty="0" smtClean="0">
              <a:solidFill>
                <a:sysClr val="window" lastClr="FFFFFF"/>
              </a:solidFill>
              <a:latin typeface="微软雅黑" pitchFamily="34" charset="-122"/>
              <a:ea typeface="微软雅黑" pitchFamily="34" charset="-122"/>
              <a:cs typeface="+mn-cs"/>
            </a:rPr>
            <a:t>大</a:t>
          </a:r>
          <a:endParaRPr lang="en-US" altLang="zh-CN" sz="2000" b="1" dirty="0" smtClean="0">
            <a:solidFill>
              <a:sysClr val="window" lastClr="FFFFFF"/>
            </a:solidFill>
            <a:latin typeface="微软雅黑" pitchFamily="34" charset="-122"/>
            <a:ea typeface="微软雅黑" pitchFamily="34" charset="-122"/>
            <a:cs typeface="+mn-cs"/>
          </a:endParaRPr>
        </a:p>
        <a:p>
          <a:pPr>
            <a:lnSpc>
              <a:spcPct val="100000"/>
            </a:lnSpc>
          </a:pPr>
          <a:r>
            <a:rPr lang="zh-CN" altLang="en-US" sz="2000" b="1" dirty="0" smtClean="0">
              <a:solidFill>
                <a:sysClr val="window" lastClr="FFFFFF"/>
              </a:solidFill>
              <a:latin typeface="微软雅黑" pitchFamily="34" charset="-122"/>
              <a:ea typeface="微软雅黑" pitchFamily="34" charset="-122"/>
              <a:cs typeface="+mn-cs"/>
            </a:rPr>
            <a:t>理念</a:t>
          </a:r>
          <a:endParaRPr lang="zh-CN" altLang="en-US" sz="2000" b="1" dirty="0">
            <a:solidFill>
              <a:sysClr val="window" lastClr="FFFFFF"/>
            </a:solidFill>
            <a:latin typeface="微软雅黑" pitchFamily="34" charset="-122"/>
            <a:ea typeface="微软雅黑" pitchFamily="34" charset="-122"/>
            <a:cs typeface="+mn-cs"/>
          </a:endParaRPr>
        </a:p>
      </dgm:t>
    </dgm:pt>
    <dgm:pt modelId="{FD9D5F5C-F698-4B01-B2D7-5B02889744D1}" type="parTrans" cxnId="{07B5E5FC-125C-4734-B248-8E07E6B84169}">
      <dgm:prSet/>
      <dgm:spPr/>
      <dgm:t>
        <a:bodyPr/>
        <a:lstStyle/>
        <a:p>
          <a:endParaRPr lang="zh-CN" altLang="en-US" sz="2400"/>
        </a:p>
      </dgm:t>
    </dgm:pt>
    <dgm:pt modelId="{82729F59-EF42-4A1E-81A6-BE6EC8FB2491}" type="sibTrans" cxnId="{07B5E5FC-125C-4734-B248-8E07E6B84169}">
      <dgm:prSet/>
      <dgm:spPr/>
      <dgm:t>
        <a:bodyPr/>
        <a:lstStyle/>
        <a:p>
          <a:endParaRPr lang="zh-CN" altLang="en-US" sz="2400"/>
        </a:p>
      </dgm:t>
    </dgm:pt>
    <dgm:pt modelId="{70DE9382-CA3D-4BF9-A96F-20800301692D}">
      <dgm:prSet phldrT="[文本]" custT="1"/>
      <dgm:spPr>
        <a:xfrm>
          <a:off x="2293845" y="803"/>
          <a:ext cx="679634" cy="679634"/>
        </a:xfr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sz="1800" b="1" dirty="0" smtClean="0">
              <a:solidFill>
                <a:sysClr val="window" lastClr="FFFFFF"/>
              </a:solidFill>
              <a:latin typeface="微软雅黑" panose="020B0503020204020204" pitchFamily="34" charset="-122"/>
              <a:ea typeface="微软雅黑" panose="020B0503020204020204" pitchFamily="34" charset="-122"/>
              <a:cs typeface="+mn-cs"/>
            </a:rPr>
            <a:t>产教融合</a:t>
          </a:r>
          <a:endParaRPr lang="zh-CN" altLang="en-US" sz="18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27FC1A40-9404-4F5D-A5F6-F8228C0F2BF3}" type="parTrans" cxnId="{71B678BC-C07F-4D66-9A1B-570E844F43F9}">
      <dgm:prSet/>
      <dgm:spPr/>
      <dgm:t>
        <a:bodyPr/>
        <a:lstStyle/>
        <a:p>
          <a:endParaRPr lang="zh-CN" altLang="en-US" sz="2400"/>
        </a:p>
      </dgm:t>
    </dgm:pt>
    <dgm:pt modelId="{F336D636-173F-4919-9772-DF10363F94F7}" type="sibTrans" cxnId="{71B678BC-C07F-4D66-9A1B-570E844F43F9}">
      <dgm:prSet/>
      <dgm:spPr>
        <a:xfrm>
          <a:off x="1549641" y="316153"/>
          <a:ext cx="2168042" cy="2168042"/>
        </a:xfr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sz="2400"/>
        </a:p>
      </dgm:t>
    </dgm:pt>
    <dgm:pt modelId="{1640DF43-E327-42ED-9D79-67F95F15AF33}">
      <dgm:prSet phldrT="[文本]" custT="1"/>
      <dgm:spPr>
        <a:xfrm>
          <a:off x="3211446" y="530580"/>
          <a:ext cx="679634" cy="679634"/>
        </a:xfrm>
        <a:gradFill rotWithShape="0">
          <a:gsLst>
            <a:gs pos="0">
              <a:srgbClr val="C0504D">
                <a:hueOff val="936304"/>
                <a:satOff val="-1168"/>
                <a:lumOff val="275"/>
                <a:alphaOff val="0"/>
                <a:shade val="51000"/>
                <a:satMod val="130000"/>
              </a:srgbClr>
            </a:gs>
            <a:gs pos="80000">
              <a:srgbClr val="C0504D">
                <a:hueOff val="936304"/>
                <a:satOff val="-1168"/>
                <a:lumOff val="275"/>
                <a:alphaOff val="0"/>
                <a:shade val="93000"/>
                <a:satMod val="130000"/>
              </a:srgbClr>
            </a:gs>
            <a:gs pos="100000">
              <a:srgbClr val="C0504D">
                <a:hueOff val="936304"/>
                <a:satOff val="-1168"/>
                <a:lumOff val="27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sz="1800" b="1" dirty="0">
              <a:solidFill>
                <a:schemeClr val="bg1"/>
              </a:solidFill>
              <a:latin typeface="微软雅黑" pitchFamily="34" charset="-122"/>
              <a:ea typeface="微软雅黑" pitchFamily="34" charset="-122"/>
              <a:cs typeface="+mn-cs"/>
            </a:rPr>
            <a:t>课程改革</a:t>
          </a:r>
        </a:p>
      </dgm:t>
    </dgm:pt>
    <dgm:pt modelId="{213BA115-5CF1-4C45-8B0B-2A68D32839A3}" type="parTrans" cxnId="{8CB3EFB2-335A-478A-A2D8-18369FF86A74}">
      <dgm:prSet/>
      <dgm:spPr/>
      <dgm:t>
        <a:bodyPr/>
        <a:lstStyle/>
        <a:p>
          <a:endParaRPr lang="zh-CN" altLang="en-US" sz="2400"/>
        </a:p>
      </dgm:t>
    </dgm:pt>
    <dgm:pt modelId="{2DAEC81C-3A57-4A61-8B22-F671C1535154}" type="sibTrans" cxnId="{8CB3EFB2-335A-478A-A2D8-18369FF86A74}">
      <dgm:prSet/>
      <dgm:spPr>
        <a:xfrm>
          <a:off x="1549641" y="316153"/>
          <a:ext cx="2168042" cy="2168042"/>
        </a:xfrm>
        <a:gradFill rotWithShape="0">
          <a:gsLst>
            <a:gs pos="0">
              <a:srgbClr val="C0504D">
                <a:hueOff val="936304"/>
                <a:satOff val="-1168"/>
                <a:lumOff val="275"/>
                <a:alphaOff val="0"/>
                <a:shade val="51000"/>
                <a:satMod val="130000"/>
              </a:srgbClr>
            </a:gs>
            <a:gs pos="80000">
              <a:srgbClr val="C0504D">
                <a:hueOff val="936304"/>
                <a:satOff val="-1168"/>
                <a:lumOff val="275"/>
                <a:alphaOff val="0"/>
                <a:shade val="93000"/>
                <a:satMod val="130000"/>
              </a:srgbClr>
            </a:gs>
            <a:gs pos="100000">
              <a:srgbClr val="C0504D">
                <a:hueOff val="936304"/>
                <a:satOff val="-1168"/>
                <a:lumOff val="27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sz="2400"/>
        </a:p>
      </dgm:t>
    </dgm:pt>
    <dgm:pt modelId="{6816E471-32A5-4EE6-8D3D-5A81846541B7}">
      <dgm:prSet phldrT="[文本]" custT="1"/>
      <dgm:spPr>
        <a:xfrm>
          <a:off x="3211446" y="1590135"/>
          <a:ext cx="679634" cy="679634"/>
        </a:xfrm>
        <a:gradFill rotWithShape="0">
          <a:gsLst>
            <a:gs pos="0">
              <a:srgbClr val="C0504D">
                <a:hueOff val="1872608"/>
                <a:satOff val="-2336"/>
                <a:lumOff val="549"/>
                <a:alphaOff val="0"/>
                <a:shade val="51000"/>
                <a:satMod val="130000"/>
              </a:srgbClr>
            </a:gs>
            <a:gs pos="80000">
              <a:srgbClr val="C0504D">
                <a:hueOff val="1872608"/>
                <a:satOff val="-2336"/>
                <a:lumOff val="549"/>
                <a:alphaOff val="0"/>
                <a:shade val="93000"/>
                <a:satMod val="130000"/>
              </a:srgbClr>
            </a:gs>
            <a:gs pos="100000">
              <a:srgbClr val="C0504D">
                <a:hueOff val="1872608"/>
                <a:satOff val="-2336"/>
                <a:lumOff val="549"/>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sz="1800" b="1" dirty="0">
              <a:solidFill>
                <a:schemeClr val="bg1"/>
              </a:solidFill>
              <a:latin typeface="微软雅黑" pitchFamily="34" charset="-122"/>
              <a:ea typeface="微软雅黑" pitchFamily="34" charset="-122"/>
              <a:cs typeface="+mn-cs"/>
            </a:rPr>
            <a:t>队伍建设</a:t>
          </a:r>
        </a:p>
      </dgm:t>
    </dgm:pt>
    <dgm:pt modelId="{97015C15-7895-45AC-9EFC-94AF77E850D3}" type="parTrans" cxnId="{C4D7538F-AF02-4E88-B57E-097E8487DEE6}">
      <dgm:prSet/>
      <dgm:spPr/>
      <dgm:t>
        <a:bodyPr/>
        <a:lstStyle/>
        <a:p>
          <a:endParaRPr lang="zh-CN" altLang="en-US" sz="2400"/>
        </a:p>
      </dgm:t>
    </dgm:pt>
    <dgm:pt modelId="{7E0D2A90-8B81-48C0-902E-A4EEB067EC5F}" type="sibTrans" cxnId="{C4D7538F-AF02-4E88-B57E-097E8487DEE6}">
      <dgm:prSet/>
      <dgm:spPr>
        <a:xfrm>
          <a:off x="1549641" y="316153"/>
          <a:ext cx="2168042" cy="2168042"/>
        </a:xfrm>
        <a:gradFill rotWithShape="0">
          <a:gsLst>
            <a:gs pos="0">
              <a:srgbClr val="C0504D">
                <a:hueOff val="1872608"/>
                <a:satOff val="-2336"/>
                <a:lumOff val="549"/>
                <a:alphaOff val="0"/>
                <a:shade val="51000"/>
                <a:satMod val="130000"/>
              </a:srgbClr>
            </a:gs>
            <a:gs pos="80000">
              <a:srgbClr val="C0504D">
                <a:hueOff val="1872608"/>
                <a:satOff val="-2336"/>
                <a:lumOff val="549"/>
                <a:alphaOff val="0"/>
                <a:shade val="93000"/>
                <a:satMod val="130000"/>
              </a:srgbClr>
            </a:gs>
            <a:gs pos="100000">
              <a:srgbClr val="C0504D">
                <a:hueOff val="1872608"/>
                <a:satOff val="-2336"/>
                <a:lumOff val="549"/>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sz="2400"/>
        </a:p>
      </dgm:t>
    </dgm:pt>
    <dgm:pt modelId="{36B2BB89-AAC8-48AB-8DF8-77DB28C86CA8}">
      <dgm:prSet phldrT="[文本]" custT="1"/>
      <dgm:spPr>
        <a:xfrm>
          <a:off x="2293845" y="2119912"/>
          <a:ext cx="679634" cy="679634"/>
        </a:xfrm>
        <a:gradFill rotWithShape="0">
          <a:gsLst>
            <a:gs pos="0">
              <a:srgbClr val="C0504D">
                <a:hueOff val="2808911"/>
                <a:satOff val="-3503"/>
                <a:lumOff val="824"/>
                <a:alphaOff val="0"/>
                <a:shade val="51000"/>
                <a:satMod val="130000"/>
              </a:srgbClr>
            </a:gs>
            <a:gs pos="80000">
              <a:srgbClr val="C0504D">
                <a:hueOff val="2808911"/>
                <a:satOff val="-3503"/>
                <a:lumOff val="824"/>
                <a:alphaOff val="0"/>
                <a:shade val="93000"/>
                <a:satMod val="130000"/>
              </a:srgbClr>
            </a:gs>
            <a:gs pos="100000">
              <a:srgbClr val="C0504D">
                <a:hueOff val="2808911"/>
                <a:satOff val="-3503"/>
                <a:lumOff val="82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sz="1800" b="1" dirty="0">
              <a:solidFill>
                <a:schemeClr val="accent6">
                  <a:lumMod val="50000"/>
                </a:schemeClr>
              </a:solidFill>
              <a:latin typeface="微软雅黑" pitchFamily="34" charset="-122"/>
              <a:ea typeface="微软雅黑" pitchFamily="34" charset="-122"/>
              <a:cs typeface="+mn-cs"/>
            </a:rPr>
            <a:t>实训基地</a:t>
          </a:r>
        </a:p>
      </dgm:t>
    </dgm:pt>
    <dgm:pt modelId="{87747454-CF05-48FC-8C5B-4E76EE01FB21}" type="parTrans" cxnId="{19268DB2-D61F-46FB-9815-12BD64C40418}">
      <dgm:prSet/>
      <dgm:spPr/>
      <dgm:t>
        <a:bodyPr/>
        <a:lstStyle/>
        <a:p>
          <a:endParaRPr lang="zh-CN" altLang="en-US" sz="2400"/>
        </a:p>
      </dgm:t>
    </dgm:pt>
    <dgm:pt modelId="{4FC0CD48-1A13-4B83-80A3-C60CFA331FD4}" type="sibTrans" cxnId="{19268DB2-D61F-46FB-9815-12BD64C40418}">
      <dgm:prSet/>
      <dgm:spPr>
        <a:xfrm>
          <a:off x="1549641" y="316153"/>
          <a:ext cx="2168042" cy="2168042"/>
        </a:xfrm>
        <a:gradFill rotWithShape="0">
          <a:gsLst>
            <a:gs pos="0">
              <a:srgbClr val="C0504D">
                <a:hueOff val="2808911"/>
                <a:satOff val="-3503"/>
                <a:lumOff val="824"/>
                <a:alphaOff val="0"/>
                <a:shade val="51000"/>
                <a:satMod val="130000"/>
              </a:srgbClr>
            </a:gs>
            <a:gs pos="80000">
              <a:srgbClr val="C0504D">
                <a:hueOff val="2808911"/>
                <a:satOff val="-3503"/>
                <a:lumOff val="824"/>
                <a:alphaOff val="0"/>
                <a:shade val="93000"/>
                <a:satMod val="130000"/>
              </a:srgbClr>
            </a:gs>
            <a:gs pos="100000">
              <a:srgbClr val="C0504D">
                <a:hueOff val="2808911"/>
                <a:satOff val="-3503"/>
                <a:lumOff val="82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sz="2400"/>
        </a:p>
      </dgm:t>
    </dgm:pt>
    <dgm:pt modelId="{D3725B5D-5694-413D-8DD9-53F820908369}">
      <dgm:prSet phldrT="[文本]" custT="1"/>
      <dgm:spPr>
        <a:xfrm>
          <a:off x="1376244" y="530580"/>
          <a:ext cx="679634" cy="679634"/>
        </a:xfrm>
        <a:gradFill rotWithShape="0">
          <a:gsLst>
            <a:gs pos="0">
              <a:srgbClr val="C0504D">
                <a:hueOff val="4681519"/>
                <a:satOff val="-5839"/>
                <a:lumOff val="1373"/>
                <a:alphaOff val="0"/>
                <a:shade val="51000"/>
                <a:satMod val="130000"/>
              </a:srgbClr>
            </a:gs>
            <a:gs pos="80000">
              <a:srgbClr val="C0504D">
                <a:hueOff val="4681519"/>
                <a:satOff val="-5839"/>
                <a:lumOff val="1373"/>
                <a:alphaOff val="0"/>
                <a:shade val="93000"/>
                <a:satMod val="130000"/>
              </a:srgbClr>
            </a:gs>
            <a:gs pos="100000">
              <a:srgbClr val="C0504D">
                <a:hueOff val="4681519"/>
                <a:satOff val="-5839"/>
                <a:lumOff val="137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sz="1800" b="1" dirty="0">
              <a:solidFill>
                <a:schemeClr val="accent6">
                  <a:lumMod val="50000"/>
                </a:schemeClr>
              </a:solidFill>
              <a:latin typeface="微软雅黑" pitchFamily="34" charset="-122"/>
              <a:ea typeface="微软雅黑" pitchFamily="34" charset="-122"/>
              <a:cs typeface="+mn-cs"/>
            </a:rPr>
            <a:t>社会服务</a:t>
          </a:r>
        </a:p>
      </dgm:t>
    </dgm:pt>
    <dgm:pt modelId="{005D4B4C-CD9E-4999-92C6-BE825D6BED7B}" type="parTrans" cxnId="{5C6CBF05-B66D-4F49-B89F-AA5746165223}">
      <dgm:prSet/>
      <dgm:spPr/>
      <dgm:t>
        <a:bodyPr/>
        <a:lstStyle/>
        <a:p>
          <a:endParaRPr lang="zh-CN" altLang="en-US" sz="2400"/>
        </a:p>
      </dgm:t>
    </dgm:pt>
    <dgm:pt modelId="{10DDDFCD-A3C2-4DD0-A82F-18493AAB4BB0}" type="sibTrans" cxnId="{5C6CBF05-B66D-4F49-B89F-AA5746165223}">
      <dgm:prSet/>
      <dgm:spPr>
        <a:xfrm>
          <a:off x="1549641" y="316153"/>
          <a:ext cx="2168042" cy="2168042"/>
        </a:xfrm>
        <a:gradFill rotWithShape="0">
          <a:gsLst>
            <a:gs pos="0">
              <a:srgbClr val="C0504D">
                <a:hueOff val="4681519"/>
                <a:satOff val="-5839"/>
                <a:lumOff val="1373"/>
                <a:alphaOff val="0"/>
                <a:shade val="51000"/>
                <a:satMod val="130000"/>
              </a:srgbClr>
            </a:gs>
            <a:gs pos="80000">
              <a:srgbClr val="C0504D">
                <a:hueOff val="4681519"/>
                <a:satOff val="-5839"/>
                <a:lumOff val="1373"/>
                <a:alphaOff val="0"/>
                <a:shade val="93000"/>
                <a:satMod val="130000"/>
              </a:srgbClr>
            </a:gs>
            <a:gs pos="100000">
              <a:srgbClr val="C0504D">
                <a:hueOff val="4681519"/>
                <a:satOff val="-5839"/>
                <a:lumOff val="137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sz="2400"/>
        </a:p>
      </dgm:t>
    </dgm:pt>
    <dgm:pt modelId="{3C9EB40A-B4C9-4DF7-8D91-39FC548864EC}">
      <dgm:prSet phldrT="[文本]" custT="1"/>
      <dgm:spPr>
        <a:xfrm>
          <a:off x="1376244" y="1590135"/>
          <a:ext cx="679634" cy="679634"/>
        </a:xfrm>
        <a:gradFill rotWithShape="0">
          <a:gsLst>
            <a:gs pos="0">
              <a:srgbClr val="C0504D">
                <a:hueOff val="3745215"/>
                <a:satOff val="-4671"/>
                <a:lumOff val="1098"/>
                <a:alphaOff val="0"/>
                <a:shade val="51000"/>
                <a:satMod val="130000"/>
              </a:srgbClr>
            </a:gs>
            <a:gs pos="80000">
              <a:srgbClr val="C0504D">
                <a:hueOff val="3745215"/>
                <a:satOff val="-4671"/>
                <a:lumOff val="1098"/>
                <a:alphaOff val="0"/>
                <a:shade val="93000"/>
                <a:satMod val="130000"/>
              </a:srgbClr>
            </a:gs>
            <a:gs pos="100000">
              <a:srgbClr val="C0504D">
                <a:hueOff val="3745215"/>
                <a:satOff val="-4671"/>
                <a:lumOff val="109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sz="1800" b="1" dirty="0">
              <a:solidFill>
                <a:schemeClr val="accent6">
                  <a:lumMod val="50000"/>
                </a:schemeClr>
              </a:solidFill>
              <a:latin typeface="微软雅黑" pitchFamily="34" charset="-122"/>
              <a:ea typeface="微软雅黑" pitchFamily="34" charset="-122"/>
              <a:cs typeface="+mn-cs"/>
            </a:rPr>
            <a:t>培养模式</a:t>
          </a:r>
        </a:p>
      </dgm:t>
    </dgm:pt>
    <dgm:pt modelId="{ADAA51DF-ACEA-4633-925F-C60FF65C695C}" type="parTrans" cxnId="{7A1E2F2F-791C-4139-B25B-E2D37CD88185}">
      <dgm:prSet/>
      <dgm:spPr/>
      <dgm:t>
        <a:bodyPr/>
        <a:lstStyle/>
        <a:p>
          <a:endParaRPr lang="zh-CN" altLang="en-US" sz="2400"/>
        </a:p>
      </dgm:t>
    </dgm:pt>
    <dgm:pt modelId="{81B6CCAE-2930-4C1F-AFB1-A2BD8922BB45}" type="sibTrans" cxnId="{7A1E2F2F-791C-4139-B25B-E2D37CD88185}">
      <dgm:prSet/>
      <dgm:spPr>
        <a:xfrm>
          <a:off x="1549641" y="316153"/>
          <a:ext cx="2168042" cy="2168042"/>
        </a:xfrm>
        <a:gradFill rotWithShape="0">
          <a:gsLst>
            <a:gs pos="0">
              <a:srgbClr val="C0504D">
                <a:hueOff val="3745215"/>
                <a:satOff val="-4671"/>
                <a:lumOff val="1098"/>
                <a:alphaOff val="0"/>
                <a:shade val="51000"/>
                <a:satMod val="130000"/>
              </a:srgbClr>
            </a:gs>
            <a:gs pos="80000">
              <a:srgbClr val="C0504D">
                <a:hueOff val="3745215"/>
                <a:satOff val="-4671"/>
                <a:lumOff val="1098"/>
                <a:alphaOff val="0"/>
                <a:shade val="93000"/>
                <a:satMod val="130000"/>
              </a:srgbClr>
            </a:gs>
            <a:gs pos="100000">
              <a:srgbClr val="C0504D">
                <a:hueOff val="3745215"/>
                <a:satOff val="-4671"/>
                <a:lumOff val="109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sz="2400"/>
        </a:p>
      </dgm:t>
    </dgm:pt>
    <dgm:pt modelId="{CC8EACFF-DF2E-4812-828B-A7442D73D4BF}" type="pres">
      <dgm:prSet presAssocID="{4FD765EB-6E82-4550-8F53-3E91C00EEE9C}" presName="Name0" presStyleCnt="0">
        <dgm:presLayoutVars>
          <dgm:chMax val="1"/>
          <dgm:dir/>
          <dgm:animLvl val="ctr"/>
          <dgm:resizeHandles val="exact"/>
        </dgm:presLayoutVars>
      </dgm:prSet>
      <dgm:spPr/>
      <dgm:t>
        <a:bodyPr/>
        <a:lstStyle/>
        <a:p>
          <a:endParaRPr lang="zh-CN" altLang="en-US"/>
        </a:p>
      </dgm:t>
    </dgm:pt>
    <dgm:pt modelId="{02FEF9E8-5B49-4171-BF84-A1A4BC56D9FD}" type="pres">
      <dgm:prSet presAssocID="{D237FE63-94E3-4CC9-9047-54821B4BF834}" presName="centerShape" presStyleLbl="node0" presStyleIdx="0" presStyleCnt="1" custLinFactNeighborX="2916" custLinFactNeighborY="1825"/>
      <dgm:spPr>
        <a:prstGeom prst="ellipse">
          <a:avLst/>
        </a:prstGeom>
      </dgm:spPr>
      <dgm:t>
        <a:bodyPr/>
        <a:lstStyle/>
        <a:p>
          <a:endParaRPr lang="zh-CN" altLang="en-US"/>
        </a:p>
      </dgm:t>
    </dgm:pt>
    <dgm:pt modelId="{12ED6431-16B4-4CEA-8EE4-7BF18F0E3492}" type="pres">
      <dgm:prSet presAssocID="{70DE9382-CA3D-4BF9-A96F-20800301692D}" presName="node" presStyleLbl="node1" presStyleIdx="0" presStyleCnt="6">
        <dgm:presLayoutVars>
          <dgm:bulletEnabled val="1"/>
        </dgm:presLayoutVars>
      </dgm:prSet>
      <dgm:spPr>
        <a:prstGeom prst="ellipse">
          <a:avLst/>
        </a:prstGeom>
      </dgm:spPr>
      <dgm:t>
        <a:bodyPr/>
        <a:lstStyle/>
        <a:p>
          <a:endParaRPr lang="zh-CN" altLang="en-US"/>
        </a:p>
      </dgm:t>
    </dgm:pt>
    <dgm:pt modelId="{2B7923E1-F12B-440D-B58A-36800F966711}" type="pres">
      <dgm:prSet presAssocID="{70DE9382-CA3D-4BF9-A96F-20800301692D}" presName="dummy" presStyleCnt="0"/>
      <dgm:spPr/>
    </dgm:pt>
    <dgm:pt modelId="{0BBF67EC-8FBC-4232-8FCB-AED2CB0CC8D6}" type="pres">
      <dgm:prSet presAssocID="{F336D636-173F-4919-9772-DF10363F94F7}" presName="sibTrans" presStyleLbl="sibTrans2D1" presStyleIdx="0" presStyleCnt="6"/>
      <dgm:spPr>
        <a:prstGeom prst="blockArc">
          <a:avLst>
            <a:gd name="adj1" fmla="val 16200000"/>
            <a:gd name="adj2" fmla="val 19800000"/>
            <a:gd name="adj3" fmla="val 4514"/>
          </a:avLst>
        </a:prstGeom>
      </dgm:spPr>
      <dgm:t>
        <a:bodyPr/>
        <a:lstStyle/>
        <a:p>
          <a:endParaRPr lang="zh-CN" altLang="en-US"/>
        </a:p>
      </dgm:t>
    </dgm:pt>
    <dgm:pt modelId="{62DC373B-29F9-4A85-8B48-D228910763F0}" type="pres">
      <dgm:prSet presAssocID="{1640DF43-E327-42ED-9D79-67F95F15AF33}" presName="node" presStyleLbl="node1" presStyleIdx="1" presStyleCnt="6">
        <dgm:presLayoutVars>
          <dgm:bulletEnabled val="1"/>
        </dgm:presLayoutVars>
      </dgm:prSet>
      <dgm:spPr>
        <a:prstGeom prst="ellipse">
          <a:avLst/>
        </a:prstGeom>
      </dgm:spPr>
      <dgm:t>
        <a:bodyPr/>
        <a:lstStyle/>
        <a:p>
          <a:endParaRPr lang="zh-CN" altLang="en-US"/>
        </a:p>
      </dgm:t>
    </dgm:pt>
    <dgm:pt modelId="{7D49D4CE-6567-4A58-A211-CBAE33DA586D}" type="pres">
      <dgm:prSet presAssocID="{1640DF43-E327-42ED-9D79-67F95F15AF33}" presName="dummy" presStyleCnt="0"/>
      <dgm:spPr/>
    </dgm:pt>
    <dgm:pt modelId="{C9AFD554-031F-4EF5-AACA-7FBD1B0A5C4E}" type="pres">
      <dgm:prSet presAssocID="{2DAEC81C-3A57-4A61-8B22-F671C1535154}" presName="sibTrans" presStyleLbl="sibTrans2D1" presStyleIdx="1" presStyleCnt="6"/>
      <dgm:spPr>
        <a:prstGeom prst="blockArc">
          <a:avLst>
            <a:gd name="adj1" fmla="val 19800000"/>
            <a:gd name="adj2" fmla="val 1800000"/>
            <a:gd name="adj3" fmla="val 4514"/>
          </a:avLst>
        </a:prstGeom>
      </dgm:spPr>
      <dgm:t>
        <a:bodyPr/>
        <a:lstStyle/>
        <a:p>
          <a:endParaRPr lang="zh-CN" altLang="en-US"/>
        </a:p>
      </dgm:t>
    </dgm:pt>
    <dgm:pt modelId="{C3136766-B3D4-4EE1-9B57-8B3DAE3403C3}" type="pres">
      <dgm:prSet presAssocID="{6816E471-32A5-4EE6-8D3D-5A81846541B7}" presName="node" presStyleLbl="node1" presStyleIdx="2" presStyleCnt="6">
        <dgm:presLayoutVars>
          <dgm:bulletEnabled val="1"/>
        </dgm:presLayoutVars>
      </dgm:prSet>
      <dgm:spPr>
        <a:prstGeom prst="ellipse">
          <a:avLst/>
        </a:prstGeom>
      </dgm:spPr>
      <dgm:t>
        <a:bodyPr/>
        <a:lstStyle/>
        <a:p>
          <a:endParaRPr lang="zh-CN" altLang="en-US"/>
        </a:p>
      </dgm:t>
    </dgm:pt>
    <dgm:pt modelId="{65D69EBA-90E8-4523-BA67-1CDD5CA94EBD}" type="pres">
      <dgm:prSet presAssocID="{6816E471-32A5-4EE6-8D3D-5A81846541B7}" presName="dummy" presStyleCnt="0"/>
      <dgm:spPr/>
    </dgm:pt>
    <dgm:pt modelId="{58E0124F-B10F-48C5-B37E-965B423B004C}" type="pres">
      <dgm:prSet presAssocID="{7E0D2A90-8B81-48C0-902E-A4EEB067EC5F}" presName="sibTrans" presStyleLbl="sibTrans2D1" presStyleIdx="2" presStyleCnt="6"/>
      <dgm:spPr>
        <a:prstGeom prst="blockArc">
          <a:avLst>
            <a:gd name="adj1" fmla="val 1800000"/>
            <a:gd name="adj2" fmla="val 5400000"/>
            <a:gd name="adj3" fmla="val 4514"/>
          </a:avLst>
        </a:prstGeom>
      </dgm:spPr>
      <dgm:t>
        <a:bodyPr/>
        <a:lstStyle/>
        <a:p>
          <a:endParaRPr lang="zh-CN" altLang="en-US"/>
        </a:p>
      </dgm:t>
    </dgm:pt>
    <dgm:pt modelId="{E211DD80-AE2D-409D-978F-51410F52F905}" type="pres">
      <dgm:prSet presAssocID="{36B2BB89-AAC8-48AB-8DF8-77DB28C86CA8}" presName="node" presStyleLbl="node1" presStyleIdx="3" presStyleCnt="6">
        <dgm:presLayoutVars>
          <dgm:bulletEnabled val="1"/>
        </dgm:presLayoutVars>
      </dgm:prSet>
      <dgm:spPr>
        <a:prstGeom prst="ellipse">
          <a:avLst/>
        </a:prstGeom>
      </dgm:spPr>
      <dgm:t>
        <a:bodyPr/>
        <a:lstStyle/>
        <a:p>
          <a:endParaRPr lang="zh-CN" altLang="en-US"/>
        </a:p>
      </dgm:t>
    </dgm:pt>
    <dgm:pt modelId="{9A22B7E5-D158-4E02-8902-BB41127D67DA}" type="pres">
      <dgm:prSet presAssocID="{36B2BB89-AAC8-48AB-8DF8-77DB28C86CA8}" presName="dummy" presStyleCnt="0"/>
      <dgm:spPr/>
    </dgm:pt>
    <dgm:pt modelId="{40740D05-2BF2-45C0-B28B-CBCE344818EA}" type="pres">
      <dgm:prSet presAssocID="{4FC0CD48-1A13-4B83-80A3-C60CFA331FD4}" presName="sibTrans" presStyleLbl="sibTrans2D1" presStyleIdx="3" presStyleCnt="6"/>
      <dgm:spPr>
        <a:prstGeom prst="blockArc">
          <a:avLst>
            <a:gd name="adj1" fmla="val 5400000"/>
            <a:gd name="adj2" fmla="val 9000000"/>
            <a:gd name="adj3" fmla="val 4514"/>
          </a:avLst>
        </a:prstGeom>
      </dgm:spPr>
      <dgm:t>
        <a:bodyPr/>
        <a:lstStyle/>
        <a:p>
          <a:endParaRPr lang="zh-CN" altLang="en-US"/>
        </a:p>
      </dgm:t>
    </dgm:pt>
    <dgm:pt modelId="{D926F11F-8848-4A86-A87A-B9549829F612}" type="pres">
      <dgm:prSet presAssocID="{3C9EB40A-B4C9-4DF7-8D91-39FC548864EC}" presName="node" presStyleLbl="node1" presStyleIdx="4" presStyleCnt="6">
        <dgm:presLayoutVars>
          <dgm:bulletEnabled val="1"/>
        </dgm:presLayoutVars>
      </dgm:prSet>
      <dgm:spPr>
        <a:prstGeom prst="ellipse">
          <a:avLst/>
        </a:prstGeom>
      </dgm:spPr>
      <dgm:t>
        <a:bodyPr/>
        <a:lstStyle/>
        <a:p>
          <a:endParaRPr lang="zh-CN" altLang="en-US"/>
        </a:p>
      </dgm:t>
    </dgm:pt>
    <dgm:pt modelId="{8F7899E0-C5C6-4AF4-88F5-C0B6235C4935}" type="pres">
      <dgm:prSet presAssocID="{3C9EB40A-B4C9-4DF7-8D91-39FC548864EC}" presName="dummy" presStyleCnt="0"/>
      <dgm:spPr/>
    </dgm:pt>
    <dgm:pt modelId="{4F08E33D-224C-4620-B63D-614A3F6BFF07}" type="pres">
      <dgm:prSet presAssocID="{81B6CCAE-2930-4C1F-AFB1-A2BD8922BB45}" presName="sibTrans" presStyleLbl="sibTrans2D1" presStyleIdx="4" presStyleCnt="6"/>
      <dgm:spPr>
        <a:prstGeom prst="blockArc">
          <a:avLst>
            <a:gd name="adj1" fmla="val 9000000"/>
            <a:gd name="adj2" fmla="val 12600000"/>
            <a:gd name="adj3" fmla="val 4514"/>
          </a:avLst>
        </a:prstGeom>
      </dgm:spPr>
      <dgm:t>
        <a:bodyPr/>
        <a:lstStyle/>
        <a:p>
          <a:endParaRPr lang="zh-CN" altLang="en-US"/>
        </a:p>
      </dgm:t>
    </dgm:pt>
    <dgm:pt modelId="{6FFB136F-E361-4754-8BFA-6787FF7555B3}" type="pres">
      <dgm:prSet presAssocID="{D3725B5D-5694-413D-8DD9-53F820908369}" presName="node" presStyleLbl="node1" presStyleIdx="5" presStyleCnt="6">
        <dgm:presLayoutVars>
          <dgm:bulletEnabled val="1"/>
        </dgm:presLayoutVars>
      </dgm:prSet>
      <dgm:spPr>
        <a:prstGeom prst="ellipse">
          <a:avLst/>
        </a:prstGeom>
      </dgm:spPr>
      <dgm:t>
        <a:bodyPr/>
        <a:lstStyle/>
        <a:p>
          <a:endParaRPr lang="zh-CN" altLang="en-US"/>
        </a:p>
      </dgm:t>
    </dgm:pt>
    <dgm:pt modelId="{8A16AF77-A18D-4D0A-BD31-DD781A9E4709}" type="pres">
      <dgm:prSet presAssocID="{D3725B5D-5694-413D-8DD9-53F820908369}" presName="dummy" presStyleCnt="0"/>
      <dgm:spPr/>
    </dgm:pt>
    <dgm:pt modelId="{8AE3A8D8-2401-4EAB-8CE6-6C72A2A36BDC}" type="pres">
      <dgm:prSet presAssocID="{10DDDFCD-A3C2-4DD0-A82F-18493AAB4BB0}" presName="sibTrans" presStyleLbl="sibTrans2D1" presStyleIdx="5" presStyleCnt="6"/>
      <dgm:spPr>
        <a:prstGeom prst="blockArc">
          <a:avLst>
            <a:gd name="adj1" fmla="val 12600000"/>
            <a:gd name="adj2" fmla="val 16200000"/>
            <a:gd name="adj3" fmla="val 4514"/>
          </a:avLst>
        </a:prstGeom>
      </dgm:spPr>
      <dgm:t>
        <a:bodyPr/>
        <a:lstStyle/>
        <a:p>
          <a:endParaRPr lang="zh-CN" altLang="en-US"/>
        </a:p>
      </dgm:t>
    </dgm:pt>
  </dgm:ptLst>
  <dgm:cxnLst>
    <dgm:cxn modelId="{C4D7538F-AF02-4E88-B57E-097E8487DEE6}" srcId="{D237FE63-94E3-4CC9-9047-54821B4BF834}" destId="{6816E471-32A5-4EE6-8D3D-5A81846541B7}" srcOrd="2" destOrd="0" parTransId="{97015C15-7895-45AC-9EFC-94AF77E850D3}" sibTransId="{7E0D2A90-8B81-48C0-902E-A4EEB067EC5F}"/>
    <dgm:cxn modelId="{7A1E2F2F-791C-4139-B25B-E2D37CD88185}" srcId="{D237FE63-94E3-4CC9-9047-54821B4BF834}" destId="{3C9EB40A-B4C9-4DF7-8D91-39FC548864EC}" srcOrd="4" destOrd="0" parTransId="{ADAA51DF-ACEA-4633-925F-C60FF65C695C}" sibTransId="{81B6CCAE-2930-4C1F-AFB1-A2BD8922BB45}"/>
    <dgm:cxn modelId="{6C9EC5C5-9DB1-4F60-9A50-1201D7557BC6}" type="presOf" srcId="{1640DF43-E327-42ED-9D79-67F95F15AF33}" destId="{62DC373B-29F9-4A85-8B48-D228910763F0}" srcOrd="0" destOrd="0" presId="urn:microsoft.com/office/officeart/2005/8/layout/radial6"/>
    <dgm:cxn modelId="{70A6A358-22B8-42E5-AA3F-7ACB9167EED2}" type="presOf" srcId="{F336D636-173F-4919-9772-DF10363F94F7}" destId="{0BBF67EC-8FBC-4232-8FCB-AED2CB0CC8D6}" srcOrd="0" destOrd="0" presId="urn:microsoft.com/office/officeart/2005/8/layout/radial6"/>
    <dgm:cxn modelId="{5C6CBF05-B66D-4F49-B89F-AA5746165223}" srcId="{D237FE63-94E3-4CC9-9047-54821B4BF834}" destId="{D3725B5D-5694-413D-8DD9-53F820908369}" srcOrd="5" destOrd="0" parTransId="{005D4B4C-CD9E-4999-92C6-BE825D6BED7B}" sibTransId="{10DDDFCD-A3C2-4DD0-A82F-18493AAB4BB0}"/>
    <dgm:cxn modelId="{0F29E018-9E0F-4E83-8D38-1F08BCC3B939}" type="presOf" srcId="{10DDDFCD-A3C2-4DD0-A82F-18493AAB4BB0}" destId="{8AE3A8D8-2401-4EAB-8CE6-6C72A2A36BDC}" srcOrd="0" destOrd="0" presId="urn:microsoft.com/office/officeart/2005/8/layout/radial6"/>
    <dgm:cxn modelId="{66C8447F-406F-4740-95B8-11291D475A64}" type="presOf" srcId="{D237FE63-94E3-4CC9-9047-54821B4BF834}" destId="{02FEF9E8-5B49-4171-BF84-A1A4BC56D9FD}" srcOrd="0" destOrd="0" presId="urn:microsoft.com/office/officeart/2005/8/layout/radial6"/>
    <dgm:cxn modelId="{804112DA-33AD-4705-93EF-68E65BE2044C}" type="presOf" srcId="{4FC0CD48-1A13-4B83-80A3-C60CFA331FD4}" destId="{40740D05-2BF2-45C0-B28B-CBCE344818EA}" srcOrd="0" destOrd="0" presId="urn:microsoft.com/office/officeart/2005/8/layout/radial6"/>
    <dgm:cxn modelId="{19268DB2-D61F-46FB-9815-12BD64C40418}" srcId="{D237FE63-94E3-4CC9-9047-54821B4BF834}" destId="{36B2BB89-AAC8-48AB-8DF8-77DB28C86CA8}" srcOrd="3" destOrd="0" parTransId="{87747454-CF05-48FC-8C5B-4E76EE01FB21}" sibTransId="{4FC0CD48-1A13-4B83-80A3-C60CFA331FD4}"/>
    <dgm:cxn modelId="{678AFB99-BCE2-419A-B362-B5F49837AC6E}" type="presOf" srcId="{4FD765EB-6E82-4550-8F53-3E91C00EEE9C}" destId="{CC8EACFF-DF2E-4812-828B-A7442D73D4BF}" srcOrd="0" destOrd="0" presId="urn:microsoft.com/office/officeart/2005/8/layout/radial6"/>
    <dgm:cxn modelId="{784E969D-6F7F-4048-9D66-8C1C65C22797}" type="presOf" srcId="{70DE9382-CA3D-4BF9-A96F-20800301692D}" destId="{12ED6431-16B4-4CEA-8EE4-7BF18F0E3492}" srcOrd="0" destOrd="0" presId="urn:microsoft.com/office/officeart/2005/8/layout/radial6"/>
    <dgm:cxn modelId="{8CB3EFB2-335A-478A-A2D8-18369FF86A74}" srcId="{D237FE63-94E3-4CC9-9047-54821B4BF834}" destId="{1640DF43-E327-42ED-9D79-67F95F15AF33}" srcOrd="1" destOrd="0" parTransId="{213BA115-5CF1-4C45-8B0B-2A68D32839A3}" sibTransId="{2DAEC81C-3A57-4A61-8B22-F671C1535154}"/>
    <dgm:cxn modelId="{F113E109-CB9E-45CF-A861-A520E89A86CA}" type="presOf" srcId="{6816E471-32A5-4EE6-8D3D-5A81846541B7}" destId="{C3136766-B3D4-4EE1-9B57-8B3DAE3403C3}" srcOrd="0" destOrd="0" presId="urn:microsoft.com/office/officeart/2005/8/layout/radial6"/>
    <dgm:cxn modelId="{71B678BC-C07F-4D66-9A1B-570E844F43F9}" srcId="{D237FE63-94E3-4CC9-9047-54821B4BF834}" destId="{70DE9382-CA3D-4BF9-A96F-20800301692D}" srcOrd="0" destOrd="0" parTransId="{27FC1A40-9404-4F5D-A5F6-F8228C0F2BF3}" sibTransId="{F336D636-173F-4919-9772-DF10363F94F7}"/>
    <dgm:cxn modelId="{C9A39B32-AEB6-485B-BA8E-741B09EE9ADE}" type="presOf" srcId="{7E0D2A90-8B81-48C0-902E-A4EEB067EC5F}" destId="{58E0124F-B10F-48C5-B37E-965B423B004C}" srcOrd="0" destOrd="0" presId="urn:microsoft.com/office/officeart/2005/8/layout/radial6"/>
    <dgm:cxn modelId="{28E4BB1C-9697-46C3-85E4-F056929F2F88}" type="presOf" srcId="{D3725B5D-5694-413D-8DD9-53F820908369}" destId="{6FFB136F-E361-4754-8BFA-6787FF7555B3}" srcOrd="0" destOrd="0" presId="urn:microsoft.com/office/officeart/2005/8/layout/radial6"/>
    <dgm:cxn modelId="{07B5E5FC-125C-4734-B248-8E07E6B84169}" srcId="{4FD765EB-6E82-4550-8F53-3E91C00EEE9C}" destId="{D237FE63-94E3-4CC9-9047-54821B4BF834}" srcOrd="0" destOrd="0" parTransId="{FD9D5F5C-F698-4B01-B2D7-5B02889744D1}" sibTransId="{82729F59-EF42-4A1E-81A6-BE6EC8FB2491}"/>
    <dgm:cxn modelId="{A1F7C14C-D9A0-4989-9C39-0A18B78D06EA}" type="presOf" srcId="{36B2BB89-AAC8-48AB-8DF8-77DB28C86CA8}" destId="{E211DD80-AE2D-409D-978F-51410F52F905}" srcOrd="0" destOrd="0" presId="urn:microsoft.com/office/officeart/2005/8/layout/radial6"/>
    <dgm:cxn modelId="{BAD3C400-FFBA-4F53-B8B2-EBE8DC93E64C}" type="presOf" srcId="{3C9EB40A-B4C9-4DF7-8D91-39FC548864EC}" destId="{D926F11F-8848-4A86-A87A-B9549829F612}" srcOrd="0" destOrd="0" presId="urn:microsoft.com/office/officeart/2005/8/layout/radial6"/>
    <dgm:cxn modelId="{278AA659-0FAA-4C96-8667-899A221D8803}" type="presOf" srcId="{81B6CCAE-2930-4C1F-AFB1-A2BD8922BB45}" destId="{4F08E33D-224C-4620-B63D-614A3F6BFF07}" srcOrd="0" destOrd="0" presId="urn:microsoft.com/office/officeart/2005/8/layout/radial6"/>
    <dgm:cxn modelId="{5AA9F2E1-76C8-42D9-868E-10C11EEB3011}" type="presOf" srcId="{2DAEC81C-3A57-4A61-8B22-F671C1535154}" destId="{C9AFD554-031F-4EF5-AACA-7FBD1B0A5C4E}" srcOrd="0" destOrd="0" presId="urn:microsoft.com/office/officeart/2005/8/layout/radial6"/>
    <dgm:cxn modelId="{92CAE574-83E7-454E-8514-1AA360E0362A}" type="presParOf" srcId="{CC8EACFF-DF2E-4812-828B-A7442D73D4BF}" destId="{02FEF9E8-5B49-4171-BF84-A1A4BC56D9FD}" srcOrd="0" destOrd="0" presId="urn:microsoft.com/office/officeart/2005/8/layout/radial6"/>
    <dgm:cxn modelId="{442E1198-BAF7-4D89-8A3D-367EB4108871}" type="presParOf" srcId="{CC8EACFF-DF2E-4812-828B-A7442D73D4BF}" destId="{12ED6431-16B4-4CEA-8EE4-7BF18F0E3492}" srcOrd="1" destOrd="0" presId="urn:microsoft.com/office/officeart/2005/8/layout/radial6"/>
    <dgm:cxn modelId="{C6B4CC99-310E-447E-953B-00C2F437FFB1}" type="presParOf" srcId="{CC8EACFF-DF2E-4812-828B-A7442D73D4BF}" destId="{2B7923E1-F12B-440D-B58A-36800F966711}" srcOrd="2" destOrd="0" presId="urn:microsoft.com/office/officeart/2005/8/layout/radial6"/>
    <dgm:cxn modelId="{A3772982-FDAC-4FE0-BD3E-A59D5A3F490E}" type="presParOf" srcId="{CC8EACFF-DF2E-4812-828B-A7442D73D4BF}" destId="{0BBF67EC-8FBC-4232-8FCB-AED2CB0CC8D6}" srcOrd="3" destOrd="0" presId="urn:microsoft.com/office/officeart/2005/8/layout/radial6"/>
    <dgm:cxn modelId="{DDA4FC56-AD23-4E96-86A1-60B33FFC7A1C}" type="presParOf" srcId="{CC8EACFF-DF2E-4812-828B-A7442D73D4BF}" destId="{62DC373B-29F9-4A85-8B48-D228910763F0}" srcOrd="4" destOrd="0" presId="urn:microsoft.com/office/officeart/2005/8/layout/radial6"/>
    <dgm:cxn modelId="{A161BB94-0B43-46F7-A315-ACF424AD4687}" type="presParOf" srcId="{CC8EACFF-DF2E-4812-828B-A7442D73D4BF}" destId="{7D49D4CE-6567-4A58-A211-CBAE33DA586D}" srcOrd="5" destOrd="0" presId="urn:microsoft.com/office/officeart/2005/8/layout/radial6"/>
    <dgm:cxn modelId="{ADAD5A86-ACB3-4F05-8E78-D6BD73273B2D}" type="presParOf" srcId="{CC8EACFF-DF2E-4812-828B-A7442D73D4BF}" destId="{C9AFD554-031F-4EF5-AACA-7FBD1B0A5C4E}" srcOrd="6" destOrd="0" presId="urn:microsoft.com/office/officeart/2005/8/layout/radial6"/>
    <dgm:cxn modelId="{57092C97-E448-4406-AB3C-3B6E5494AB26}" type="presParOf" srcId="{CC8EACFF-DF2E-4812-828B-A7442D73D4BF}" destId="{C3136766-B3D4-4EE1-9B57-8B3DAE3403C3}" srcOrd="7" destOrd="0" presId="urn:microsoft.com/office/officeart/2005/8/layout/radial6"/>
    <dgm:cxn modelId="{EBD9EC57-CAC4-4FA5-8291-69B9E8117E73}" type="presParOf" srcId="{CC8EACFF-DF2E-4812-828B-A7442D73D4BF}" destId="{65D69EBA-90E8-4523-BA67-1CDD5CA94EBD}" srcOrd="8" destOrd="0" presId="urn:microsoft.com/office/officeart/2005/8/layout/radial6"/>
    <dgm:cxn modelId="{98AD7CED-C176-4DC1-B34D-017693F02701}" type="presParOf" srcId="{CC8EACFF-DF2E-4812-828B-A7442D73D4BF}" destId="{58E0124F-B10F-48C5-B37E-965B423B004C}" srcOrd="9" destOrd="0" presId="urn:microsoft.com/office/officeart/2005/8/layout/radial6"/>
    <dgm:cxn modelId="{9F95CF30-D035-4875-91DC-A34AA2E6E9E3}" type="presParOf" srcId="{CC8EACFF-DF2E-4812-828B-A7442D73D4BF}" destId="{E211DD80-AE2D-409D-978F-51410F52F905}" srcOrd="10" destOrd="0" presId="urn:microsoft.com/office/officeart/2005/8/layout/radial6"/>
    <dgm:cxn modelId="{F3ADCCCB-B2EF-4F78-B880-5F211884C721}" type="presParOf" srcId="{CC8EACFF-DF2E-4812-828B-A7442D73D4BF}" destId="{9A22B7E5-D158-4E02-8902-BB41127D67DA}" srcOrd="11" destOrd="0" presId="urn:microsoft.com/office/officeart/2005/8/layout/radial6"/>
    <dgm:cxn modelId="{D292DB03-B0D0-4938-8971-D22AA70F30E5}" type="presParOf" srcId="{CC8EACFF-DF2E-4812-828B-A7442D73D4BF}" destId="{40740D05-2BF2-45C0-B28B-CBCE344818EA}" srcOrd="12" destOrd="0" presId="urn:microsoft.com/office/officeart/2005/8/layout/radial6"/>
    <dgm:cxn modelId="{25832797-5A34-4214-8FF9-D44C5DB050CD}" type="presParOf" srcId="{CC8EACFF-DF2E-4812-828B-A7442D73D4BF}" destId="{D926F11F-8848-4A86-A87A-B9549829F612}" srcOrd="13" destOrd="0" presId="urn:microsoft.com/office/officeart/2005/8/layout/radial6"/>
    <dgm:cxn modelId="{5C365AE3-D412-4EA2-8F4C-BBBFE1C8F7FE}" type="presParOf" srcId="{CC8EACFF-DF2E-4812-828B-A7442D73D4BF}" destId="{8F7899E0-C5C6-4AF4-88F5-C0B6235C4935}" srcOrd="14" destOrd="0" presId="urn:microsoft.com/office/officeart/2005/8/layout/radial6"/>
    <dgm:cxn modelId="{5778AFDD-91B3-4449-9B46-7609856DF5D2}" type="presParOf" srcId="{CC8EACFF-DF2E-4812-828B-A7442D73D4BF}" destId="{4F08E33D-224C-4620-B63D-614A3F6BFF07}" srcOrd="15" destOrd="0" presId="urn:microsoft.com/office/officeart/2005/8/layout/radial6"/>
    <dgm:cxn modelId="{4479BEE7-867B-4C06-8E5B-75D94B8F89FE}" type="presParOf" srcId="{CC8EACFF-DF2E-4812-828B-A7442D73D4BF}" destId="{6FFB136F-E361-4754-8BFA-6787FF7555B3}" srcOrd="16" destOrd="0" presId="urn:microsoft.com/office/officeart/2005/8/layout/radial6"/>
    <dgm:cxn modelId="{3837E134-F56D-4E0D-80BC-7FD48E75B102}" type="presParOf" srcId="{CC8EACFF-DF2E-4812-828B-A7442D73D4BF}" destId="{8A16AF77-A18D-4D0A-BD31-DD781A9E4709}" srcOrd="17" destOrd="0" presId="urn:microsoft.com/office/officeart/2005/8/layout/radial6"/>
    <dgm:cxn modelId="{B2B9E377-7E3F-4016-8FE3-09EE0F5CAABB}" type="presParOf" srcId="{CC8EACFF-DF2E-4812-828B-A7442D73D4BF}" destId="{8AE3A8D8-2401-4EAB-8CE6-6C72A2A36BDC}"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67ED8F-D67B-4018-BF90-14870661F4F2}"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636ED11C-1AAE-441B-8EB9-C61DF548E5ED}">
      <dgm:prSet phldrT="[文本]" custT="1"/>
      <dgm:spPr/>
      <dgm:t>
        <a:bodyPr/>
        <a:lstStyle/>
        <a:p>
          <a:r>
            <a:rPr lang="zh-CN" altLang="en-US" sz="2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建设思路</a:t>
          </a:r>
          <a:endParaRPr lang="zh-CN" alt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dgm:t>
    </dgm:pt>
    <dgm:pt modelId="{5314E2BC-0B01-49C6-86A7-8A420702FF28}" type="parTrans" cxnId="{3E27EB9C-A572-4B41-A971-6E7FC875D211}">
      <dgm:prSet/>
      <dgm:spPr/>
      <dgm:t>
        <a:bodyPr/>
        <a:lstStyle/>
        <a:p>
          <a:endParaRPr lang="zh-CN" altLang="en-US"/>
        </a:p>
      </dgm:t>
    </dgm:pt>
    <dgm:pt modelId="{949CFDDD-10F1-4E4E-9215-2DFF0506D58B}" type="sibTrans" cxnId="{3E27EB9C-A572-4B41-A971-6E7FC875D211}">
      <dgm:prSet/>
      <dgm:spPr/>
      <dgm:t>
        <a:bodyPr/>
        <a:lstStyle/>
        <a:p>
          <a:endParaRPr lang="zh-CN" altLang="en-US"/>
        </a:p>
      </dgm:t>
    </dgm:pt>
    <dgm:pt modelId="{67EE4841-6312-4591-87D1-0CD9F789E86C}">
      <dgm:prSet phldrT="[文本]"/>
      <dgm:spPr>
        <a:solidFill>
          <a:schemeClr val="accent2">
            <a:alpha val="50000"/>
          </a:schemeClr>
        </a:solidFill>
      </dgm:spPr>
      <dgm:t>
        <a:bodyPr/>
        <a:lstStyle/>
        <a:p>
          <a:r>
            <a:rPr lang="zh-CN" altLang="en-US" dirty="0" smtClean="0">
              <a:latin typeface="微软雅黑" pitchFamily="34" charset="-122"/>
              <a:ea typeface="微软雅黑" pitchFamily="34" charset="-122"/>
            </a:rPr>
            <a:t>产</a:t>
          </a:r>
          <a:endParaRPr lang="zh-CN" altLang="en-US" dirty="0">
            <a:latin typeface="微软雅黑" pitchFamily="34" charset="-122"/>
            <a:ea typeface="微软雅黑" pitchFamily="34" charset="-122"/>
          </a:endParaRPr>
        </a:p>
      </dgm:t>
    </dgm:pt>
    <dgm:pt modelId="{ACEBCEDB-AC0E-499F-B1C6-0CA59A30E2D0}" type="parTrans" cxnId="{A8C8A34B-9359-4DC2-82D5-78A064E8EDBC}">
      <dgm:prSet/>
      <dgm:spPr/>
      <dgm:t>
        <a:bodyPr/>
        <a:lstStyle/>
        <a:p>
          <a:endParaRPr lang="zh-CN" altLang="en-US"/>
        </a:p>
      </dgm:t>
    </dgm:pt>
    <dgm:pt modelId="{867D2127-7D30-4A39-848E-A000A38DD17F}" type="sibTrans" cxnId="{A8C8A34B-9359-4DC2-82D5-78A064E8EDBC}">
      <dgm:prSet/>
      <dgm:spPr/>
      <dgm:t>
        <a:bodyPr/>
        <a:lstStyle/>
        <a:p>
          <a:endParaRPr lang="zh-CN" altLang="en-US"/>
        </a:p>
      </dgm:t>
    </dgm:pt>
    <dgm:pt modelId="{A6E477E4-482B-427F-93CF-4EA8BC3C13BB}">
      <dgm:prSet phldrT="[文本]"/>
      <dgm:spPr>
        <a:solidFill>
          <a:srgbClr val="92D050">
            <a:alpha val="50000"/>
          </a:srgbClr>
        </a:solidFill>
      </dgm:spPr>
      <dgm:t>
        <a:bodyPr/>
        <a:lstStyle/>
        <a:p>
          <a:r>
            <a:rPr lang="zh-CN" altLang="en-US" dirty="0" smtClean="0">
              <a:latin typeface="微软雅黑" pitchFamily="34" charset="-122"/>
              <a:ea typeface="微软雅黑" pitchFamily="34" charset="-122"/>
            </a:rPr>
            <a:t>学</a:t>
          </a:r>
        </a:p>
      </dgm:t>
    </dgm:pt>
    <dgm:pt modelId="{232FD803-1A3F-4CE0-80C9-A35D5575D9E1}" type="parTrans" cxnId="{E6D6FCE0-D893-45AF-BECF-15A48491D879}">
      <dgm:prSet/>
      <dgm:spPr/>
      <dgm:t>
        <a:bodyPr/>
        <a:lstStyle/>
        <a:p>
          <a:endParaRPr lang="zh-CN" altLang="en-US"/>
        </a:p>
      </dgm:t>
    </dgm:pt>
    <dgm:pt modelId="{C79DDED1-A62C-4A76-9418-2AA58D518B70}" type="sibTrans" cxnId="{E6D6FCE0-D893-45AF-BECF-15A48491D879}">
      <dgm:prSet/>
      <dgm:spPr/>
      <dgm:t>
        <a:bodyPr/>
        <a:lstStyle/>
        <a:p>
          <a:endParaRPr lang="zh-CN" altLang="en-US"/>
        </a:p>
      </dgm:t>
    </dgm:pt>
    <dgm:pt modelId="{3024C39A-6E3C-47F9-B09C-3CF3905A7E8E}">
      <dgm:prSet phldrT="[文本]"/>
      <dgm:spPr>
        <a:solidFill>
          <a:schemeClr val="accent4">
            <a:lumMod val="75000"/>
            <a:alpha val="50000"/>
          </a:schemeClr>
        </a:solidFill>
      </dgm:spPr>
      <dgm:t>
        <a:bodyPr/>
        <a:lstStyle/>
        <a:p>
          <a:r>
            <a:rPr lang="zh-CN" altLang="en-US" dirty="0" smtClean="0">
              <a:latin typeface="微软雅黑" pitchFamily="34" charset="-122"/>
              <a:ea typeface="微软雅黑" pitchFamily="34" charset="-122"/>
            </a:rPr>
            <a:t>创</a:t>
          </a:r>
        </a:p>
      </dgm:t>
    </dgm:pt>
    <dgm:pt modelId="{2DB6EA7F-1E15-41B7-8666-DDA4FE90AC64}" type="parTrans" cxnId="{90E4530E-43F8-4BA0-BF35-E833228CB8D4}">
      <dgm:prSet/>
      <dgm:spPr/>
      <dgm:t>
        <a:bodyPr/>
        <a:lstStyle/>
        <a:p>
          <a:endParaRPr lang="zh-CN" altLang="en-US"/>
        </a:p>
      </dgm:t>
    </dgm:pt>
    <dgm:pt modelId="{5244A9CB-BAB7-4A0D-9016-68D19ABE4ABA}" type="sibTrans" cxnId="{90E4530E-43F8-4BA0-BF35-E833228CB8D4}">
      <dgm:prSet/>
      <dgm:spPr/>
      <dgm:t>
        <a:bodyPr/>
        <a:lstStyle/>
        <a:p>
          <a:endParaRPr lang="zh-CN" altLang="en-US"/>
        </a:p>
      </dgm:t>
    </dgm:pt>
    <dgm:pt modelId="{B401D419-F74B-45D7-8323-764B39C20D67}">
      <dgm:prSet phldrT="[文本]"/>
      <dgm:spPr>
        <a:solidFill>
          <a:srgbClr val="943634">
            <a:alpha val="50000"/>
          </a:srgbClr>
        </a:solidFill>
      </dgm:spPr>
      <dgm:t>
        <a:bodyPr/>
        <a:lstStyle/>
        <a:p>
          <a:r>
            <a:rPr lang="zh-CN" altLang="en-US" dirty="0" smtClean="0">
              <a:latin typeface="微软雅黑" pitchFamily="34" charset="-122"/>
              <a:ea typeface="微软雅黑" pitchFamily="34" charset="-122"/>
            </a:rPr>
            <a:t>训</a:t>
          </a:r>
        </a:p>
      </dgm:t>
    </dgm:pt>
    <dgm:pt modelId="{855E7045-FAC0-4E5C-8B52-D881558BCBDE}" type="parTrans" cxnId="{F0D3EF4C-19EA-45C4-9282-93ED6679A563}">
      <dgm:prSet/>
      <dgm:spPr/>
      <dgm:t>
        <a:bodyPr/>
        <a:lstStyle/>
        <a:p>
          <a:endParaRPr lang="zh-CN" altLang="en-US"/>
        </a:p>
      </dgm:t>
    </dgm:pt>
    <dgm:pt modelId="{D92F08EC-DCB3-4FA4-BD27-2C9006CDDA24}" type="sibTrans" cxnId="{F0D3EF4C-19EA-45C4-9282-93ED6679A563}">
      <dgm:prSet/>
      <dgm:spPr/>
      <dgm:t>
        <a:bodyPr/>
        <a:lstStyle/>
        <a:p>
          <a:endParaRPr lang="zh-CN" altLang="en-US"/>
        </a:p>
      </dgm:t>
    </dgm:pt>
    <dgm:pt modelId="{F6488255-93E0-4ED8-92E0-A69D585242AB}">
      <dgm:prSet/>
      <dgm:spPr>
        <a:solidFill>
          <a:schemeClr val="bg1">
            <a:lumMod val="50000"/>
            <a:alpha val="50000"/>
          </a:schemeClr>
        </a:solidFill>
      </dgm:spPr>
      <dgm:t>
        <a:bodyPr/>
        <a:lstStyle/>
        <a:p>
          <a:r>
            <a:rPr lang="zh-CN" altLang="en-US" dirty="0" smtClean="0">
              <a:latin typeface="微软雅黑" pitchFamily="34" charset="-122"/>
              <a:ea typeface="微软雅黑" pitchFamily="34" charset="-122"/>
            </a:rPr>
            <a:t>研</a:t>
          </a:r>
        </a:p>
      </dgm:t>
    </dgm:pt>
    <dgm:pt modelId="{B0521BCE-9813-4429-A5FC-2939E93E2239}" type="parTrans" cxnId="{00E33C2A-35A1-4692-B953-B09B0868C855}">
      <dgm:prSet/>
      <dgm:spPr/>
      <dgm:t>
        <a:bodyPr/>
        <a:lstStyle/>
        <a:p>
          <a:endParaRPr lang="zh-CN" altLang="en-US"/>
        </a:p>
      </dgm:t>
    </dgm:pt>
    <dgm:pt modelId="{6AD4EFDB-AD69-4F4A-A914-FF235219E6F9}" type="sibTrans" cxnId="{00E33C2A-35A1-4692-B953-B09B0868C855}">
      <dgm:prSet/>
      <dgm:spPr/>
      <dgm:t>
        <a:bodyPr/>
        <a:lstStyle/>
        <a:p>
          <a:endParaRPr lang="zh-CN" altLang="en-US"/>
        </a:p>
      </dgm:t>
    </dgm:pt>
    <dgm:pt modelId="{7D41776F-B507-4CEC-9C42-2DD627A8795E}" type="pres">
      <dgm:prSet presAssocID="{5767ED8F-D67B-4018-BF90-14870661F4F2}" presName="composite" presStyleCnt="0">
        <dgm:presLayoutVars>
          <dgm:chMax val="1"/>
          <dgm:dir/>
          <dgm:resizeHandles val="exact"/>
        </dgm:presLayoutVars>
      </dgm:prSet>
      <dgm:spPr/>
      <dgm:t>
        <a:bodyPr/>
        <a:lstStyle/>
        <a:p>
          <a:endParaRPr lang="zh-CN" altLang="en-US"/>
        </a:p>
      </dgm:t>
    </dgm:pt>
    <dgm:pt modelId="{AFB8C1A6-0311-4D5F-B3E1-D0BD2EEF7FEC}" type="pres">
      <dgm:prSet presAssocID="{5767ED8F-D67B-4018-BF90-14870661F4F2}" presName="radial" presStyleCnt="0">
        <dgm:presLayoutVars>
          <dgm:animLvl val="ctr"/>
        </dgm:presLayoutVars>
      </dgm:prSet>
      <dgm:spPr/>
    </dgm:pt>
    <dgm:pt modelId="{E2833E0D-C184-4E65-BD38-F742A293A566}" type="pres">
      <dgm:prSet presAssocID="{636ED11C-1AAE-441B-8EB9-C61DF548E5ED}" presName="centerShape" presStyleLbl="vennNode1" presStyleIdx="0" presStyleCnt="6"/>
      <dgm:spPr/>
      <dgm:t>
        <a:bodyPr/>
        <a:lstStyle/>
        <a:p>
          <a:endParaRPr lang="zh-CN" altLang="en-US"/>
        </a:p>
      </dgm:t>
    </dgm:pt>
    <dgm:pt modelId="{AEC9F9D7-88D5-4C6A-998A-4C7B9432E9FE}" type="pres">
      <dgm:prSet presAssocID="{67EE4841-6312-4591-87D1-0CD9F789E86C}" presName="node" presStyleLbl="vennNode1" presStyleIdx="1" presStyleCnt="6">
        <dgm:presLayoutVars>
          <dgm:bulletEnabled val="1"/>
        </dgm:presLayoutVars>
      </dgm:prSet>
      <dgm:spPr/>
      <dgm:t>
        <a:bodyPr/>
        <a:lstStyle/>
        <a:p>
          <a:endParaRPr lang="zh-CN" altLang="en-US"/>
        </a:p>
      </dgm:t>
    </dgm:pt>
    <dgm:pt modelId="{12DFF4CB-CD71-429D-AF9F-BF61FC80A36E}" type="pres">
      <dgm:prSet presAssocID="{A6E477E4-482B-427F-93CF-4EA8BC3C13BB}" presName="node" presStyleLbl="vennNode1" presStyleIdx="2" presStyleCnt="6">
        <dgm:presLayoutVars>
          <dgm:bulletEnabled val="1"/>
        </dgm:presLayoutVars>
      </dgm:prSet>
      <dgm:spPr/>
      <dgm:t>
        <a:bodyPr/>
        <a:lstStyle/>
        <a:p>
          <a:endParaRPr lang="zh-CN" altLang="en-US"/>
        </a:p>
      </dgm:t>
    </dgm:pt>
    <dgm:pt modelId="{6E0A57CB-FEF0-4767-BF38-2E1C74DD26E9}" type="pres">
      <dgm:prSet presAssocID="{F6488255-93E0-4ED8-92E0-A69D585242AB}" presName="node" presStyleLbl="vennNode1" presStyleIdx="3" presStyleCnt="6">
        <dgm:presLayoutVars>
          <dgm:bulletEnabled val="1"/>
        </dgm:presLayoutVars>
      </dgm:prSet>
      <dgm:spPr/>
      <dgm:t>
        <a:bodyPr/>
        <a:lstStyle/>
        <a:p>
          <a:endParaRPr lang="zh-CN" altLang="en-US"/>
        </a:p>
      </dgm:t>
    </dgm:pt>
    <dgm:pt modelId="{C1B3E94F-06B5-43FD-BF98-A340F0B84991}" type="pres">
      <dgm:prSet presAssocID="{3024C39A-6E3C-47F9-B09C-3CF3905A7E8E}" presName="node" presStyleLbl="vennNode1" presStyleIdx="4" presStyleCnt="6">
        <dgm:presLayoutVars>
          <dgm:bulletEnabled val="1"/>
        </dgm:presLayoutVars>
      </dgm:prSet>
      <dgm:spPr/>
      <dgm:t>
        <a:bodyPr/>
        <a:lstStyle/>
        <a:p>
          <a:endParaRPr lang="zh-CN" altLang="en-US"/>
        </a:p>
      </dgm:t>
    </dgm:pt>
    <dgm:pt modelId="{0064E696-91E3-4FFB-8533-DC54B98BE14B}" type="pres">
      <dgm:prSet presAssocID="{B401D419-F74B-45D7-8323-764B39C20D67}" presName="node" presStyleLbl="vennNode1" presStyleIdx="5" presStyleCnt="6">
        <dgm:presLayoutVars>
          <dgm:bulletEnabled val="1"/>
        </dgm:presLayoutVars>
      </dgm:prSet>
      <dgm:spPr/>
      <dgm:t>
        <a:bodyPr/>
        <a:lstStyle/>
        <a:p>
          <a:endParaRPr lang="zh-CN" altLang="en-US"/>
        </a:p>
      </dgm:t>
    </dgm:pt>
  </dgm:ptLst>
  <dgm:cxnLst>
    <dgm:cxn modelId="{27FB80AB-4256-47E9-9DFC-96FC24325CD5}" type="presOf" srcId="{636ED11C-1AAE-441B-8EB9-C61DF548E5ED}" destId="{E2833E0D-C184-4E65-BD38-F742A293A566}" srcOrd="0" destOrd="0" presId="urn:microsoft.com/office/officeart/2005/8/layout/radial3"/>
    <dgm:cxn modelId="{546889F1-57B8-451F-9551-37061C9A6712}" type="presOf" srcId="{A6E477E4-482B-427F-93CF-4EA8BC3C13BB}" destId="{12DFF4CB-CD71-429D-AF9F-BF61FC80A36E}" srcOrd="0" destOrd="0" presId="urn:microsoft.com/office/officeart/2005/8/layout/radial3"/>
    <dgm:cxn modelId="{00E33C2A-35A1-4692-B953-B09B0868C855}" srcId="{636ED11C-1AAE-441B-8EB9-C61DF548E5ED}" destId="{F6488255-93E0-4ED8-92E0-A69D585242AB}" srcOrd="2" destOrd="0" parTransId="{B0521BCE-9813-4429-A5FC-2939E93E2239}" sibTransId="{6AD4EFDB-AD69-4F4A-A914-FF235219E6F9}"/>
    <dgm:cxn modelId="{3ABF44F1-3108-4450-BADD-38CE614EF914}" type="presOf" srcId="{B401D419-F74B-45D7-8323-764B39C20D67}" destId="{0064E696-91E3-4FFB-8533-DC54B98BE14B}" srcOrd="0" destOrd="0" presId="urn:microsoft.com/office/officeart/2005/8/layout/radial3"/>
    <dgm:cxn modelId="{3098384F-A76C-47EC-A5E0-5E6424812BD7}" type="presOf" srcId="{3024C39A-6E3C-47F9-B09C-3CF3905A7E8E}" destId="{C1B3E94F-06B5-43FD-BF98-A340F0B84991}" srcOrd="0" destOrd="0" presId="urn:microsoft.com/office/officeart/2005/8/layout/radial3"/>
    <dgm:cxn modelId="{A8C8A34B-9359-4DC2-82D5-78A064E8EDBC}" srcId="{636ED11C-1AAE-441B-8EB9-C61DF548E5ED}" destId="{67EE4841-6312-4591-87D1-0CD9F789E86C}" srcOrd="0" destOrd="0" parTransId="{ACEBCEDB-AC0E-499F-B1C6-0CA59A30E2D0}" sibTransId="{867D2127-7D30-4A39-848E-A000A38DD17F}"/>
    <dgm:cxn modelId="{E6D6FCE0-D893-45AF-BECF-15A48491D879}" srcId="{636ED11C-1AAE-441B-8EB9-C61DF548E5ED}" destId="{A6E477E4-482B-427F-93CF-4EA8BC3C13BB}" srcOrd="1" destOrd="0" parTransId="{232FD803-1A3F-4CE0-80C9-A35D5575D9E1}" sibTransId="{C79DDED1-A62C-4A76-9418-2AA58D518B70}"/>
    <dgm:cxn modelId="{F0D3EF4C-19EA-45C4-9282-93ED6679A563}" srcId="{636ED11C-1AAE-441B-8EB9-C61DF548E5ED}" destId="{B401D419-F74B-45D7-8323-764B39C20D67}" srcOrd="4" destOrd="0" parTransId="{855E7045-FAC0-4E5C-8B52-D881558BCBDE}" sibTransId="{D92F08EC-DCB3-4FA4-BD27-2C9006CDDA24}"/>
    <dgm:cxn modelId="{BF765EF0-AB4C-403F-9D01-0A4D658DA4EE}" type="presOf" srcId="{5767ED8F-D67B-4018-BF90-14870661F4F2}" destId="{7D41776F-B507-4CEC-9C42-2DD627A8795E}" srcOrd="0" destOrd="0" presId="urn:microsoft.com/office/officeart/2005/8/layout/radial3"/>
    <dgm:cxn modelId="{3E27EB9C-A572-4B41-A971-6E7FC875D211}" srcId="{5767ED8F-D67B-4018-BF90-14870661F4F2}" destId="{636ED11C-1AAE-441B-8EB9-C61DF548E5ED}" srcOrd="0" destOrd="0" parTransId="{5314E2BC-0B01-49C6-86A7-8A420702FF28}" sibTransId="{949CFDDD-10F1-4E4E-9215-2DFF0506D58B}"/>
    <dgm:cxn modelId="{D0CB5090-57DF-46E6-AE55-F68AB65611E7}" type="presOf" srcId="{67EE4841-6312-4591-87D1-0CD9F789E86C}" destId="{AEC9F9D7-88D5-4C6A-998A-4C7B9432E9FE}" srcOrd="0" destOrd="0" presId="urn:microsoft.com/office/officeart/2005/8/layout/radial3"/>
    <dgm:cxn modelId="{90E4530E-43F8-4BA0-BF35-E833228CB8D4}" srcId="{636ED11C-1AAE-441B-8EB9-C61DF548E5ED}" destId="{3024C39A-6E3C-47F9-B09C-3CF3905A7E8E}" srcOrd="3" destOrd="0" parTransId="{2DB6EA7F-1E15-41B7-8666-DDA4FE90AC64}" sibTransId="{5244A9CB-BAB7-4A0D-9016-68D19ABE4ABA}"/>
    <dgm:cxn modelId="{A716FAEF-2F7C-473E-BE2D-E6A6DC96CACD}" type="presOf" srcId="{F6488255-93E0-4ED8-92E0-A69D585242AB}" destId="{6E0A57CB-FEF0-4767-BF38-2E1C74DD26E9}" srcOrd="0" destOrd="0" presId="urn:microsoft.com/office/officeart/2005/8/layout/radial3"/>
    <dgm:cxn modelId="{CD4AD006-73DA-45B7-98C7-D4B6F29BAC79}" type="presParOf" srcId="{7D41776F-B507-4CEC-9C42-2DD627A8795E}" destId="{AFB8C1A6-0311-4D5F-B3E1-D0BD2EEF7FEC}" srcOrd="0" destOrd="0" presId="urn:microsoft.com/office/officeart/2005/8/layout/radial3"/>
    <dgm:cxn modelId="{92F85E28-3B48-4398-887C-D6D68A709A96}" type="presParOf" srcId="{AFB8C1A6-0311-4D5F-B3E1-D0BD2EEF7FEC}" destId="{E2833E0D-C184-4E65-BD38-F742A293A566}" srcOrd="0" destOrd="0" presId="urn:microsoft.com/office/officeart/2005/8/layout/radial3"/>
    <dgm:cxn modelId="{A2A8F042-2325-4E8C-8EC6-F1E73E9D52FD}" type="presParOf" srcId="{AFB8C1A6-0311-4D5F-B3E1-D0BD2EEF7FEC}" destId="{AEC9F9D7-88D5-4C6A-998A-4C7B9432E9FE}" srcOrd="1" destOrd="0" presId="urn:microsoft.com/office/officeart/2005/8/layout/radial3"/>
    <dgm:cxn modelId="{75DBEC19-DA35-4B2D-9A20-0D464F4B2EBB}" type="presParOf" srcId="{AFB8C1A6-0311-4D5F-B3E1-D0BD2EEF7FEC}" destId="{12DFF4CB-CD71-429D-AF9F-BF61FC80A36E}" srcOrd="2" destOrd="0" presId="urn:microsoft.com/office/officeart/2005/8/layout/radial3"/>
    <dgm:cxn modelId="{3611E9BB-D351-4091-B762-4889A351394C}" type="presParOf" srcId="{AFB8C1A6-0311-4D5F-B3E1-D0BD2EEF7FEC}" destId="{6E0A57CB-FEF0-4767-BF38-2E1C74DD26E9}" srcOrd="3" destOrd="0" presId="urn:microsoft.com/office/officeart/2005/8/layout/radial3"/>
    <dgm:cxn modelId="{22AF7654-27D2-481E-82F7-EBCCC7A12F9A}" type="presParOf" srcId="{AFB8C1A6-0311-4D5F-B3E1-D0BD2EEF7FEC}" destId="{C1B3E94F-06B5-43FD-BF98-A340F0B84991}" srcOrd="4" destOrd="0" presId="urn:microsoft.com/office/officeart/2005/8/layout/radial3"/>
    <dgm:cxn modelId="{98D7FC2C-D9C7-4A45-BDD5-0A4C24514A52}" type="presParOf" srcId="{AFB8C1A6-0311-4D5F-B3E1-D0BD2EEF7FEC}" destId="{0064E696-91E3-4FFB-8533-DC54B98BE14B}"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D143B4-3E10-4376-AD7A-2EC4B28DD8C5}" type="doc">
      <dgm:prSet loTypeId="urn:microsoft.com/office/officeart/2005/8/layout/balance1" loCatId="relationship" qsTypeId="urn:microsoft.com/office/officeart/2005/8/quickstyle/3d2" qsCatId="3D" csTypeId="urn:microsoft.com/office/officeart/2005/8/colors/colorful1#1" csCatId="colorful" phldr="1"/>
      <dgm:spPr/>
      <dgm:t>
        <a:bodyPr/>
        <a:lstStyle/>
        <a:p>
          <a:endParaRPr lang="zh-CN" altLang="en-US"/>
        </a:p>
      </dgm:t>
    </dgm:pt>
    <dgm:pt modelId="{29509153-C9C7-4C2F-BE2A-8C4A6810E123}">
      <dgm:prSet phldrT="[文本]"/>
      <dgm:spPr/>
      <dgm:t>
        <a:bodyPr/>
        <a:lstStyle/>
        <a:p>
          <a:pPr algn="ctr"/>
          <a:r>
            <a:rPr lang="zh-CN" altLang="en-US" dirty="0" smtClean="0">
              <a:latin typeface="黑体" pitchFamily="49" charset="-122"/>
              <a:ea typeface="黑体" pitchFamily="49" charset="-122"/>
            </a:rPr>
            <a:t>供</a:t>
          </a:r>
          <a:endParaRPr lang="zh-CN" altLang="en-US" dirty="0">
            <a:latin typeface="黑体" pitchFamily="49" charset="-122"/>
            <a:ea typeface="黑体" pitchFamily="49" charset="-122"/>
          </a:endParaRPr>
        </a:p>
      </dgm:t>
    </dgm:pt>
    <dgm:pt modelId="{644BF082-F154-4E1F-96DC-69DAF7D1558C}" type="parTrans" cxnId="{904A119F-BBED-40E4-A695-700518C31464}">
      <dgm:prSet/>
      <dgm:spPr/>
      <dgm:t>
        <a:bodyPr/>
        <a:lstStyle/>
        <a:p>
          <a:pPr algn="ctr"/>
          <a:endParaRPr lang="zh-CN" altLang="en-US">
            <a:latin typeface="黑体" pitchFamily="49" charset="-122"/>
            <a:ea typeface="黑体" pitchFamily="49" charset="-122"/>
          </a:endParaRPr>
        </a:p>
      </dgm:t>
    </dgm:pt>
    <dgm:pt modelId="{6E63CD98-4BC4-49A7-BACA-F1C20EBD2E43}" type="sibTrans" cxnId="{904A119F-BBED-40E4-A695-700518C31464}">
      <dgm:prSet/>
      <dgm:spPr/>
      <dgm:t>
        <a:bodyPr/>
        <a:lstStyle/>
        <a:p>
          <a:pPr algn="ctr"/>
          <a:endParaRPr lang="zh-CN" altLang="en-US">
            <a:latin typeface="黑体" pitchFamily="49" charset="-122"/>
            <a:ea typeface="黑体" pitchFamily="49" charset="-122"/>
          </a:endParaRPr>
        </a:p>
      </dgm:t>
    </dgm:pt>
    <dgm:pt modelId="{FAAD23F1-B57F-482D-A00F-FC00B129A118}">
      <dgm:prSet phldrT="[文本]"/>
      <dgm:spPr/>
      <dgm:t>
        <a:bodyPr/>
        <a:lstStyle/>
        <a:p>
          <a:pPr algn="ctr"/>
          <a:r>
            <a:rPr lang="zh-CN" altLang="en-US" dirty="0" smtClean="0">
              <a:latin typeface="黑体" pitchFamily="49" charset="-122"/>
              <a:ea typeface="黑体" pitchFamily="49" charset="-122"/>
            </a:rPr>
            <a:t>技能型人才</a:t>
          </a:r>
          <a:endParaRPr lang="zh-CN" altLang="en-US" dirty="0">
            <a:latin typeface="黑体" pitchFamily="49" charset="-122"/>
            <a:ea typeface="黑体" pitchFamily="49" charset="-122"/>
          </a:endParaRPr>
        </a:p>
      </dgm:t>
    </dgm:pt>
    <dgm:pt modelId="{B06664F1-2BD6-4AA4-B01B-903140045A18}" type="parTrans" cxnId="{DE3C587C-BC77-460D-8379-8C90F81D018C}">
      <dgm:prSet/>
      <dgm:spPr/>
      <dgm:t>
        <a:bodyPr/>
        <a:lstStyle/>
        <a:p>
          <a:pPr algn="ctr"/>
          <a:endParaRPr lang="zh-CN" altLang="en-US">
            <a:latin typeface="黑体" pitchFamily="49" charset="-122"/>
            <a:ea typeface="黑体" pitchFamily="49" charset="-122"/>
          </a:endParaRPr>
        </a:p>
      </dgm:t>
    </dgm:pt>
    <dgm:pt modelId="{9F71BC50-0D34-4A74-B224-6011ED08885A}" type="sibTrans" cxnId="{DE3C587C-BC77-460D-8379-8C90F81D018C}">
      <dgm:prSet/>
      <dgm:spPr/>
      <dgm:t>
        <a:bodyPr/>
        <a:lstStyle/>
        <a:p>
          <a:pPr algn="ctr"/>
          <a:endParaRPr lang="zh-CN" altLang="en-US">
            <a:latin typeface="黑体" pitchFamily="49" charset="-122"/>
            <a:ea typeface="黑体" pitchFamily="49" charset="-122"/>
          </a:endParaRPr>
        </a:p>
      </dgm:t>
    </dgm:pt>
    <dgm:pt modelId="{2C35A14C-73F0-4169-9DFB-ADD55ACF9F9A}">
      <dgm:prSet phldrT="[文本]"/>
      <dgm:spPr/>
      <dgm:t>
        <a:bodyPr/>
        <a:lstStyle/>
        <a:p>
          <a:pPr algn="ctr"/>
          <a:r>
            <a:rPr lang="zh-CN" altLang="en-US" dirty="0" smtClean="0">
              <a:latin typeface="黑体" pitchFamily="49" charset="-122"/>
              <a:ea typeface="黑体" pitchFamily="49" charset="-122"/>
            </a:rPr>
            <a:t>技能型人才</a:t>
          </a:r>
          <a:endParaRPr lang="zh-CN" altLang="en-US" dirty="0">
            <a:latin typeface="黑体" pitchFamily="49" charset="-122"/>
            <a:ea typeface="黑体" pitchFamily="49" charset="-122"/>
          </a:endParaRPr>
        </a:p>
      </dgm:t>
    </dgm:pt>
    <dgm:pt modelId="{83E4AD38-D23B-4972-9195-7893ABA7E916}" type="parTrans" cxnId="{3A16BFF4-EF43-4B74-A5FB-D94E10CE1794}">
      <dgm:prSet/>
      <dgm:spPr/>
      <dgm:t>
        <a:bodyPr/>
        <a:lstStyle/>
        <a:p>
          <a:pPr algn="ctr"/>
          <a:endParaRPr lang="zh-CN" altLang="en-US">
            <a:latin typeface="黑体" pitchFamily="49" charset="-122"/>
            <a:ea typeface="黑体" pitchFamily="49" charset="-122"/>
          </a:endParaRPr>
        </a:p>
      </dgm:t>
    </dgm:pt>
    <dgm:pt modelId="{480435F6-EA85-4BAF-B416-0356AAA86DE3}" type="sibTrans" cxnId="{3A16BFF4-EF43-4B74-A5FB-D94E10CE1794}">
      <dgm:prSet/>
      <dgm:spPr/>
      <dgm:t>
        <a:bodyPr/>
        <a:lstStyle/>
        <a:p>
          <a:pPr algn="ctr"/>
          <a:endParaRPr lang="zh-CN" altLang="en-US">
            <a:latin typeface="黑体" pitchFamily="49" charset="-122"/>
            <a:ea typeface="黑体" pitchFamily="49" charset="-122"/>
          </a:endParaRPr>
        </a:p>
      </dgm:t>
    </dgm:pt>
    <dgm:pt modelId="{AAA17BD5-431A-4DB9-BAF1-F413828DB8C6}">
      <dgm:prSet phldrT="[文本]"/>
      <dgm:spPr/>
      <dgm:t>
        <a:bodyPr/>
        <a:lstStyle/>
        <a:p>
          <a:pPr algn="ctr"/>
          <a:r>
            <a:rPr lang="zh-CN" altLang="en-US" dirty="0" smtClean="0">
              <a:latin typeface="黑体" pitchFamily="49" charset="-122"/>
              <a:ea typeface="黑体" pitchFamily="49" charset="-122"/>
            </a:rPr>
            <a:t>求</a:t>
          </a:r>
          <a:endParaRPr lang="zh-CN" altLang="en-US" dirty="0">
            <a:latin typeface="黑体" pitchFamily="49" charset="-122"/>
            <a:ea typeface="黑体" pitchFamily="49" charset="-122"/>
          </a:endParaRPr>
        </a:p>
      </dgm:t>
    </dgm:pt>
    <dgm:pt modelId="{FC5DAAFC-B49A-4C81-8CAF-CF419BEB1613}" type="parTrans" cxnId="{70DA34F2-9C8D-4C58-83C7-36261310DB0B}">
      <dgm:prSet/>
      <dgm:spPr/>
      <dgm:t>
        <a:bodyPr/>
        <a:lstStyle/>
        <a:p>
          <a:pPr algn="ctr"/>
          <a:endParaRPr lang="zh-CN" altLang="en-US">
            <a:latin typeface="黑体" pitchFamily="49" charset="-122"/>
            <a:ea typeface="黑体" pitchFamily="49" charset="-122"/>
          </a:endParaRPr>
        </a:p>
      </dgm:t>
    </dgm:pt>
    <dgm:pt modelId="{72F702C3-A0EF-45C9-8254-8CF856B423D7}" type="sibTrans" cxnId="{70DA34F2-9C8D-4C58-83C7-36261310DB0B}">
      <dgm:prSet/>
      <dgm:spPr/>
      <dgm:t>
        <a:bodyPr/>
        <a:lstStyle/>
        <a:p>
          <a:pPr algn="ctr"/>
          <a:endParaRPr lang="zh-CN" altLang="en-US">
            <a:latin typeface="黑体" pitchFamily="49" charset="-122"/>
            <a:ea typeface="黑体" pitchFamily="49" charset="-122"/>
          </a:endParaRPr>
        </a:p>
      </dgm:t>
    </dgm:pt>
    <dgm:pt modelId="{7FE7CB5C-802A-4668-9FA0-A64A04A294B2}">
      <dgm:prSet phldrT="[文本]"/>
      <dgm:spPr/>
      <dgm:t>
        <a:bodyPr/>
        <a:lstStyle/>
        <a:p>
          <a:pPr algn="ctr"/>
          <a:r>
            <a:rPr lang="zh-CN" altLang="en-US" dirty="0" smtClean="0">
              <a:latin typeface="黑体" pitchFamily="49" charset="-122"/>
              <a:ea typeface="黑体" pitchFamily="49" charset="-122"/>
            </a:rPr>
            <a:t>技能型人才</a:t>
          </a:r>
          <a:endParaRPr lang="zh-CN" altLang="en-US" dirty="0">
            <a:latin typeface="黑体" pitchFamily="49" charset="-122"/>
            <a:ea typeface="黑体" pitchFamily="49" charset="-122"/>
          </a:endParaRPr>
        </a:p>
      </dgm:t>
    </dgm:pt>
    <dgm:pt modelId="{69AE3179-505F-4CF7-B430-E682FB70BCE9}" type="parTrans" cxnId="{121217C5-DE66-45AA-8254-3599DD402824}">
      <dgm:prSet/>
      <dgm:spPr/>
      <dgm:t>
        <a:bodyPr/>
        <a:lstStyle/>
        <a:p>
          <a:pPr algn="ctr"/>
          <a:endParaRPr lang="zh-CN" altLang="en-US">
            <a:latin typeface="黑体" pitchFamily="49" charset="-122"/>
            <a:ea typeface="黑体" pitchFamily="49" charset="-122"/>
          </a:endParaRPr>
        </a:p>
      </dgm:t>
    </dgm:pt>
    <dgm:pt modelId="{0557AA98-8178-432D-8CC9-DA133F2113A0}" type="sibTrans" cxnId="{121217C5-DE66-45AA-8254-3599DD402824}">
      <dgm:prSet/>
      <dgm:spPr/>
      <dgm:t>
        <a:bodyPr/>
        <a:lstStyle/>
        <a:p>
          <a:pPr algn="ctr"/>
          <a:endParaRPr lang="zh-CN" altLang="en-US">
            <a:latin typeface="黑体" pitchFamily="49" charset="-122"/>
            <a:ea typeface="黑体" pitchFamily="49" charset="-122"/>
          </a:endParaRPr>
        </a:p>
      </dgm:t>
    </dgm:pt>
    <dgm:pt modelId="{252DA8E9-5D12-4920-A930-170990125768}">
      <dgm:prSet phldrT="[文本]"/>
      <dgm:spPr/>
      <dgm:t>
        <a:bodyPr/>
        <a:lstStyle/>
        <a:p>
          <a:pPr algn="ctr"/>
          <a:r>
            <a:rPr lang="zh-CN" altLang="en-US" dirty="0" smtClean="0">
              <a:latin typeface="黑体" pitchFamily="49" charset="-122"/>
              <a:ea typeface="黑体" pitchFamily="49" charset="-122"/>
            </a:rPr>
            <a:t>技能型人才</a:t>
          </a:r>
          <a:endParaRPr lang="zh-CN" altLang="en-US" dirty="0">
            <a:latin typeface="黑体" pitchFamily="49" charset="-122"/>
            <a:ea typeface="黑体" pitchFamily="49" charset="-122"/>
          </a:endParaRPr>
        </a:p>
      </dgm:t>
    </dgm:pt>
    <dgm:pt modelId="{8C90413F-731D-44E7-996A-3C522F90F229}" type="parTrans" cxnId="{BD4AAD3C-1761-4AC1-A2A5-0EA22098C890}">
      <dgm:prSet/>
      <dgm:spPr/>
      <dgm:t>
        <a:bodyPr/>
        <a:lstStyle/>
        <a:p>
          <a:pPr algn="ctr"/>
          <a:endParaRPr lang="zh-CN" altLang="en-US">
            <a:latin typeface="黑体" pitchFamily="49" charset="-122"/>
            <a:ea typeface="黑体" pitchFamily="49" charset="-122"/>
          </a:endParaRPr>
        </a:p>
      </dgm:t>
    </dgm:pt>
    <dgm:pt modelId="{010850E7-2ADE-4236-9580-7BD1225DF0CA}" type="sibTrans" cxnId="{BD4AAD3C-1761-4AC1-A2A5-0EA22098C890}">
      <dgm:prSet/>
      <dgm:spPr/>
      <dgm:t>
        <a:bodyPr/>
        <a:lstStyle/>
        <a:p>
          <a:pPr algn="ctr"/>
          <a:endParaRPr lang="zh-CN" altLang="en-US">
            <a:latin typeface="黑体" pitchFamily="49" charset="-122"/>
            <a:ea typeface="黑体" pitchFamily="49" charset="-122"/>
          </a:endParaRPr>
        </a:p>
      </dgm:t>
    </dgm:pt>
    <dgm:pt modelId="{9E0C4151-3920-4D01-B5D6-0E487D712844}">
      <dgm:prSet phldrT="[文本]"/>
      <dgm:spPr/>
      <dgm:t>
        <a:bodyPr/>
        <a:lstStyle/>
        <a:p>
          <a:pPr algn="ctr"/>
          <a:r>
            <a:rPr lang="zh-CN" altLang="en-US" dirty="0" smtClean="0">
              <a:latin typeface="黑体" pitchFamily="49" charset="-122"/>
              <a:ea typeface="黑体" pitchFamily="49" charset="-122"/>
            </a:rPr>
            <a:t>技能型人才</a:t>
          </a:r>
          <a:endParaRPr lang="zh-CN" altLang="en-US" dirty="0">
            <a:latin typeface="黑体" pitchFamily="49" charset="-122"/>
            <a:ea typeface="黑体" pitchFamily="49" charset="-122"/>
          </a:endParaRPr>
        </a:p>
      </dgm:t>
    </dgm:pt>
    <dgm:pt modelId="{028228C5-EAD4-41DF-8B16-084DBBBA1984}" type="parTrans" cxnId="{343A8AC2-FC3A-451E-AD47-DF5135349BE1}">
      <dgm:prSet/>
      <dgm:spPr/>
      <dgm:t>
        <a:bodyPr/>
        <a:lstStyle/>
        <a:p>
          <a:pPr algn="ctr"/>
          <a:endParaRPr lang="zh-CN" altLang="en-US">
            <a:latin typeface="黑体" pitchFamily="49" charset="-122"/>
            <a:ea typeface="黑体" pitchFamily="49" charset="-122"/>
          </a:endParaRPr>
        </a:p>
      </dgm:t>
    </dgm:pt>
    <dgm:pt modelId="{B15D00E7-F27C-4D24-87AA-CE2FE0ED721D}" type="sibTrans" cxnId="{343A8AC2-FC3A-451E-AD47-DF5135349BE1}">
      <dgm:prSet/>
      <dgm:spPr/>
      <dgm:t>
        <a:bodyPr/>
        <a:lstStyle/>
        <a:p>
          <a:pPr algn="ctr"/>
          <a:endParaRPr lang="zh-CN" altLang="en-US">
            <a:latin typeface="黑体" pitchFamily="49" charset="-122"/>
            <a:ea typeface="黑体" pitchFamily="49" charset="-122"/>
          </a:endParaRPr>
        </a:p>
      </dgm:t>
    </dgm:pt>
    <dgm:pt modelId="{D87B9E13-F92C-43E6-999A-E9085972E30B}">
      <dgm:prSet phldrT="[文本]"/>
      <dgm:spPr/>
      <dgm:t>
        <a:bodyPr/>
        <a:lstStyle/>
        <a:p>
          <a:pPr algn="ctr"/>
          <a:r>
            <a:rPr lang="zh-CN" altLang="en-US" dirty="0" smtClean="0">
              <a:latin typeface="黑体" pitchFamily="49" charset="-122"/>
              <a:ea typeface="黑体" pitchFamily="49" charset="-122"/>
            </a:rPr>
            <a:t>技能型人才</a:t>
          </a:r>
          <a:endParaRPr lang="zh-CN" altLang="en-US" dirty="0">
            <a:latin typeface="黑体" pitchFamily="49" charset="-122"/>
            <a:ea typeface="黑体" pitchFamily="49" charset="-122"/>
          </a:endParaRPr>
        </a:p>
      </dgm:t>
    </dgm:pt>
    <dgm:pt modelId="{0D5BEFE5-D1E5-4FB8-9792-D169E78E699E}" type="parTrans" cxnId="{4F1859C7-B82B-47F9-A0F5-959D2D946CC3}">
      <dgm:prSet/>
      <dgm:spPr/>
      <dgm:t>
        <a:bodyPr/>
        <a:lstStyle/>
        <a:p>
          <a:pPr algn="ctr"/>
          <a:endParaRPr lang="zh-CN" altLang="en-US">
            <a:latin typeface="黑体" pitchFamily="49" charset="-122"/>
            <a:ea typeface="黑体" pitchFamily="49" charset="-122"/>
          </a:endParaRPr>
        </a:p>
      </dgm:t>
    </dgm:pt>
    <dgm:pt modelId="{B8448C37-F734-41A0-9ECF-2D3B674EE77B}" type="sibTrans" cxnId="{4F1859C7-B82B-47F9-A0F5-959D2D946CC3}">
      <dgm:prSet/>
      <dgm:spPr/>
      <dgm:t>
        <a:bodyPr/>
        <a:lstStyle/>
        <a:p>
          <a:pPr algn="ctr"/>
          <a:endParaRPr lang="zh-CN" altLang="en-US">
            <a:latin typeface="黑体" pitchFamily="49" charset="-122"/>
            <a:ea typeface="黑体" pitchFamily="49" charset="-122"/>
          </a:endParaRPr>
        </a:p>
      </dgm:t>
    </dgm:pt>
    <dgm:pt modelId="{A4FCCCDA-2AB9-4334-900D-648689BF35F8}" type="pres">
      <dgm:prSet presAssocID="{FBD143B4-3E10-4376-AD7A-2EC4B28DD8C5}" presName="outerComposite" presStyleCnt="0">
        <dgm:presLayoutVars>
          <dgm:chMax val="2"/>
          <dgm:animLvl val="lvl"/>
          <dgm:resizeHandles val="exact"/>
        </dgm:presLayoutVars>
      </dgm:prSet>
      <dgm:spPr/>
      <dgm:t>
        <a:bodyPr/>
        <a:lstStyle/>
        <a:p>
          <a:endParaRPr lang="zh-CN" altLang="en-US"/>
        </a:p>
      </dgm:t>
    </dgm:pt>
    <dgm:pt modelId="{3A386165-466A-4596-BBB6-ABD7F98C8705}" type="pres">
      <dgm:prSet presAssocID="{FBD143B4-3E10-4376-AD7A-2EC4B28DD8C5}" presName="dummyMaxCanvas" presStyleCnt="0"/>
      <dgm:spPr/>
      <dgm:t>
        <a:bodyPr/>
        <a:lstStyle/>
        <a:p>
          <a:endParaRPr lang="zh-CN" altLang="en-US"/>
        </a:p>
      </dgm:t>
    </dgm:pt>
    <dgm:pt modelId="{4A1B5353-CF08-44BF-809E-885A215572F6}" type="pres">
      <dgm:prSet presAssocID="{FBD143B4-3E10-4376-AD7A-2EC4B28DD8C5}" presName="parentComposite" presStyleCnt="0"/>
      <dgm:spPr/>
      <dgm:t>
        <a:bodyPr/>
        <a:lstStyle/>
        <a:p>
          <a:endParaRPr lang="zh-CN" altLang="en-US"/>
        </a:p>
      </dgm:t>
    </dgm:pt>
    <dgm:pt modelId="{4F70F23C-674C-4641-87DB-8E7BF61AAE1E}" type="pres">
      <dgm:prSet presAssocID="{FBD143B4-3E10-4376-AD7A-2EC4B28DD8C5}" presName="parent1" presStyleLbl="alignAccFollowNode1" presStyleIdx="0" presStyleCnt="4">
        <dgm:presLayoutVars>
          <dgm:chMax val="4"/>
        </dgm:presLayoutVars>
      </dgm:prSet>
      <dgm:spPr/>
      <dgm:t>
        <a:bodyPr/>
        <a:lstStyle/>
        <a:p>
          <a:endParaRPr lang="zh-CN" altLang="en-US"/>
        </a:p>
      </dgm:t>
    </dgm:pt>
    <dgm:pt modelId="{A43B8441-927E-47F6-B7A3-151A5D9C8A0A}" type="pres">
      <dgm:prSet presAssocID="{FBD143B4-3E10-4376-AD7A-2EC4B28DD8C5}" presName="parent2" presStyleLbl="alignAccFollowNode1" presStyleIdx="1" presStyleCnt="4">
        <dgm:presLayoutVars>
          <dgm:chMax val="4"/>
        </dgm:presLayoutVars>
      </dgm:prSet>
      <dgm:spPr/>
      <dgm:t>
        <a:bodyPr/>
        <a:lstStyle/>
        <a:p>
          <a:endParaRPr lang="zh-CN" altLang="en-US"/>
        </a:p>
      </dgm:t>
    </dgm:pt>
    <dgm:pt modelId="{A13505F4-859F-44FC-B346-259DBDD0EF6A}" type="pres">
      <dgm:prSet presAssocID="{FBD143B4-3E10-4376-AD7A-2EC4B28DD8C5}" presName="childrenComposite" presStyleCnt="0"/>
      <dgm:spPr/>
      <dgm:t>
        <a:bodyPr/>
        <a:lstStyle/>
        <a:p>
          <a:endParaRPr lang="zh-CN" altLang="en-US"/>
        </a:p>
      </dgm:t>
    </dgm:pt>
    <dgm:pt modelId="{55ADA899-00EC-440F-9CF8-87461EE037B9}" type="pres">
      <dgm:prSet presAssocID="{FBD143B4-3E10-4376-AD7A-2EC4B28DD8C5}" presName="dummyMaxCanvas_ChildArea" presStyleCnt="0"/>
      <dgm:spPr/>
      <dgm:t>
        <a:bodyPr/>
        <a:lstStyle/>
        <a:p>
          <a:endParaRPr lang="zh-CN" altLang="en-US"/>
        </a:p>
      </dgm:t>
    </dgm:pt>
    <dgm:pt modelId="{D09DEE5E-3A51-4BE7-AC2D-D8E536D7C127}" type="pres">
      <dgm:prSet presAssocID="{FBD143B4-3E10-4376-AD7A-2EC4B28DD8C5}" presName="fulcrum" presStyleLbl="alignAccFollowNode1" presStyleIdx="2" presStyleCnt="4"/>
      <dgm:spPr/>
      <dgm:t>
        <a:bodyPr/>
        <a:lstStyle/>
        <a:p>
          <a:endParaRPr lang="zh-CN" altLang="en-US"/>
        </a:p>
      </dgm:t>
    </dgm:pt>
    <dgm:pt modelId="{D258AE53-7DF2-44EF-BCDA-CA2D2492A5FA}" type="pres">
      <dgm:prSet presAssocID="{FBD143B4-3E10-4376-AD7A-2EC4B28DD8C5}" presName="balance_24" presStyleLbl="alignAccFollowNode1" presStyleIdx="3" presStyleCnt="4">
        <dgm:presLayoutVars>
          <dgm:bulletEnabled val="1"/>
        </dgm:presLayoutVars>
      </dgm:prSet>
      <dgm:spPr/>
      <dgm:t>
        <a:bodyPr/>
        <a:lstStyle/>
        <a:p>
          <a:endParaRPr lang="zh-CN" altLang="en-US"/>
        </a:p>
      </dgm:t>
    </dgm:pt>
    <dgm:pt modelId="{3EDCDA20-0C31-49FE-B935-8DE1EAFEEBF2}" type="pres">
      <dgm:prSet presAssocID="{FBD143B4-3E10-4376-AD7A-2EC4B28DD8C5}" presName="right_24_1" presStyleLbl="node1" presStyleIdx="0" presStyleCnt="6">
        <dgm:presLayoutVars>
          <dgm:bulletEnabled val="1"/>
        </dgm:presLayoutVars>
      </dgm:prSet>
      <dgm:spPr/>
      <dgm:t>
        <a:bodyPr/>
        <a:lstStyle/>
        <a:p>
          <a:endParaRPr lang="zh-CN" altLang="en-US"/>
        </a:p>
      </dgm:t>
    </dgm:pt>
    <dgm:pt modelId="{FE508928-BF55-4B20-AAD6-7521EA13D65B}" type="pres">
      <dgm:prSet presAssocID="{FBD143B4-3E10-4376-AD7A-2EC4B28DD8C5}" presName="right_24_2" presStyleLbl="node1" presStyleIdx="1" presStyleCnt="6">
        <dgm:presLayoutVars>
          <dgm:bulletEnabled val="1"/>
        </dgm:presLayoutVars>
      </dgm:prSet>
      <dgm:spPr/>
      <dgm:t>
        <a:bodyPr/>
        <a:lstStyle/>
        <a:p>
          <a:endParaRPr lang="zh-CN" altLang="en-US"/>
        </a:p>
      </dgm:t>
    </dgm:pt>
    <dgm:pt modelId="{6608F8F7-F548-4C0A-B95C-C2F68FE038DC}" type="pres">
      <dgm:prSet presAssocID="{FBD143B4-3E10-4376-AD7A-2EC4B28DD8C5}" presName="right_24_3" presStyleLbl="node1" presStyleIdx="2" presStyleCnt="6">
        <dgm:presLayoutVars>
          <dgm:bulletEnabled val="1"/>
        </dgm:presLayoutVars>
      </dgm:prSet>
      <dgm:spPr/>
      <dgm:t>
        <a:bodyPr/>
        <a:lstStyle/>
        <a:p>
          <a:endParaRPr lang="zh-CN" altLang="en-US"/>
        </a:p>
      </dgm:t>
    </dgm:pt>
    <dgm:pt modelId="{EB44F098-3ECA-4CEB-93CA-E8DE660B0882}" type="pres">
      <dgm:prSet presAssocID="{FBD143B4-3E10-4376-AD7A-2EC4B28DD8C5}" presName="right_24_4" presStyleLbl="node1" presStyleIdx="3" presStyleCnt="6">
        <dgm:presLayoutVars>
          <dgm:bulletEnabled val="1"/>
        </dgm:presLayoutVars>
      </dgm:prSet>
      <dgm:spPr/>
      <dgm:t>
        <a:bodyPr/>
        <a:lstStyle/>
        <a:p>
          <a:endParaRPr lang="zh-CN" altLang="en-US"/>
        </a:p>
      </dgm:t>
    </dgm:pt>
    <dgm:pt modelId="{F5E9E725-09B8-4A11-ADDB-F0CFF408FE34}" type="pres">
      <dgm:prSet presAssocID="{FBD143B4-3E10-4376-AD7A-2EC4B28DD8C5}" presName="left_24_1" presStyleLbl="node1" presStyleIdx="4" presStyleCnt="6">
        <dgm:presLayoutVars>
          <dgm:bulletEnabled val="1"/>
        </dgm:presLayoutVars>
      </dgm:prSet>
      <dgm:spPr/>
      <dgm:t>
        <a:bodyPr/>
        <a:lstStyle/>
        <a:p>
          <a:endParaRPr lang="zh-CN" altLang="en-US"/>
        </a:p>
      </dgm:t>
    </dgm:pt>
    <dgm:pt modelId="{6A78C46F-78A6-4E2D-B07D-26F1FE57ACF5}" type="pres">
      <dgm:prSet presAssocID="{FBD143B4-3E10-4376-AD7A-2EC4B28DD8C5}" presName="left_24_2" presStyleLbl="node1" presStyleIdx="5" presStyleCnt="6">
        <dgm:presLayoutVars>
          <dgm:bulletEnabled val="1"/>
        </dgm:presLayoutVars>
      </dgm:prSet>
      <dgm:spPr/>
      <dgm:t>
        <a:bodyPr/>
        <a:lstStyle/>
        <a:p>
          <a:endParaRPr lang="zh-CN" altLang="en-US"/>
        </a:p>
      </dgm:t>
    </dgm:pt>
  </dgm:ptLst>
  <dgm:cxnLst>
    <dgm:cxn modelId="{904A119F-BBED-40E4-A695-700518C31464}" srcId="{FBD143B4-3E10-4376-AD7A-2EC4B28DD8C5}" destId="{29509153-C9C7-4C2F-BE2A-8C4A6810E123}" srcOrd="0" destOrd="0" parTransId="{644BF082-F154-4E1F-96DC-69DAF7D1558C}" sibTransId="{6E63CD98-4BC4-49A7-BACA-F1C20EBD2E43}"/>
    <dgm:cxn modelId="{4F1859C7-B82B-47F9-A0F5-959D2D946CC3}" srcId="{AAA17BD5-431A-4DB9-BAF1-F413828DB8C6}" destId="{D87B9E13-F92C-43E6-999A-E9085972E30B}" srcOrd="3" destOrd="0" parTransId="{0D5BEFE5-D1E5-4FB8-9792-D169E78E699E}" sibTransId="{B8448C37-F734-41A0-9ECF-2D3B674EE77B}"/>
    <dgm:cxn modelId="{3A16BFF4-EF43-4B74-A5FB-D94E10CE1794}" srcId="{29509153-C9C7-4C2F-BE2A-8C4A6810E123}" destId="{2C35A14C-73F0-4169-9DFB-ADD55ACF9F9A}" srcOrd="1" destOrd="0" parTransId="{83E4AD38-D23B-4972-9195-7893ABA7E916}" sibTransId="{480435F6-EA85-4BAF-B416-0356AAA86DE3}"/>
    <dgm:cxn modelId="{BD4AAD3C-1761-4AC1-A2A5-0EA22098C890}" srcId="{AAA17BD5-431A-4DB9-BAF1-F413828DB8C6}" destId="{252DA8E9-5D12-4920-A930-170990125768}" srcOrd="1" destOrd="0" parTransId="{8C90413F-731D-44E7-996A-3C522F90F229}" sibTransId="{010850E7-2ADE-4236-9580-7BD1225DF0CA}"/>
    <dgm:cxn modelId="{DE3C587C-BC77-460D-8379-8C90F81D018C}" srcId="{29509153-C9C7-4C2F-BE2A-8C4A6810E123}" destId="{FAAD23F1-B57F-482D-A00F-FC00B129A118}" srcOrd="0" destOrd="0" parTransId="{B06664F1-2BD6-4AA4-B01B-903140045A18}" sibTransId="{9F71BC50-0D34-4A74-B224-6011ED08885A}"/>
    <dgm:cxn modelId="{C5A96BD9-A39E-4D65-91D7-E0273B867EF0}" type="presOf" srcId="{D87B9E13-F92C-43E6-999A-E9085972E30B}" destId="{EB44F098-3ECA-4CEB-93CA-E8DE660B0882}" srcOrd="0" destOrd="0" presId="urn:microsoft.com/office/officeart/2005/8/layout/balance1"/>
    <dgm:cxn modelId="{086CE594-506F-426F-8E64-D3D2DA24FF16}" type="presOf" srcId="{2C35A14C-73F0-4169-9DFB-ADD55ACF9F9A}" destId="{6A78C46F-78A6-4E2D-B07D-26F1FE57ACF5}" srcOrd="0" destOrd="0" presId="urn:microsoft.com/office/officeart/2005/8/layout/balance1"/>
    <dgm:cxn modelId="{3B93C7AB-1F11-4B8E-9D91-A46F57471C99}" type="presOf" srcId="{7FE7CB5C-802A-4668-9FA0-A64A04A294B2}" destId="{3EDCDA20-0C31-49FE-B935-8DE1EAFEEBF2}" srcOrd="0" destOrd="0" presId="urn:microsoft.com/office/officeart/2005/8/layout/balance1"/>
    <dgm:cxn modelId="{722BC6FB-A4D9-48DC-91B9-3C96E1113B0B}" type="presOf" srcId="{FAAD23F1-B57F-482D-A00F-FC00B129A118}" destId="{F5E9E725-09B8-4A11-ADDB-F0CFF408FE34}" srcOrd="0" destOrd="0" presId="urn:microsoft.com/office/officeart/2005/8/layout/balance1"/>
    <dgm:cxn modelId="{B8EE146D-292A-4D8C-B12A-A7F4F2DF6D33}" type="presOf" srcId="{AAA17BD5-431A-4DB9-BAF1-F413828DB8C6}" destId="{A43B8441-927E-47F6-B7A3-151A5D9C8A0A}" srcOrd="0" destOrd="0" presId="urn:microsoft.com/office/officeart/2005/8/layout/balance1"/>
    <dgm:cxn modelId="{EA2092AB-F116-4342-885F-51FD61C94881}" type="presOf" srcId="{9E0C4151-3920-4D01-B5D6-0E487D712844}" destId="{6608F8F7-F548-4C0A-B95C-C2F68FE038DC}" srcOrd="0" destOrd="0" presId="urn:microsoft.com/office/officeart/2005/8/layout/balance1"/>
    <dgm:cxn modelId="{3100FCEC-082C-4D39-8018-7C743CFE7520}" type="presOf" srcId="{29509153-C9C7-4C2F-BE2A-8C4A6810E123}" destId="{4F70F23C-674C-4641-87DB-8E7BF61AAE1E}" srcOrd="0" destOrd="0" presId="urn:microsoft.com/office/officeart/2005/8/layout/balance1"/>
    <dgm:cxn modelId="{70DA34F2-9C8D-4C58-83C7-36261310DB0B}" srcId="{FBD143B4-3E10-4376-AD7A-2EC4B28DD8C5}" destId="{AAA17BD5-431A-4DB9-BAF1-F413828DB8C6}" srcOrd="1" destOrd="0" parTransId="{FC5DAAFC-B49A-4C81-8CAF-CF419BEB1613}" sibTransId="{72F702C3-A0EF-45C9-8254-8CF856B423D7}"/>
    <dgm:cxn modelId="{A52CBF61-D404-4808-B99A-1FB6C7C79640}" type="presOf" srcId="{252DA8E9-5D12-4920-A930-170990125768}" destId="{FE508928-BF55-4B20-AAD6-7521EA13D65B}" srcOrd="0" destOrd="0" presId="urn:microsoft.com/office/officeart/2005/8/layout/balance1"/>
    <dgm:cxn modelId="{EB69C221-83A0-493E-9530-237C880800D1}" type="presOf" srcId="{FBD143B4-3E10-4376-AD7A-2EC4B28DD8C5}" destId="{A4FCCCDA-2AB9-4334-900D-648689BF35F8}" srcOrd="0" destOrd="0" presId="urn:microsoft.com/office/officeart/2005/8/layout/balance1"/>
    <dgm:cxn modelId="{343A8AC2-FC3A-451E-AD47-DF5135349BE1}" srcId="{AAA17BD5-431A-4DB9-BAF1-F413828DB8C6}" destId="{9E0C4151-3920-4D01-B5D6-0E487D712844}" srcOrd="2" destOrd="0" parTransId="{028228C5-EAD4-41DF-8B16-084DBBBA1984}" sibTransId="{B15D00E7-F27C-4D24-87AA-CE2FE0ED721D}"/>
    <dgm:cxn modelId="{121217C5-DE66-45AA-8254-3599DD402824}" srcId="{AAA17BD5-431A-4DB9-BAF1-F413828DB8C6}" destId="{7FE7CB5C-802A-4668-9FA0-A64A04A294B2}" srcOrd="0" destOrd="0" parTransId="{69AE3179-505F-4CF7-B430-E682FB70BCE9}" sibTransId="{0557AA98-8178-432D-8CC9-DA133F2113A0}"/>
    <dgm:cxn modelId="{2C44DE3F-2F19-417F-8253-E790039B8673}" type="presParOf" srcId="{A4FCCCDA-2AB9-4334-900D-648689BF35F8}" destId="{3A386165-466A-4596-BBB6-ABD7F98C8705}" srcOrd="0" destOrd="0" presId="urn:microsoft.com/office/officeart/2005/8/layout/balance1"/>
    <dgm:cxn modelId="{D2A5B027-CF1C-477A-8E9A-EDFE5484EFCB}" type="presParOf" srcId="{A4FCCCDA-2AB9-4334-900D-648689BF35F8}" destId="{4A1B5353-CF08-44BF-809E-885A215572F6}" srcOrd="1" destOrd="0" presId="urn:microsoft.com/office/officeart/2005/8/layout/balance1"/>
    <dgm:cxn modelId="{63689878-B06F-48A3-B4E8-D22381A95972}" type="presParOf" srcId="{4A1B5353-CF08-44BF-809E-885A215572F6}" destId="{4F70F23C-674C-4641-87DB-8E7BF61AAE1E}" srcOrd="0" destOrd="0" presId="urn:microsoft.com/office/officeart/2005/8/layout/balance1"/>
    <dgm:cxn modelId="{FFA7E75E-30F6-4776-AF7E-7C2F90A7EEF6}" type="presParOf" srcId="{4A1B5353-CF08-44BF-809E-885A215572F6}" destId="{A43B8441-927E-47F6-B7A3-151A5D9C8A0A}" srcOrd="1" destOrd="0" presId="urn:microsoft.com/office/officeart/2005/8/layout/balance1"/>
    <dgm:cxn modelId="{6D5D4CD0-C81B-4B91-BFB6-91B6A01E2DB9}" type="presParOf" srcId="{A4FCCCDA-2AB9-4334-900D-648689BF35F8}" destId="{A13505F4-859F-44FC-B346-259DBDD0EF6A}" srcOrd="2" destOrd="0" presId="urn:microsoft.com/office/officeart/2005/8/layout/balance1"/>
    <dgm:cxn modelId="{5EFD6E96-70AC-49C9-8C8D-CC6F10C7272F}" type="presParOf" srcId="{A13505F4-859F-44FC-B346-259DBDD0EF6A}" destId="{55ADA899-00EC-440F-9CF8-87461EE037B9}" srcOrd="0" destOrd="0" presId="urn:microsoft.com/office/officeart/2005/8/layout/balance1"/>
    <dgm:cxn modelId="{339B2E56-F598-4468-AFE9-1C62AEC2E22F}" type="presParOf" srcId="{A13505F4-859F-44FC-B346-259DBDD0EF6A}" destId="{D09DEE5E-3A51-4BE7-AC2D-D8E536D7C127}" srcOrd="1" destOrd="0" presId="urn:microsoft.com/office/officeart/2005/8/layout/balance1"/>
    <dgm:cxn modelId="{FB15EE9D-83A1-4FB6-A254-64618DA901B7}" type="presParOf" srcId="{A13505F4-859F-44FC-B346-259DBDD0EF6A}" destId="{D258AE53-7DF2-44EF-BCDA-CA2D2492A5FA}" srcOrd="2" destOrd="0" presId="urn:microsoft.com/office/officeart/2005/8/layout/balance1"/>
    <dgm:cxn modelId="{5D556CBB-10A4-42F3-89A5-624B64BF3B71}" type="presParOf" srcId="{A13505F4-859F-44FC-B346-259DBDD0EF6A}" destId="{3EDCDA20-0C31-49FE-B935-8DE1EAFEEBF2}" srcOrd="3" destOrd="0" presId="urn:microsoft.com/office/officeart/2005/8/layout/balance1"/>
    <dgm:cxn modelId="{AB617EBB-4423-4DE9-9594-1F13753E4568}" type="presParOf" srcId="{A13505F4-859F-44FC-B346-259DBDD0EF6A}" destId="{FE508928-BF55-4B20-AAD6-7521EA13D65B}" srcOrd="4" destOrd="0" presId="urn:microsoft.com/office/officeart/2005/8/layout/balance1"/>
    <dgm:cxn modelId="{236CD99A-8F6D-496C-A294-D18E409FBA5C}" type="presParOf" srcId="{A13505F4-859F-44FC-B346-259DBDD0EF6A}" destId="{6608F8F7-F548-4C0A-B95C-C2F68FE038DC}" srcOrd="5" destOrd="0" presId="urn:microsoft.com/office/officeart/2005/8/layout/balance1"/>
    <dgm:cxn modelId="{CA27F263-7A96-479E-93A0-E56C0990CD35}" type="presParOf" srcId="{A13505F4-859F-44FC-B346-259DBDD0EF6A}" destId="{EB44F098-3ECA-4CEB-93CA-E8DE660B0882}" srcOrd="6" destOrd="0" presId="urn:microsoft.com/office/officeart/2005/8/layout/balance1"/>
    <dgm:cxn modelId="{3B7D5ADF-24A7-4676-AE47-6CDA8CC5E6B6}" type="presParOf" srcId="{A13505F4-859F-44FC-B346-259DBDD0EF6A}" destId="{F5E9E725-09B8-4A11-ADDB-F0CFF408FE34}" srcOrd="7" destOrd="0" presId="urn:microsoft.com/office/officeart/2005/8/layout/balance1"/>
    <dgm:cxn modelId="{C81EB8BE-1FDC-4668-8933-E467451051F8}" type="presParOf" srcId="{A13505F4-859F-44FC-B346-259DBDD0EF6A}" destId="{6A78C46F-78A6-4E2D-B07D-26F1FE57ACF5}" srcOrd="8" destOrd="0" presId="urn:microsoft.com/office/officeart/2005/8/layout/balance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9D8471-AB65-428E-BF5D-C5618D0DB277}"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zh-CN" altLang="en-US"/>
        </a:p>
      </dgm:t>
    </dgm:pt>
    <dgm:pt modelId="{BBF54ADF-5BFD-4585-A0DB-AE5CF1EF4ADA}">
      <dgm:prSet phldrT="[文本]" custT="1"/>
      <dgm:spPr/>
      <dgm:t>
        <a:bodyPr/>
        <a:lstStyle/>
        <a:p>
          <a:pPr algn="ctr"/>
          <a:r>
            <a:rPr lang="zh-CN" altLang="en-US" sz="1400" b="1" dirty="0" smtClean="0">
              <a:latin typeface="微软雅黑" pitchFamily="34" charset="-122"/>
              <a:ea typeface="微软雅黑" pitchFamily="34" charset="-122"/>
            </a:rPr>
            <a:t>目标</a:t>
          </a:r>
          <a:endParaRPr lang="zh-CN" altLang="en-US" sz="1400" b="1" dirty="0">
            <a:latin typeface="微软雅黑" pitchFamily="34" charset="-122"/>
            <a:ea typeface="微软雅黑" pitchFamily="34" charset="-122"/>
          </a:endParaRPr>
        </a:p>
      </dgm:t>
    </dgm:pt>
    <dgm:pt modelId="{38248DAF-7F3A-449D-8871-2B339B3DBFA2}" type="parTrans" cxnId="{651E2796-E472-4E5D-A184-1E7C64C2C662}">
      <dgm:prSet/>
      <dgm:spPr/>
      <dgm:t>
        <a:bodyPr/>
        <a:lstStyle/>
        <a:p>
          <a:endParaRPr lang="zh-CN" altLang="en-US" sz="1400"/>
        </a:p>
      </dgm:t>
    </dgm:pt>
    <dgm:pt modelId="{4F3EB53A-81D7-49F5-AB16-4A5B2F556FA6}" type="sibTrans" cxnId="{651E2796-E472-4E5D-A184-1E7C64C2C662}">
      <dgm:prSet/>
      <dgm:spPr/>
      <dgm:t>
        <a:bodyPr/>
        <a:lstStyle/>
        <a:p>
          <a:endParaRPr lang="zh-CN" altLang="en-US" sz="1400"/>
        </a:p>
      </dgm:t>
    </dgm:pt>
    <dgm:pt modelId="{9C05818C-001A-41A4-B08B-E8505A95275D}">
      <dgm:prSet phldrT="[文本]" custT="1"/>
      <dgm:spPr/>
      <dgm:t>
        <a:bodyPr/>
        <a:lstStyle/>
        <a:p>
          <a:r>
            <a:rPr lang="zh-CN" altLang="en-US" sz="1400" b="1" dirty="0" smtClean="0">
              <a:latin typeface="微软雅黑" pitchFamily="34" charset="-122"/>
              <a:ea typeface="微软雅黑" pitchFamily="34" charset="-122"/>
            </a:rPr>
            <a:t>     既能从事实践教学，又能够适应技能型人才培养。</a:t>
          </a:r>
          <a:endParaRPr lang="zh-CN" altLang="en-US" sz="1400" b="1" dirty="0">
            <a:latin typeface="微软雅黑" pitchFamily="34" charset="-122"/>
            <a:ea typeface="微软雅黑" pitchFamily="34" charset="-122"/>
          </a:endParaRPr>
        </a:p>
      </dgm:t>
    </dgm:pt>
    <dgm:pt modelId="{447BE49B-3A9F-40C2-9625-1D43983C274F}" type="parTrans" cxnId="{67E8CD8F-4B7F-4410-8A12-77CE2D8938B2}">
      <dgm:prSet/>
      <dgm:spPr/>
      <dgm:t>
        <a:bodyPr/>
        <a:lstStyle/>
        <a:p>
          <a:endParaRPr lang="zh-CN" altLang="en-US" sz="1400"/>
        </a:p>
      </dgm:t>
    </dgm:pt>
    <dgm:pt modelId="{5826175E-8D2C-4694-A07F-E0BAD14BC3A9}" type="sibTrans" cxnId="{67E8CD8F-4B7F-4410-8A12-77CE2D8938B2}">
      <dgm:prSet/>
      <dgm:spPr/>
      <dgm:t>
        <a:bodyPr/>
        <a:lstStyle/>
        <a:p>
          <a:endParaRPr lang="zh-CN" altLang="en-US" sz="1400"/>
        </a:p>
      </dgm:t>
    </dgm:pt>
    <dgm:pt modelId="{30FEE093-B81E-4E79-8021-B0A05AD5D607}">
      <dgm:prSet phldrT="[文本]" custT="1"/>
      <dgm:spPr/>
      <dgm:t>
        <a:bodyPr/>
        <a:lstStyle/>
        <a:p>
          <a:r>
            <a:rPr lang="zh-CN" altLang="en-US" sz="1400" b="1" dirty="0" smtClean="0">
              <a:solidFill>
                <a:schemeClr val="tx1"/>
              </a:solidFill>
              <a:latin typeface="微软雅黑" pitchFamily="34" charset="-122"/>
              <a:ea typeface="微软雅黑" pitchFamily="34" charset="-122"/>
            </a:rPr>
            <a:t>途径</a:t>
          </a:r>
          <a:endParaRPr lang="zh-CN" altLang="en-US" sz="1400" b="1" dirty="0">
            <a:solidFill>
              <a:schemeClr val="tx1"/>
            </a:solidFill>
            <a:latin typeface="微软雅黑" pitchFamily="34" charset="-122"/>
            <a:ea typeface="微软雅黑" pitchFamily="34" charset="-122"/>
          </a:endParaRPr>
        </a:p>
      </dgm:t>
    </dgm:pt>
    <dgm:pt modelId="{DEE3852A-7216-407B-BBB2-5F60F199864B}" type="parTrans" cxnId="{1F059CA0-D318-43DB-92CB-5D7B972058A4}">
      <dgm:prSet/>
      <dgm:spPr/>
      <dgm:t>
        <a:bodyPr/>
        <a:lstStyle/>
        <a:p>
          <a:endParaRPr lang="zh-CN" altLang="en-US" sz="1400"/>
        </a:p>
      </dgm:t>
    </dgm:pt>
    <dgm:pt modelId="{33A9F335-D556-42C4-9460-6CAC3415200F}" type="sibTrans" cxnId="{1F059CA0-D318-43DB-92CB-5D7B972058A4}">
      <dgm:prSet/>
      <dgm:spPr/>
      <dgm:t>
        <a:bodyPr/>
        <a:lstStyle/>
        <a:p>
          <a:endParaRPr lang="zh-CN" altLang="en-US" sz="1400"/>
        </a:p>
      </dgm:t>
    </dgm:pt>
    <dgm:pt modelId="{B49663D0-C890-4A72-8E83-7F23485D3E3E}">
      <dgm:prSet phldrT="[文本]" custT="1"/>
      <dgm:spPr/>
      <dgm:t>
        <a:bodyPr/>
        <a:lstStyle/>
        <a:p>
          <a:r>
            <a:rPr lang="zh-CN" altLang="en-US" sz="1400" b="1" dirty="0" smtClean="0">
              <a:latin typeface="微软雅黑" pitchFamily="34" charset="-122"/>
              <a:ea typeface="微软雅黑" pitchFamily="34" charset="-122"/>
            </a:rPr>
            <a:t>     引入企业顶岗锻炼，使得教师知识面、理念和技能与市场接轨。</a:t>
          </a:r>
          <a:endParaRPr lang="zh-CN" altLang="en-US" sz="1400" b="1" dirty="0">
            <a:latin typeface="微软雅黑" pitchFamily="34" charset="-122"/>
            <a:ea typeface="微软雅黑" pitchFamily="34" charset="-122"/>
          </a:endParaRPr>
        </a:p>
      </dgm:t>
    </dgm:pt>
    <dgm:pt modelId="{59D40E4A-9A63-46EE-A73C-C7C9B811FA58}" type="parTrans" cxnId="{EBF84AE7-FC63-4EF3-860D-3EABF3CCD530}">
      <dgm:prSet/>
      <dgm:spPr/>
      <dgm:t>
        <a:bodyPr/>
        <a:lstStyle/>
        <a:p>
          <a:endParaRPr lang="zh-CN" altLang="en-US" sz="1400"/>
        </a:p>
      </dgm:t>
    </dgm:pt>
    <dgm:pt modelId="{16639BAC-8152-4144-A560-40BDB4DB4DA6}" type="sibTrans" cxnId="{EBF84AE7-FC63-4EF3-860D-3EABF3CCD530}">
      <dgm:prSet/>
      <dgm:spPr/>
      <dgm:t>
        <a:bodyPr/>
        <a:lstStyle/>
        <a:p>
          <a:endParaRPr lang="zh-CN" altLang="en-US" sz="1400"/>
        </a:p>
      </dgm:t>
    </dgm:pt>
    <dgm:pt modelId="{529EA104-106A-495C-B482-8CF548102A66}" type="pres">
      <dgm:prSet presAssocID="{B79D8471-AB65-428E-BF5D-C5618D0DB277}" presName="Name0" presStyleCnt="0">
        <dgm:presLayoutVars>
          <dgm:dir/>
        </dgm:presLayoutVars>
      </dgm:prSet>
      <dgm:spPr/>
      <dgm:t>
        <a:bodyPr/>
        <a:lstStyle/>
        <a:p>
          <a:endParaRPr lang="zh-CN" altLang="en-US"/>
        </a:p>
      </dgm:t>
    </dgm:pt>
    <dgm:pt modelId="{1DFCC467-1058-469A-8F49-59136B688281}" type="pres">
      <dgm:prSet presAssocID="{BBF54ADF-5BFD-4585-A0DB-AE5CF1EF4ADA}" presName="withChildren" presStyleCnt="0"/>
      <dgm:spPr/>
    </dgm:pt>
    <dgm:pt modelId="{C4A2C411-F985-49FA-866D-71AE33D22658}" type="pres">
      <dgm:prSet presAssocID="{BBF54ADF-5BFD-4585-A0DB-AE5CF1EF4ADA}" presName="bigCircle" presStyleLbl="vennNode1" presStyleIdx="0" presStyleCnt="4" custScaleX="126122" custScaleY="111396" custLinFactNeighborX="1668" custLinFactNeighborY="1659"/>
      <dgm:spPr>
        <a:solidFill>
          <a:schemeClr val="bg1">
            <a:lumMod val="65000"/>
            <a:alpha val="50000"/>
          </a:schemeClr>
        </a:solidFill>
      </dgm:spPr>
      <dgm:t>
        <a:bodyPr/>
        <a:lstStyle/>
        <a:p>
          <a:endParaRPr lang="zh-CN" altLang="en-US"/>
        </a:p>
      </dgm:t>
    </dgm:pt>
    <dgm:pt modelId="{2B4668F0-7EBE-47A0-B968-15C1FF401556}" type="pres">
      <dgm:prSet presAssocID="{BBF54ADF-5BFD-4585-A0DB-AE5CF1EF4ADA}" presName="medCircle" presStyleLbl="vennNode1" presStyleIdx="1" presStyleCnt="4" custScaleX="152258" custScaleY="140727" custLinFactNeighborX="-12288" custLinFactNeighborY="-36864"/>
      <dgm:spPr>
        <a:solidFill>
          <a:schemeClr val="bg1">
            <a:lumMod val="65000"/>
            <a:alpha val="50000"/>
          </a:schemeClr>
        </a:solidFill>
      </dgm:spPr>
      <dgm:t>
        <a:bodyPr/>
        <a:lstStyle/>
        <a:p>
          <a:endParaRPr lang="zh-CN" altLang="en-US"/>
        </a:p>
      </dgm:t>
    </dgm:pt>
    <dgm:pt modelId="{F044FCD3-ECB0-46DD-84F6-707F99549724}" type="pres">
      <dgm:prSet presAssocID="{BBF54ADF-5BFD-4585-A0DB-AE5CF1EF4ADA}" presName="txLvl1" presStyleLbl="revTx" presStyleIdx="0" presStyleCnt="4" custScaleX="37812" custScaleY="189075" custLinFactNeighborX="-52803" custLinFactNeighborY="-28882"/>
      <dgm:spPr/>
      <dgm:t>
        <a:bodyPr/>
        <a:lstStyle/>
        <a:p>
          <a:endParaRPr lang="zh-CN" altLang="en-US"/>
        </a:p>
      </dgm:t>
    </dgm:pt>
    <dgm:pt modelId="{3AECF530-0DEC-429A-896A-A2747519891D}" type="pres">
      <dgm:prSet presAssocID="{BBF54ADF-5BFD-4585-A0DB-AE5CF1EF4ADA}" presName="lin" presStyleCnt="0"/>
      <dgm:spPr/>
    </dgm:pt>
    <dgm:pt modelId="{D891833E-F55A-4D5F-9942-EE31AB0DB5B2}" type="pres">
      <dgm:prSet presAssocID="{9C05818C-001A-41A4-B08B-E8505A95275D}" presName="txLvl2" presStyleLbl="revTx" presStyleIdx="1" presStyleCnt="4" custScaleX="90504" custScaleY="735535" custLinFactNeighborX="-6582" custLinFactNeighborY="-49035"/>
      <dgm:spPr/>
      <dgm:t>
        <a:bodyPr/>
        <a:lstStyle/>
        <a:p>
          <a:endParaRPr lang="zh-CN" altLang="en-US"/>
        </a:p>
      </dgm:t>
    </dgm:pt>
    <dgm:pt modelId="{B60DC985-6CBF-47FA-A469-52EFED55A9C2}" type="pres">
      <dgm:prSet presAssocID="{BBF54ADF-5BFD-4585-A0DB-AE5CF1EF4ADA}" presName="overlap" presStyleCnt="0"/>
      <dgm:spPr/>
    </dgm:pt>
    <dgm:pt modelId="{47117D44-5426-4569-986D-E6E243069B2F}" type="pres">
      <dgm:prSet presAssocID="{30FEE093-B81E-4E79-8021-B0A05AD5D607}" presName="withChildren" presStyleCnt="0"/>
      <dgm:spPr/>
    </dgm:pt>
    <dgm:pt modelId="{984AB458-F567-46D4-84BF-DF9E41E619B5}" type="pres">
      <dgm:prSet presAssocID="{30FEE093-B81E-4E79-8021-B0A05AD5D607}" presName="bigCircle" presStyleLbl="vennNode1" presStyleIdx="2" presStyleCnt="4" custScaleX="127386" custScaleY="112454" custLinFactNeighborX="3948"/>
      <dgm:spPr>
        <a:solidFill>
          <a:schemeClr val="accent2">
            <a:alpha val="50000"/>
          </a:schemeClr>
        </a:solidFill>
      </dgm:spPr>
    </dgm:pt>
    <dgm:pt modelId="{8B7F68E7-7F30-4DF7-BE80-DB6DE5E541F1}" type="pres">
      <dgm:prSet presAssocID="{30FEE093-B81E-4E79-8021-B0A05AD5D607}" presName="medCircle" presStyleLbl="vennNode1" presStyleIdx="3" presStyleCnt="4" custScaleX="160639" custScaleY="157859" custLinFactNeighborX="-13562" custLinFactNeighborY="-19144"/>
      <dgm:spPr>
        <a:solidFill>
          <a:schemeClr val="accent2">
            <a:alpha val="50000"/>
          </a:schemeClr>
        </a:solidFill>
      </dgm:spPr>
    </dgm:pt>
    <dgm:pt modelId="{EBDA927B-BB95-4C25-9A7F-16AA587DA7DF}" type="pres">
      <dgm:prSet presAssocID="{30FEE093-B81E-4E79-8021-B0A05AD5D607}" presName="txLvl1" presStyleLbl="revTx" presStyleIdx="2" presStyleCnt="4" custScaleX="22200" custScaleY="144508" custLinFactNeighborX="-53307" custLinFactNeighborY="-20661"/>
      <dgm:spPr/>
      <dgm:t>
        <a:bodyPr/>
        <a:lstStyle/>
        <a:p>
          <a:endParaRPr lang="zh-CN" altLang="en-US"/>
        </a:p>
      </dgm:t>
    </dgm:pt>
    <dgm:pt modelId="{0C9AA93D-AB63-4DCA-B73A-FAD1210BF055}" type="pres">
      <dgm:prSet presAssocID="{30FEE093-B81E-4E79-8021-B0A05AD5D607}" presName="lin" presStyleCnt="0"/>
      <dgm:spPr/>
    </dgm:pt>
    <dgm:pt modelId="{1129A056-9B04-4927-8E36-C119899EC820}" type="pres">
      <dgm:prSet presAssocID="{B49663D0-C890-4A72-8E83-7F23485D3E3E}" presName="txLvl2" presStyleLbl="revTx" presStyleIdx="3" presStyleCnt="4" custScaleX="102710" custScaleY="217556" custLinFactNeighborX="-6587" custLinFactNeighborY="50304"/>
      <dgm:spPr/>
      <dgm:t>
        <a:bodyPr/>
        <a:lstStyle/>
        <a:p>
          <a:endParaRPr lang="zh-CN" altLang="en-US"/>
        </a:p>
      </dgm:t>
    </dgm:pt>
  </dgm:ptLst>
  <dgm:cxnLst>
    <dgm:cxn modelId="{5F967F1B-5785-4F4D-9335-470FA0C6DF63}" type="presOf" srcId="{B49663D0-C890-4A72-8E83-7F23485D3E3E}" destId="{1129A056-9B04-4927-8E36-C119899EC820}" srcOrd="0" destOrd="0" presId="urn:microsoft.com/office/officeart/2008/layout/VerticalCircleList"/>
    <dgm:cxn modelId="{1F059CA0-D318-43DB-92CB-5D7B972058A4}" srcId="{B79D8471-AB65-428E-BF5D-C5618D0DB277}" destId="{30FEE093-B81E-4E79-8021-B0A05AD5D607}" srcOrd="1" destOrd="0" parTransId="{DEE3852A-7216-407B-BBB2-5F60F199864B}" sibTransId="{33A9F335-D556-42C4-9460-6CAC3415200F}"/>
    <dgm:cxn modelId="{67E8CD8F-4B7F-4410-8A12-77CE2D8938B2}" srcId="{BBF54ADF-5BFD-4585-A0DB-AE5CF1EF4ADA}" destId="{9C05818C-001A-41A4-B08B-E8505A95275D}" srcOrd="0" destOrd="0" parTransId="{447BE49B-3A9F-40C2-9625-1D43983C274F}" sibTransId="{5826175E-8D2C-4694-A07F-E0BAD14BC3A9}"/>
    <dgm:cxn modelId="{2403BF97-7F84-4A05-B7E7-6C860E23AD8F}" type="presOf" srcId="{BBF54ADF-5BFD-4585-A0DB-AE5CF1EF4ADA}" destId="{F044FCD3-ECB0-46DD-84F6-707F99549724}" srcOrd="0" destOrd="0" presId="urn:microsoft.com/office/officeart/2008/layout/VerticalCircleList"/>
    <dgm:cxn modelId="{E4C3E2AE-D06F-4A69-A42C-9FC995FA0C9C}" type="presOf" srcId="{9C05818C-001A-41A4-B08B-E8505A95275D}" destId="{D891833E-F55A-4D5F-9942-EE31AB0DB5B2}" srcOrd="0" destOrd="0" presId="urn:microsoft.com/office/officeart/2008/layout/VerticalCircleList"/>
    <dgm:cxn modelId="{EBF84AE7-FC63-4EF3-860D-3EABF3CCD530}" srcId="{30FEE093-B81E-4E79-8021-B0A05AD5D607}" destId="{B49663D0-C890-4A72-8E83-7F23485D3E3E}" srcOrd="0" destOrd="0" parTransId="{59D40E4A-9A63-46EE-A73C-C7C9B811FA58}" sibTransId="{16639BAC-8152-4144-A560-40BDB4DB4DA6}"/>
    <dgm:cxn modelId="{B93020D7-8CAC-4AAD-BB16-371AAC1FE586}" type="presOf" srcId="{30FEE093-B81E-4E79-8021-B0A05AD5D607}" destId="{EBDA927B-BB95-4C25-9A7F-16AA587DA7DF}" srcOrd="0" destOrd="0" presId="urn:microsoft.com/office/officeart/2008/layout/VerticalCircleList"/>
    <dgm:cxn modelId="{E94A47E7-A9DB-486C-A5FC-0D323B3ABB69}" type="presOf" srcId="{B79D8471-AB65-428E-BF5D-C5618D0DB277}" destId="{529EA104-106A-495C-B482-8CF548102A66}" srcOrd="0" destOrd="0" presId="urn:microsoft.com/office/officeart/2008/layout/VerticalCircleList"/>
    <dgm:cxn modelId="{651E2796-E472-4E5D-A184-1E7C64C2C662}" srcId="{B79D8471-AB65-428E-BF5D-C5618D0DB277}" destId="{BBF54ADF-5BFD-4585-A0DB-AE5CF1EF4ADA}" srcOrd="0" destOrd="0" parTransId="{38248DAF-7F3A-449D-8871-2B339B3DBFA2}" sibTransId="{4F3EB53A-81D7-49F5-AB16-4A5B2F556FA6}"/>
    <dgm:cxn modelId="{0943C618-0F69-4B51-8702-5C47BC017250}" type="presParOf" srcId="{529EA104-106A-495C-B482-8CF548102A66}" destId="{1DFCC467-1058-469A-8F49-59136B688281}" srcOrd="0" destOrd="0" presId="urn:microsoft.com/office/officeart/2008/layout/VerticalCircleList"/>
    <dgm:cxn modelId="{8D16181B-831D-4B80-8500-458FAA07CCFF}" type="presParOf" srcId="{1DFCC467-1058-469A-8F49-59136B688281}" destId="{C4A2C411-F985-49FA-866D-71AE33D22658}" srcOrd="0" destOrd="0" presId="urn:microsoft.com/office/officeart/2008/layout/VerticalCircleList"/>
    <dgm:cxn modelId="{6EF9FEB9-4DC4-4539-A85B-48D90F1A240B}" type="presParOf" srcId="{1DFCC467-1058-469A-8F49-59136B688281}" destId="{2B4668F0-7EBE-47A0-B968-15C1FF401556}" srcOrd="1" destOrd="0" presId="urn:microsoft.com/office/officeart/2008/layout/VerticalCircleList"/>
    <dgm:cxn modelId="{A150D714-D9AB-4EA4-8B94-05B65675308C}" type="presParOf" srcId="{1DFCC467-1058-469A-8F49-59136B688281}" destId="{F044FCD3-ECB0-46DD-84F6-707F99549724}" srcOrd="2" destOrd="0" presId="urn:microsoft.com/office/officeart/2008/layout/VerticalCircleList"/>
    <dgm:cxn modelId="{7D2968C4-3424-495F-92A6-B18D1B7F7B59}" type="presParOf" srcId="{1DFCC467-1058-469A-8F49-59136B688281}" destId="{3AECF530-0DEC-429A-896A-A2747519891D}" srcOrd="3" destOrd="0" presId="urn:microsoft.com/office/officeart/2008/layout/VerticalCircleList"/>
    <dgm:cxn modelId="{F48EC856-CEE8-4F06-AC93-28444E107222}" type="presParOf" srcId="{3AECF530-0DEC-429A-896A-A2747519891D}" destId="{D891833E-F55A-4D5F-9942-EE31AB0DB5B2}" srcOrd="0" destOrd="0" presId="urn:microsoft.com/office/officeart/2008/layout/VerticalCircleList"/>
    <dgm:cxn modelId="{2DA008DB-73EC-4FD1-AD89-278B92CAB401}" type="presParOf" srcId="{529EA104-106A-495C-B482-8CF548102A66}" destId="{B60DC985-6CBF-47FA-A469-52EFED55A9C2}" srcOrd="1" destOrd="0" presId="urn:microsoft.com/office/officeart/2008/layout/VerticalCircleList"/>
    <dgm:cxn modelId="{F9C68E06-2378-4C73-84B3-A1898DC42989}" type="presParOf" srcId="{529EA104-106A-495C-B482-8CF548102A66}" destId="{47117D44-5426-4569-986D-E6E243069B2F}" srcOrd="2" destOrd="0" presId="urn:microsoft.com/office/officeart/2008/layout/VerticalCircleList"/>
    <dgm:cxn modelId="{B645108D-4F7E-4DBA-80F1-19065F5EE1D1}" type="presParOf" srcId="{47117D44-5426-4569-986D-E6E243069B2F}" destId="{984AB458-F567-46D4-84BF-DF9E41E619B5}" srcOrd="0" destOrd="0" presId="urn:microsoft.com/office/officeart/2008/layout/VerticalCircleList"/>
    <dgm:cxn modelId="{6A4A776F-0E82-46C0-8B75-97F1FCC8274E}" type="presParOf" srcId="{47117D44-5426-4569-986D-E6E243069B2F}" destId="{8B7F68E7-7F30-4DF7-BE80-DB6DE5E541F1}" srcOrd="1" destOrd="0" presId="urn:microsoft.com/office/officeart/2008/layout/VerticalCircleList"/>
    <dgm:cxn modelId="{1D050886-0E86-49E4-ADD9-F2B9F6193621}" type="presParOf" srcId="{47117D44-5426-4569-986D-E6E243069B2F}" destId="{EBDA927B-BB95-4C25-9A7F-16AA587DA7DF}" srcOrd="2" destOrd="0" presId="urn:microsoft.com/office/officeart/2008/layout/VerticalCircleList"/>
    <dgm:cxn modelId="{475EEC70-44F1-4223-BDC9-793AE37419A6}" type="presParOf" srcId="{47117D44-5426-4569-986D-E6E243069B2F}" destId="{0C9AA93D-AB63-4DCA-B73A-FAD1210BF055}" srcOrd="3" destOrd="0" presId="urn:microsoft.com/office/officeart/2008/layout/VerticalCircleList"/>
    <dgm:cxn modelId="{3B8ED1BB-5200-4A22-98BC-8D4AEB6123D4}" type="presParOf" srcId="{0C9AA93D-AB63-4DCA-B73A-FAD1210BF055}" destId="{1129A056-9B04-4927-8E36-C119899EC820}" srcOrd="0"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5E190D-AFAD-47BA-996D-E05BB39BA98A}" type="doc">
      <dgm:prSet loTypeId="urn:microsoft.com/office/officeart/2008/layout/AlternatingPictureBlocks" loCatId="picture" qsTypeId="urn:microsoft.com/office/officeart/2005/8/quickstyle/simple1" qsCatId="simple" csTypeId="urn:microsoft.com/office/officeart/2005/8/colors/colorful1" csCatId="colorful" phldr="1"/>
      <dgm:spPr/>
    </dgm:pt>
    <dgm:pt modelId="{7FE7B383-F8F2-46AC-8F1A-8D47914B0707}">
      <dgm:prSet phldrT="[文本]" custT="1"/>
      <dgm:spPr>
        <a:solidFill>
          <a:schemeClr val="accent1">
            <a:lumMod val="60000"/>
            <a:lumOff val="40000"/>
          </a:schemeClr>
        </a:solidFill>
      </dgm:spPr>
      <dgm:t>
        <a:bodyPr/>
        <a:lstStyle/>
        <a:p>
          <a:pPr algn="l"/>
          <a:r>
            <a:rPr lang="zh-CN" altLang="en-US" sz="1800" b="1" dirty="0" smtClean="0">
              <a:solidFill>
                <a:schemeClr val="tx1"/>
              </a:solidFill>
              <a:latin typeface="微软雅黑" pitchFamily="34" charset="-122"/>
              <a:ea typeface="微软雅黑" pitchFamily="34" charset="-122"/>
            </a:rPr>
            <a:t>                                    校企人才互聘</a:t>
          </a:r>
          <a:endParaRPr lang="en-US" altLang="zh-CN" sz="1800" b="1" dirty="0" smtClean="0">
            <a:solidFill>
              <a:schemeClr val="tx1"/>
            </a:solidFill>
            <a:latin typeface="微软雅黑" pitchFamily="34" charset="-122"/>
            <a:ea typeface="微软雅黑" pitchFamily="34" charset="-122"/>
          </a:endParaRPr>
        </a:p>
        <a:p>
          <a:pPr algn="l"/>
          <a:r>
            <a:rPr lang="zh-CN" altLang="en-US" sz="1800" b="1" dirty="0" smtClean="0">
              <a:solidFill>
                <a:schemeClr val="tx1"/>
              </a:solidFill>
              <a:latin typeface="微软雅黑" pitchFamily="34" charset="-122"/>
              <a:ea typeface="微软雅黑" pitchFamily="34" charset="-122"/>
            </a:rPr>
            <a:t>                                    兼职师资队伍</a:t>
          </a:r>
          <a:endParaRPr lang="en-US" altLang="zh-CN" sz="1800" b="1" dirty="0">
            <a:solidFill>
              <a:schemeClr val="tx1"/>
            </a:solidFill>
            <a:latin typeface="微软雅黑" pitchFamily="34" charset="-122"/>
            <a:ea typeface="微软雅黑" pitchFamily="34" charset="-122"/>
          </a:endParaRPr>
        </a:p>
      </dgm:t>
    </dgm:pt>
    <dgm:pt modelId="{1DED81FD-1113-48CA-B572-8D9573E2FCB6}" type="parTrans" cxnId="{3B8B80B5-E052-496C-AAB6-95BF0D318A78}">
      <dgm:prSet/>
      <dgm:spPr/>
      <dgm:t>
        <a:bodyPr/>
        <a:lstStyle/>
        <a:p>
          <a:endParaRPr lang="zh-CN" altLang="en-US" sz="2000">
            <a:solidFill>
              <a:schemeClr val="tx1"/>
            </a:solidFill>
            <a:latin typeface="微软雅黑" pitchFamily="34" charset="-122"/>
            <a:ea typeface="微软雅黑" pitchFamily="34" charset="-122"/>
          </a:endParaRPr>
        </a:p>
      </dgm:t>
    </dgm:pt>
    <dgm:pt modelId="{4F00A4D3-039E-4180-93EE-291021691AB8}" type="sibTrans" cxnId="{3B8B80B5-E052-496C-AAB6-95BF0D318A78}">
      <dgm:prSet/>
      <dgm:spPr/>
      <dgm:t>
        <a:bodyPr/>
        <a:lstStyle/>
        <a:p>
          <a:endParaRPr lang="zh-CN" altLang="en-US" sz="2000">
            <a:solidFill>
              <a:schemeClr val="tx1"/>
            </a:solidFill>
            <a:latin typeface="微软雅黑" pitchFamily="34" charset="-122"/>
            <a:ea typeface="微软雅黑" pitchFamily="34" charset="-122"/>
          </a:endParaRPr>
        </a:p>
      </dgm:t>
    </dgm:pt>
    <dgm:pt modelId="{A0338C91-642F-4075-B898-2F245304FACF}">
      <dgm:prSet phldrT="[文本]" custT="1"/>
      <dgm:spPr>
        <a:solidFill>
          <a:schemeClr val="accent6">
            <a:lumMod val="40000"/>
            <a:lumOff val="60000"/>
          </a:schemeClr>
        </a:solidFill>
      </dgm:spPr>
      <dgm:t>
        <a:bodyPr/>
        <a:lstStyle/>
        <a:p>
          <a:pPr algn="l"/>
          <a:r>
            <a:rPr lang="zh-CN" sz="1800" b="1" dirty="0">
              <a:solidFill>
                <a:schemeClr val="tx1"/>
              </a:solidFill>
              <a:latin typeface="微软雅黑" pitchFamily="34" charset="-122"/>
              <a:ea typeface="微软雅黑" pitchFamily="34" charset="-122"/>
            </a:rPr>
            <a:t>实践操作技能培</a:t>
          </a:r>
          <a:r>
            <a:rPr lang="zh-CN" sz="1800" b="1" dirty="0" smtClean="0">
              <a:solidFill>
                <a:schemeClr val="tx1"/>
              </a:solidFill>
              <a:latin typeface="微软雅黑" pitchFamily="34" charset="-122"/>
              <a:ea typeface="微软雅黑" pitchFamily="34" charset="-122"/>
            </a:rPr>
            <a:t>训</a:t>
          </a:r>
          <a:r>
            <a:rPr lang="en-US" altLang="zh-CN" sz="1800" b="1" dirty="0" smtClean="0">
              <a:solidFill>
                <a:schemeClr val="tx1"/>
              </a:solidFill>
              <a:latin typeface="微软雅黑" pitchFamily="34" charset="-122"/>
              <a:ea typeface="微软雅黑" pitchFamily="34" charset="-122"/>
            </a:rPr>
            <a:t>     </a:t>
          </a:r>
          <a:r>
            <a:rPr lang="zh-CN" altLang="en-US" sz="1800" b="1" dirty="0" smtClean="0">
              <a:solidFill>
                <a:schemeClr val="tx1"/>
              </a:solidFill>
              <a:latin typeface="微软雅黑" pitchFamily="34" charset="-122"/>
              <a:ea typeface="微软雅黑" pitchFamily="34" charset="-122"/>
            </a:rPr>
            <a:t>双师型师资队伍</a:t>
          </a:r>
          <a:endParaRPr lang="en-US" altLang="zh-CN" sz="1800" b="1" dirty="0">
            <a:solidFill>
              <a:schemeClr val="tx1"/>
            </a:solidFill>
            <a:latin typeface="微软雅黑" pitchFamily="34" charset="-122"/>
            <a:ea typeface="微软雅黑" pitchFamily="34" charset="-122"/>
          </a:endParaRPr>
        </a:p>
      </dgm:t>
    </dgm:pt>
    <dgm:pt modelId="{3CCC36EC-826D-4A89-96A6-B32D9CC11FE6}" type="parTrans" cxnId="{CFC28A63-9442-4546-B55D-1E397701F2BD}">
      <dgm:prSet/>
      <dgm:spPr/>
      <dgm:t>
        <a:bodyPr/>
        <a:lstStyle/>
        <a:p>
          <a:endParaRPr lang="zh-CN" altLang="en-US" sz="2000">
            <a:solidFill>
              <a:schemeClr val="tx1"/>
            </a:solidFill>
            <a:latin typeface="微软雅黑" pitchFamily="34" charset="-122"/>
            <a:ea typeface="微软雅黑" pitchFamily="34" charset="-122"/>
          </a:endParaRPr>
        </a:p>
      </dgm:t>
    </dgm:pt>
    <dgm:pt modelId="{8882CF65-0AA3-4FE4-9161-3CEF3A4C5843}" type="sibTrans" cxnId="{CFC28A63-9442-4546-B55D-1E397701F2BD}">
      <dgm:prSet/>
      <dgm:spPr/>
      <dgm:t>
        <a:bodyPr/>
        <a:lstStyle/>
        <a:p>
          <a:endParaRPr lang="zh-CN" altLang="en-US" sz="2000">
            <a:solidFill>
              <a:schemeClr val="tx1"/>
            </a:solidFill>
            <a:latin typeface="微软雅黑" pitchFamily="34" charset="-122"/>
            <a:ea typeface="微软雅黑" pitchFamily="34" charset="-122"/>
          </a:endParaRPr>
        </a:p>
      </dgm:t>
    </dgm:pt>
    <dgm:pt modelId="{37B7107C-F2FF-4028-99D1-334C7CA780E5}">
      <dgm:prSet phldrT="[文本]" custT="1"/>
      <dgm:spPr>
        <a:solidFill>
          <a:schemeClr val="tx2">
            <a:lumMod val="60000"/>
            <a:lumOff val="40000"/>
          </a:schemeClr>
        </a:solidFill>
      </dgm:spPr>
      <dgm:t>
        <a:bodyPr/>
        <a:lstStyle/>
        <a:p>
          <a:pPr algn="l">
            <a:lnSpc>
              <a:spcPct val="90000"/>
            </a:lnSpc>
          </a:pPr>
          <a:r>
            <a:rPr lang="zh-CN" sz="1800" b="1" dirty="0" smtClean="0">
              <a:solidFill>
                <a:schemeClr val="tx1"/>
              </a:solidFill>
              <a:latin typeface="微软雅黑" pitchFamily="34" charset="-122"/>
              <a:ea typeface="微软雅黑" pitchFamily="34" charset="-122"/>
            </a:rPr>
            <a:t>国</a:t>
          </a:r>
          <a:r>
            <a:rPr lang="zh-CN" sz="1800" b="1" dirty="0">
              <a:solidFill>
                <a:schemeClr val="tx1"/>
              </a:solidFill>
              <a:latin typeface="微软雅黑" pitchFamily="34" charset="-122"/>
              <a:ea typeface="微软雅黑" pitchFamily="34" charset="-122"/>
            </a:rPr>
            <a:t>际交流考</a:t>
          </a:r>
          <a:r>
            <a:rPr lang="zh-CN" sz="1800" b="1" dirty="0" smtClean="0">
              <a:solidFill>
                <a:schemeClr val="tx1"/>
              </a:solidFill>
              <a:latin typeface="微软雅黑" pitchFamily="34" charset="-122"/>
              <a:ea typeface="微软雅黑" pitchFamily="34" charset="-122"/>
            </a:rPr>
            <a:t>察</a:t>
          </a:r>
          <a:r>
            <a:rPr lang="en-US" altLang="zh-CN" sz="1800" b="1" dirty="0" smtClean="0">
              <a:solidFill>
                <a:schemeClr val="tx1"/>
              </a:solidFill>
              <a:latin typeface="微软雅黑" pitchFamily="34" charset="-122"/>
              <a:ea typeface="微软雅黑" pitchFamily="34" charset="-122"/>
            </a:rPr>
            <a:t>               </a:t>
          </a:r>
          <a:r>
            <a:rPr lang="zh-CN" altLang="en-US" sz="1800" b="1" dirty="0" smtClean="0">
              <a:solidFill>
                <a:schemeClr val="tx1"/>
              </a:solidFill>
              <a:latin typeface="微软雅黑" pitchFamily="34" charset="-122"/>
              <a:ea typeface="微软雅黑" pitchFamily="34" charset="-122"/>
            </a:rPr>
            <a:t>国内学习互访</a:t>
          </a:r>
          <a:endParaRPr lang="en-US" altLang="zh-CN" sz="1800" dirty="0">
            <a:solidFill>
              <a:schemeClr val="tx1"/>
            </a:solidFill>
            <a:latin typeface="微软雅黑" pitchFamily="34" charset="-122"/>
            <a:ea typeface="微软雅黑" pitchFamily="34" charset="-122"/>
          </a:endParaRPr>
        </a:p>
      </dgm:t>
    </dgm:pt>
    <dgm:pt modelId="{2A527243-2E63-4799-B43E-AA32E44B08FE}" type="parTrans" cxnId="{05A5ECA4-9D4C-40BC-AF93-A420833DBF4D}">
      <dgm:prSet/>
      <dgm:spPr/>
      <dgm:t>
        <a:bodyPr/>
        <a:lstStyle/>
        <a:p>
          <a:endParaRPr lang="zh-CN" altLang="en-US" sz="2000">
            <a:solidFill>
              <a:schemeClr val="tx1"/>
            </a:solidFill>
            <a:latin typeface="微软雅黑" pitchFamily="34" charset="-122"/>
            <a:ea typeface="微软雅黑" pitchFamily="34" charset="-122"/>
          </a:endParaRPr>
        </a:p>
      </dgm:t>
    </dgm:pt>
    <dgm:pt modelId="{EF82B5DC-EAED-44F2-A373-B3FB77347365}" type="sibTrans" cxnId="{05A5ECA4-9D4C-40BC-AF93-A420833DBF4D}">
      <dgm:prSet/>
      <dgm:spPr/>
      <dgm:t>
        <a:bodyPr/>
        <a:lstStyle/>
        <a:p>
          <a:endParaRPr lang="zh-CN" altLang="en-US" sz="2000">
            <a:solidFill>
              <a:schemeClr val="tx1"/>
            </a:solidFill>
            <a:latin typeface="微软雅黑" pitchFamily="34" charset="-122"/>
            <a:ea typeface="微软雅黑" pitchFamily="34" charset="-122"/>
          </a:endParaRPr>
        </a:p>
      </dgm:t>
    </dgm:pt>
    <dgm:pt modelId="{3B6E3FFE-C53D-4EF6-AB60-DE2460E4B618}" type="pres">
      <dgm:prSet presAssocID="{FE5E190D-AFAD-47BA-996D-E05BB39BA98A}" presName="linearFlow" presStyleCnt="0">
        <dgm:presLayoutVars>
          <dgm:dir/>
          <dgm:resizeHandles val="exact"/>
        </dgm:presLayoutVars>
      </dgm:prSet>
      <dgm:spPr/>
    </dgm:pt>
    <dgm:pt modelId="{B265BBD6-B2DC-4CEF-B41F-E2C0F8F2A609}" type="pres">
      <dgm:prSet presAssocID="{7FE7B383-F8F2-46AC-8F1A-8D47914B0707}" presName="comp" presStyleCnt="0"/>
      <dgm:spPr/>
    </dgm:pt>
    <dgm:pt modelId="{6D164C2F-B94D-4E26-935C-49675DEAC01E}" type="pres">
      <dgm:prSet presAssocID="{7FE7B383-F8F2-46AC-8F1A-8D47914B0707}" presName="rect2" presStyleLbl="node1" presStyleIdx="0" presStyleCnt="3" custScaleX="122933" custScaleY="106047" custLinFactNeighborX="-28497" custLinFactNeighborY="12415">
        <dgm:presLayoutVars>
          <dgm:bulletEnabled val="1"/>
        </dgm:presLayoutVars>
      </dgm:prSet>
      <dgm:spPr/>
      <dgm:t>
        <a:bodyPr/>
        <a:lstStyle/>
        <a:p>
          <a:endParaRPr lang="zh-CN" altLang="en-US"/>
        </a:p>
      </dgm:t>
    </dgm:pt>
    <dgm:pt modelId="{23BB5DAD-C1CE-4089-8977-96872BE3D835}" type="pres">
      <dgm:prSet presAssocID="{7FE7B383-F8F2-46AC-8F1A-8D47914B0707}" presName="rect1" presStyleLbl="lnNode1" presStyleIdx="0" presStyleCnt="3" custScaleX="172961" custScaleY="108970" custLinFactX="-15658" custLinFactNeighborX="-100000" custLinFactNeighborY="10541"/>
      <dgm:spPr>
        <a:blipFill rotWithShape="1">
          <a:blip xmlns:r="http://schemas.openxmlformats.org/officeDocument/2006/relationships" r:embed="rId1"/>
          <a:stretch>
            <a:fillRect/>
          </a:stretch>
        </a:blipFill>
      </dgm:spPr>
    </dgm:pt>
    <dgm:pt modelId="{48A7033D-CAFE-4F8A-B093-62AE0D9CEF5D}" type="pres">
      <dgm:prSet presAssocID="{4F00A4D3-039E-4180-93EE-291021691AB8}" presName="sibTrans" presStyleCnt="0"/>
      <dgm:spPr/>
    </dgm:pt>
    <dgm:pt modelId="{73278FBE-B0AC-4DFD-BD20-186B8AD7053E}" type="pres">
      <dgm:prSet presAssocID="{A0338C91-642F-4075-B898-2F245304FACF}" presName="comp" presStyleCnt="0"/>
      <dgm:spPr/>
    </dgm:pt>
    <dgm:pt modelId="{FD7EA968-90C3-4FC6-9731-E408CAD29F7B}" type="pres">
      <dgm:prSet presAssocID="{A0338C91-642F-4075-B898-2F245304FACF}" presName="rect2" presStyleLbl="node1" presStyleIdx="1" presStyleCnt="3" custScaleX="121659" custLinFactNeighborX="26482" custLinFactNeighborY="3485">
        <dgm:presLayoutVars>
          <dgm:bulletEnabled val="1"/>
        </dgm:presLayoutVars>
      </dgm:prSet>
      <dgm:spPr/>
      <dgm:t>
        <a:bodyPr/>
        <a:lstStyle/>
        <a:p>
          <a:endParaRPr lang="zh-CN" altLang="en-US"/>
        </a:p>
      </dgm:t>
    </dgm:pt>
    <dgm:pt modelId="{789C8C2C-9D3A-4A00-B50B-1B12C7DB8B50}" type="pres">
      <dgm:prSet presAssocID="{A0338C91-642F-4075-B898-2F245304FACF}" presName="rect1" presStyleLbl="lnNode1" presStyleIdx="1" presStyleCnt="3" custScaleX="175108" custScaleY="97529" custLinFactX="-135797" custLinFactNeighborX="-200000" custLinFactNeighborY="6150"/>
      <dgm:spPr>
        <a:blipFill rotWithShape="1">
          <a:blip xmlns:r="http://schemas.openxmlformats.org/officeDocument/2006/relationships" r:embed="rId2"/>
          <a:stretch>
            <a:fillRect/>
          </a:stretch>
        </a:blipFill>
      </dgm:spPr>
    </dgm:pt>
    <dgm:pt modelId="{61A970AD-3B0D-4AE3-8255-DA6564072116}" type="pres">
      <dgm:prSet presAssocID="{8882CF65-0AA3-4FE4-9161-3CEF3A4C5843}" presName="sibTrans" presStyleCnt="0"/>
      <dgm:spPr/>
    </dgm:pt>
    <dgm:pt modelId="{309A0BD9-BDC3-4332-9C5A-BF7A0521C8B2}" type="pres">
      <dgm:prSet presAssocID="{37B7107C-F2FF-4028-99D1-334C7CA780E5}" presName="comp" presStyleCnt="0"/>
      <dgm:spPr/>
    </dgm:pt>
    <dgm:pt modelId="{AB794132-2A34-4253-B312-4DEA84A740E7}" type="pres">
      <dgm:prSet presAssocID="{37B7107C-F2FF-4028-99D1-334C7CA780E5}" presName="rect2" presStyleLbl="node1" presStyleIdx="2" presStyleCnt="3" custScaleX="121274" custScaleY="107341" custLinFactNeighborX="-29335" custLinFactNeighborY="-3891">
        <dgm:presLayoutVars>
          <dgm:bulletEnabled val="1"/>
        </dgm:presLayoutVars>
      </dgm:prSet>
      <dgm:spPr/>
      <dgm:t>
        <a:bodyPr/>
        <a:lstStyle/>
        <a:p>
          <a:endParaRPr lang="zh-CN" altLang="en-US"/>
        </a:p>
      </dgm:t>
    </dgm:pt>
    <dgm:pt modelId="{63FE6567-48D5-417D-92A6-EF541174E615}" type="pres">
      <dgm:prSet presAssocID="{37B7107C-F2FF-4028-99D1-334C7CA780E5}" presName="rect1" presStyleLbl="lnNode1" presStyleIdx="2" presStyleCnt="3" custScaleX="172989" custLinFactX="-17759" custLinFactNeighborX="-100000" custLinFactNeighborY="350"/>
      <dgm:spPr>
        <a:blipFill rotWithShape="1">
          <a:blip xmlns:r="http://schemas.openxmlformats.org/officeDocument/2006/relationships" r:embed="rId3"/>
          <a:stretch>
            <a:fillRect/>
          </a:stretch>
        </a:blipFill>
      </dgm:spPr>
    </dgm:pt>
  </dgm:ptLst>
  <dgm:cxnLst>
    <dgm:cxn modelId="{1E480894-AC64-46C7-AF8E-7BF961FF3BE3}" type="presOf" srcId="{37B7107C-F2FF-4028-99D1-334C7CA780E5}" destId="{AB794132-2A34-4253-B312-4DEA84A740E7}" srcOrd="0" destOrd="0" presId="urn:microsoft.com/office/officeart/2008/layout/AlternatingPictureBlocks"/>
    <dgm:cxn modelId="{3B8B80B5-E052-496C-AAB6-95BF0D318A78}" srcId="{FE5E190D-AFAD-47BA-996D-E05BB39BA98A}" destId="{7FE7B383-F8F2-46AC-8F1A-8D47914B0707}" srcOrd="0" destOrd="0" parTransId="{1DED81FD-1113-48CA-B572-8D9573E2FCB6}" sibTransId="{4F00A4D3-039E-4180-93EE-291021691AB8}"/>
    <dgm:cxn modelId="{05A5ECA4-9D4C-40BC-AF93-A420833DBF4D}" srcId="{FE5E190D-AFAD-47BA-996D-E05BB39BA98A}" destId="{37B7107C-F2FF-4028-99D1-334C7CA780E5}" srcOrd="2" destOrd="0" parTransId="{2A527243-2E63-4799-B43E-AA32E44B08FE}" sibTransId="{EF82B5DC-EAED-44F2-A373-B3FB77347365}"/>
    <dgm:cxn modelId="{CFC28A63-9442-4546-B55D-1E397701F2BD}" srcId="{FE5E190D-AFAD-47BA-996D-E05BB39BA98A}" destId="{A0338C91-642F-4075-B898-2F245304FACF}" srcOrd="1" destOrd="0" parTransId="{3CCC36EC-826D-4A89-96A6-B32D9CC11FE6}" sibTransId="{8882CF65-0AA3-4FE4-9161-3CEF3A4C5843}"/>
    <dgm:cxn modelId="{81C3772A-5190-44B3-9C23-7426CCEF4C30}" type="presOf" srcId="{7FE7B383-F8F2-46AC-8F1A-8D47914B0707}" destId="{6D164C2F-B94D-4E26-935C-49675DEAC01E}" srcOrd="0" destOrd="0" presId="urn:microsoft.com/office/officeart/2008/layout/AlternatingPictureBlocks"/>
    <dgm:cxn modelId="{941D46D8-C011-4CB8-8478-7BCD1C356109}" type="presOf" srcId="{FE5E190D-AFAD-47BA-996D-E05BB39BA98A}" destId="{3B6E3FFE-C53D-4EF6-AB60-DE2460E4B618}" srcOrd="0" destOrd="0" presId="urn:microsoft.com/office/officeart/2008/layout/AlternatingPictureBlocks"/>
    <dgm:cxn modelId="{8D2AB6F8-EB21-46E5-8600-2418AE64FEC4}" type="presOf" srcId="{A0338C91-642F-4075-B898-2F245304FACF}" destId="{FD7EA968-90C3-4FC6-9731-E408CAD29F7B}" srcOrd="0" destOrd="0" presId="urn:microsoft.com/office/officeart/2008/layout/AlternatingPictureBlocks"/>
    <dgm:cxn modelId="{590E4DB2-A9A1-4404-9BFB-2D02FDF35480}" type="presParOf" srcId="{3B6E3FFE-C53D-4EF6-AB60-DE2460E4B618}" destId="{B265BBD6-B2DC-4CEF-B41F-E2C0F8F2A609}" srcOrd="0" destOrd="0" presId="urn:microsoft.com/office/officeart/2008/layout/AlternatingPictureBlocks"/>
    <dgm:cxn modelId="{DD63AE4E-0621-4BE6-8F23-6EAD6D9F0DFD}" type="presParOf" srcId="{B265BBD6-B2DC-4CEF-B41F-E2C0F8F2A609}" destId="{6D164C2F-B94D-4E26-935C-49675DEAC01E}" srcOrd="0" destOrd="0" presId="urn:microsoft.com/office/officeart/2008/layout/AlternatingPictureBlocks"/>
    <dgm:cxn modelId="{6CE3C7B8-461A-44F7-A8BF-022F70503124}" type="presParOf" srcId="{B265BBD6-B2DC-4CEF-B41F-E2C0F8F2A609}" destId="{23BB5DAD-C1CE-4089-8977-96872BE3D835}" srcOrd="1" destOrd="0" presId="urn:microsoft.com/office/officeart/2008/layout/AlternatingPictureBlocks"/>
    <dgm:cxn modelId="{D6405A32-9AFC-4A9D-9FC4-CBACAF38740F}" type="presParOf" srcId="{3B6E3FFE-C53D-4EF6-AB60-DE2460E4B618}" destId="{48A7033D-CAFE-4F8A-B093-62AE0D9CEF5D}" srcOrd="1" destOrd="0" presId="urn:microsoft.com/office/officeart/2008/layout/AlternatingPictureBlocks"/>
    <dgm:cxn modelId="{A9DC2E3B-5B6D-4A66-BFA3-DBF17746D7CB}" type="presParOf" srcId="{3B6E3FFE-C53D-4EF6-AB60-DE2460E4B618}" destId="{73278FBE-B0AC-4DFD-BD20-186B8AD7053E}" srcOrd="2" destOrd="0" presId="urn:microsoft.com/office/officeart/2008/layout/AlternatingPictureBlocks"/>
    <dgm:cxn modelId="{198C3322-E37A-4D5F-A21B-7C33D66EB254}" type="presParOf" srcId="{73278FBE-B0AC-4DFD-BD20-186B8AD7053E}" destId="{FD7EA968-90C3-4FC6-9731-E408CAD29F7B}" srcOrd="0" destOrd="0" presId="urn:microsoft.com/office/officeart/2008/layout/AlternatingPictureBlocks"/>
    <dgm:cxn modelId="{A04A3531-BBD4-4C7C-A5D5-21AC4F7064A3}" type="presParOf" srcId="{73278FBE-B0AC-4DFD-BD20-186B8AD7053E}" destId="{789C8C2C-9D3A-4A00-B50B-1B12C7DB8B50}" srcOrd="1" destOrd="0" presId="urn:microsoft.com/office/officeart/2008/layout/AlternatingPictureBlocks"/>
    <dgm:cxn modelId="{17B49E92-36E5-4D74-9412-1627160914C9}" type="presParOf" srcId="{3B6E3FFE-C53D-4EF6-AB60-DE2460E4B618}" destId="{61A970AD-3B0D-4AE3-8255-DA6564072116}" srcOrd="3" destOrd="0" presId="urn:microsoft.com/office/officeart/2008/layout/AlternatingPictureBlocks"/>
    <dgm:cxn modelId="{88F361C3-2963-45AE-98DF-817206C4042A}" type="presParOf" srcId="{3B6E3FFE-C53D-4EF6-AB60-DE2460E4B618}" destId="{309A0BD9-BDC3-4332-9C5A-BF7A0521C8B2}" srcOrd="4" destOrd="0" presId="urn:microsoft.com/office/officeart/2008/layout/AlternatingPictureBlocks"/>
    <dgm:cxn modelId="{54DFA7E2-A704-499D-9415-53FE5F58F9F2}" type="presParOf" srcId="{309A0BD9-BDC3-4332-9C5A-BF7A0521C8B2}" destId="{AB794132-2A34-4253-B312-4DEA84A740E7}" srcOrd="0" destOrd="0" presId="urn:microsoft.com/office/officeart/2008/layout/AlternatingPictureBlocks"/>
    <dgm:cxn modelId="{9BBC2332-0AB0-4CB3-8F8D-6A57CF57034C}" type="presParOf" srcId="{309A0BD9-BDC3-4332-9C5A-BF7A0521C8B2}" destId="{63FE6567-48D5-417D-92A6-EF541174E615}"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778A3E-ED36-42DE-B9BB-E6EC0B497EB1}" type="doc">
      <dgm:prSet loTypeId="urn:microsoft.com/office/officeart/2005/8/layout/cycle2" loCatId="cycle" qsTypeId="urn:microsoft.com/office/officeart/2005/8/quickstyle/simple4" qsCatId="simple" csTypeId="urn:microsoft.com/office/officeart/2005/8/colors/colorful4" csCatId="colorful" phldr="1"/>
      <dgm:spPr/>
      <dgm:t>
        <a:bodyPr/>
        <a:lstStyle/>
        <a:p>
          <a:endParaRPr lang="zh-CN" altLang="en-US"/>
        </a:p>
      </dgm:t>
    </dgm:pt>
    <dgm:pt modelId="{DF7A9F53-A024-44B9-9CEB-B39C18670CC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教</a:t>
          </a:r>
          <a:endParaRPr lang="zh-CN" altLang="en-US" sz="2400" dirty="0">
            <a:latin typeface="微软雅黑" panose="020B0503020204020204" pitchFamily="34" charset="-122"/>
            <a:ea typeface="微软雅黑" panose="020B0503020204020204" pitchFamily="34" charset="-122"/>
          </a:endParaRPr>
        </a:p>
      </dgm:t>
    </dgm:pt>
    <dgm:pt modelId="{F153322E-1F50-424F-A3A7-B12687164331}" type="parTrans" cxnId="{C32A57F8-A0E8-4128-AB80-6B580573DF54}">
      <dgm:prSet/>
      <dgm:spPr/>
      <dgm:t>
        <a:bodyPr/>
        <a:lstStyle/>
        <a:p>
          <a:endParaRPr lang="zh-CN" altLang="en-US"/>
        </a:p>
      </dgm:t>
    </dgm:pt>
    <dgm:pt modelId="{4A4972D5-6E83-4412-AC09-14A3E364D7EE}" type="sibTrans" cxnId="{C32A57F8-A0E8-4128-AB80-6B580573DF54}">
      <dgm:prSet/>
      <dgm:spPr/>
      <dgm:t>
        <a:bodyPr/>
        <a:lstStyle/>
        <a:p>
          <a:endParaRPr lang="zh-CN" altLang="en-US"/>
        </a:p>
      </dgm:t>
    </dgm:pt>
    <dgm:pt modelId="{52E60580-2E92-46A2-8E2E-65401B4B162A}">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学</a:t>
          </a:r>
          <a:endParaRPr lang="zh-CN" altLang="en-US" sz="2400" dirty="0">
            <a:latin typeface="微软雅黑" panose="020B0503020204020204" pitchFamily="34" charset="-122"/>
            <a:ea typeface="微软雅黑" panose="020B0503020204020204" pitchFamily="34" charset="-122"/>
          </a:endParaRPr>
        </a:p>
      </dgm:t>
    </dgm:pt>
    <dgm:pt modelId="{32D7199B-6B30-4D22-BF22-44F00EAD3773}" type="parTrans" cxnId="{55520473-885F-492E-9222-C3908B5A89B2}">
      <dgm:prSet/>
      <dgm:spPr/>
      <dgm:t>
        <a:bodyPr/>
        <a:lstStyle/>
        <a:p>
          <a:endParaRPr lang="zh-CN" altLang="en-US"/>
        </a:p>
      </dgm:t>
    </dgm:pt>
    <dgm:pt modelId="{A46C493F-9876-4250-8F98-3FC5BFC3C89D}" type="sibTrans" cxnId="{55520473-885F-492E-9222-C3908B5A89B2}">
      <dgm:prSet/>
      <dgm:spPr/>
      <dgm:t>
        <a:bodyPr/>
        <a:lstStyle/>
        <a:p>
          <a:endParaRPr lang="zh-CN" altLang="en-US"/>
        </a:p>
      </dgm:t>
    </dgm:pt>
    <dgm:pt modelId="{45160A0B-F74A-4AE0-A936-63FD75CE33C4}">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训</a:t>
          </a:r>
          <a:endParaRPr lang="zh-CN" altLang="en-US" sz="2400" dirty="0">
            <a:latin typeface="微软雅黑" panose="020B0503020204020204" pitchFamily="34" charset="-122"/>
            <a:ea typeface="微软雅黑" panose="020B0503020204020204" pitchFamily="34" charset="-122"/>
          </a:endParaRPr>
        </a:p>
      </dgm:t>
    </dgm:pt>
    <dgm:pt modelId="{26CB698A-455D-4685-B1B1-3E9D3E0FDB03}" type="parTrans" cxnId="{8797745C-FAE0-4A96-8EF9-18F937277DD2}">
      <dgm:prSet/>
      <dgm:spPr/>
      <dgm:t>
        <a:bodyPr/>
        <a:lstStyle/>
        <a:p>
          <a:endParaRPr lang="zh-CN" altLang="en-US"/>
        </a:p>
      </dgm:t>
    </dgm:pt>
    <dgm:pt modelId="{082173C6-7DC7-4AA7-B506-BB5CC1A0D305}" type="sibTrans" cxnId="{8797745C-FAE0-4A96-8EF9-18F937277DD2}">
      <dgm:prSet/>
      <dgm:spPr/>
      <dgm:t>
        <a:bodyPr/>
        <a:lstStyle/>
        <a:p>
          <a:endParaRPr lang="zh-CN" altLang="en-US"/>
        </a:p>
      </dgm:t>
    </dgm:pt>
    <dgm:pt modelId="{A0E10693-7980-4E35-9D37-E7ACEA12838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创</a:t>
          </a:r>
          <a:endParaRPr lang="zh-CN" altLang="en-US" sz="2400" dirty="0">
            <a:latin typeface="微软雅黑" panose="020B0503020204020204" pitchFamily="34" charset="-122"/>
            <a:ea typeface="微软雅黑" panose="020B0503020204020204" pitchFamily="34" charset="-122"/>
          </a:endParaRPr>
        </a:p>
      </dgm:t>
    </dgm:pt>
    <dgm:pt modelId="{2C6183F7-2B43-4CC9-831F-055EFBCB2051}" type="parTrans" cxnId="{FAE4F6D0-B97B-46EE-8AB8-D2DA4EF3B5EE}">
      <dgm:prSet/>
      <dgm:spPr/>
      <dgm:t>
        <a:bodyPr/>
        <a:lstStyle/>
        <a:p>
          <a:endParaRPr lang="zh-CN" altLang="en-US"/>
        </a:p>
      </dgm:t>
    </dgm:pt>
    <dgm:pt modelId="{E50F1FBD-7C4B-46CB-A8AD-4623EB82254B}" type="sibTrans" cxnId="{FAE4F6D0-B97B-46EE-8AB8-D2DA4EF3B5EE}">
      <dgm:prSet/>
      <dgm:spPr/>
      <dgm:t>
        <a:bodyPr/>
        <a:lstStyle/>
        <a:p>
          <a:endParaRPr lang="zh-CN" altLang="en-US"/>
        </a:p>
      </dgm:t>
    </dgm:pt>
    <dgm:pt modelId="{EB2766D7-4155-44D2-BB52-9FB584E45D63}">
      <dgm:prSet phldrT="[文本]"/>
      <dgm:spPr/>
      <dgm:t>
        <a:bodyPr/>
        <a:lstStyle/>
        <a:p>
          <a:r>
            <a:rPr lang="zh-CN" altLang="en-US" dirty="0" smtClean="0">
              <a:latin typeface="微软雅黑" panose="020B0503020204020204" pitchFamily="34" charset="-122"/>
              <a:ea typeface="微软雅黑" panose="020B0503020204020204" pitchFamily="34" charset="-122"/>
            </a:rPr>
            <a:t>做</a:t>
          </a:r>
          <a:endParaRPr lang="zh-CN" altLang="en-US" dirty="0">
            <a:latin typeface="微软雅黑" panose="020B0503020204020204" pitchFamily="34" charset="-122"/>
            <a:ea typeface="微软雅黑" panose="020B0503020204020204" pitchFamily="34" charset="-122"/>
          </a:endParaRPr>
        </a:p>
      </dgm:t>
    </dgm:pt>
    <dgm:pt modelId="{88AE53E2-7198-4413-B698-C479F56735AF}" type="parTrans" cxnId="{BBA57A1B-97F8-4CDD-8BA1-508050A3CCB2}">
      <dgm:prSet/>
      <dgm:spPr/>
      <dgm:t>
        <a:bodyPr/>
        <a:lstStyle/>
        <a:p>
          <a:endParaRPr lang="zh-CN" altLang="en-US"/>
        </a:p>
      </dgm:t>
    </dgm:pt>
    <dgm:pt modelId="{D6F937ED-34E1-4C05-8D51-755000A1E136}" type="sibTrans" cxnId="{BBA57A1B-97F8-4CDD-8BA1-508050A3CCB2}">
      <dgm:prSet/>
      <dgm:spPr/>
      <dgm:t>
        <a:bodyPr/>
        <a:lstStyle/>
        <a:p>
          <a:endParaRPr lang="zh-CN" altLang="en-US"/>
        </a:p>
      </dgm:t>
    </dgm:pt>
    <dgm:pt modelId="{DA64C7A8-15A1-4036-95AD-AC0003E97F07}" type="pres">
      <dgm:prSet presAssocID="{D9778A3E-ED36-42DE-B9BB-E6EC0B497EB1}" presName="cycle" presStyleCnt="0">
        <dgm:presLayoutVars>
          <dgm:dir/>
          <dgm:resizeHandles val="exact"/>
        </dgm:presLayoutVars>
      </dgm:prSet>
      <dgm:spPr/>
      <dgm:t>
        <a:bodyPr/>
        <a:lstStyle/>
        <a:p>
          <a:endParaRPr lang="zh-CN" altLang="en-US"/>
        </a:p>
      </dgm:t>
    </dgm:pt>
    <dgm:pt modelId="{82865B0E-CC95-4263-8D91-558D01887AF3}" type="pres">
      <dgm:prSet presAssocID="{DF7A9F53-A024-44B9-9CEB-B39C18670CC8}" presName="node" presStyleLbl="node1" presStyleIdx="0" presStyleCnt="5">
        <dgm:presLayoutVars>
          <dgm:bulletEnabled val="1"/>
        </dgm:presLayoutVars>
      </dgm:prSet>
      <dgm:spPr/>
      <dgm:t>
        <a:bodyPr/>
        <a:lstStyle/>
        <a:p>
          <a:endParaRPr lang="zh-CN" altLang="en-US"/>
        </a:p>
      </dgm:t>
    </dgm:pt>
    <dgm:pt modelId="{F681D767-4143-4992-BAAF-43A7E6AF55A3}" type="pres">
      <dgm:prSet presAssocID="{4A4972D5-6E83-4412-AC09-14A3E364D7EE}" presName="sibTrans" presStyleLbl="sibTrans2D1" presStyleIdx="0" presStyleCnt="5"/>
      <dgm:spPr/>
      <dgm:t>
        <a:bodyPr/>
        <a:lstStyle/>
        <a:p>
          <a:endParaRPr lang="zh-CN" altLang="en-US"/>
        </a:p>
      </dgm:t>
    </dgm:pt>
    <dgm:pt modelId="{3608D231-1A36-4FF9-8F4B-968E2FEA5FDC}" type="pres">
      <dgm:prSet presAssocID="{4A4972D5-6E83-4412-AC09-14A3E364D7EE}" presName="connectorText" presStyleLbl="sibTrans2D1" presStyleIdx="0" presStyleCnt="5"/>
      <dgm:spPr/>
      <dgm:t>
        <a:bodyPr/>
        <a:lstStyle/>
        <a:p>
          <a:endParaRPr lang="zh-CN" altLang="en-US"/>
        </a:p>
      </dgm:t>
    </dgm:pt>
    <dgm:pt modelId="{04890EFF-817C-4178-A16C-3BF260C76011}" type="pres">
      <dgm:prSet presAssocID="{52E60580-2E92-46A2-8E2E-65401B4B162A}" presName="node" presStyleLbl="node1" presStyleIdx="1" presStyleCnt="5">
        <dgm:presLayoutVars>
          <dgm:bulletEnabled val="1"/>
        </dgm:presLayoutVars>
      </dgm:prSet>
      <dgm:spPr/>
      <dgm:t>
        <a:bodyPr/>
        <a:lstStyle/>
        <a:p>
          <a:endParaRPr lang="zh-CN" altLang="en-US"/>
        </a:p>
      </dgm:t>
    </dgm:pt>
    <dgm:pt modelId="{AB5CF8BB-6EAE-4D91-BE6D-16CC1F577A1B}" type="pres">
      <dgm:prSet presAssocID="{A46C493F-9876-4250-8F98-3FC5BFC3C89D}" presName="sibTrans" presStyleLbl="sibTrans2D1" presStyleIdx="1" presStyleCnt="5"/>
      <dgm:spPr/>
      <dgm:t>
        <a:bodyPr/>
        <a:lstStyle/>
        <a:p>
          <a:endParaRPr lang="zh-CN" altLang="en-US"/>
        </a:p>
      </dgm:t>
    </dgm:pt>
    <dgm:pt modelId="{7C9A6668-BB93-49D7-AB1F-290D62AA0202}" type="pres">
      <dgm:prSet presAssocID="{A46C493F-9876-4250-8F98-3FC5BFC3C89D}" presName="connectorText" presStyleLbl="sibTrans2D1" presStyleIdx="1" presStyleCnt="5"/>
      <dgm:spPr/>
      <dgm:t>
        <a:bodyPr/>
        <a:lstStyle/>
        <a:p>
          <a:endParaRPr lang="zh-CN" altLang="en-US"/>
        </a:p>
      </dgm:t>
    </dgm:pt>
    <dgm:pt modelId="{79B32FE3-8DB8-4A8E-B502-6F0D6F0CBC37}" type="pres">
      <dgm:prSet presAssocID="{EB2766D7-4155-44D2-BB52-9FB584E45D63}" presName="node" presStyleLbl="node1" presStyleIdx="2" presStyleCnt="5">
        <dgm:presLayoutVars>
          <dgm:bulletEnabled val="1"/>
        </dgm:presLayoutVars>
      </dgm:prSet>
      <dgm:spPr/>
      <dgm:t>
        <a:bodyPr/>
        <a:lstStyle/>
        <a:p>
          <a:endParaRPr lang="zh-CN" altLang="en-US"/>
        </a:p>
      </dgm:t>
    </dgm:pt>
    <dgm:pt modelId="{2736C80C-7B49-4F71-8351-E829A101CB25}" type="pres">
      <dgm:prSet presAssocID="{D6F937ED-34E1-4C05-8D51-755000A1E136}" presName="sibTrans" presStyleLbl="sibTrans2D1" presStyleIdx="2" presStyleCnt="5"/>
      <dgm:spPr/>
      <dgm:t>
        <a:bodyPr/>
        <a:lstStyle/>
        <a:p>
          <a:endParaRPr lang="zh-CN" altLang="en-US"/>
        </a:p>
      </dgm:t>
    </dgm:pt>
    <dgm:pt modelId="{C7DA387C-6076-4644-B263-D9992A7A0CE3}" type="pres">
      <dgm:prSet presAssocID="{D6F937ED-34E1-4C05-8D51-755000A1E136}" presName="connectorText" presStyleLbl="sibTrans2D1" presStyleIdx="2" presStyleCnt="5"/>
      <dgm:spPr/>
      <dgm:t>
        <a:bodyPr/>
        <a:lstStyle/>
        <a:p>
          <a:endParaRPr lang="zh-CN" altLang="en-US"/>
        </a:p>
      </dgm:t>
    </dgm:pt>
    <dgm:pt modelId="{EAF00115-5B40-4EC2-A1F0-49080B1451D9}" type="pres">
      <dgm:prSet presAssocID="{45160A0B-F74A-4AE0-A936-63FD75CE33C4}" presName="node" presStyleLbl="node1" presStyleIdx="3" presStyleCnt="5">
        <dgm:presLayoutVars>
          <dgm:bulletEnabled val="1"/>
        </dgm:presLayoutVars>
      </dgm:prSet>
      <dgm:spPr/>
      <dgm:t>
        <a:bodyPr/>
        <a:lstStyle/>
        <a:p>
          <a:endParaRPr lang="zh-CN" altLang="en-US"/>
        </a:p>
      </dgm:t>
    </dgm:pt>
    <dgm:pt modelId="{FBC5ED07-CBE9-47B1-87DE-422DCB91AA8A}" type="pres">
      <dgm:prSet presAssocID="{082173C6-7DC7-4AA7-B506-BB5CC1A0D305}" presName="sibTrans" presStyleLbl="sibTrans2D1" presStyleIdx="3" presStyleCnt="5"/>
      <dgm:spPr/>
      <dgm:t>
        <a:bodyPr/>
        <a:lstStyle/>
        <a:p>
          <a:endParaRPr lang="zh-CN" altLang="en-US"/>
        </a:p>
      </dgm:t>
    </dgm:pt>
    <dgm:pt modelId="{F439D226-9569-4972-B297-63D05AB31991}" type="pres">
      <dgm:prSet presAssocID="{082173C6-7DC7-4AA7-B506-BB5CC1A0D305}" presName="connectorText" presStyleLbl="sibTrans2D1" presStyleIdx="3" presStyleCnt="5"/>
      <dgm:spPr/>
      <dgm:t>
        <a:bodyPr/>
        <a:lstStyle/>
        <a:p>
          <a:endParaRPr lang="zh-CN" altLang="en-US"/>
        </a:p>
      </dgm:t>
    </dgm:pt>
    <dgm:pt modelId="{6633279C-D4AB-4F57-9982-3DFC826BB13D}" type="pres">
      <dgm:prSet presAssocID="{A0E10693-7980-4E35-9D37-E7ACEA128388}" presName="node" presStyleLbl="node1" presStyleIdx="4" presStyleCnt="5">
        <dgm:presLayoutVars>
          <dgm:bulletEnabled val="1"/>
        </dgm:presLayoutVars>
      </dgm:prSet>
      <dgm:spPr/>
      <dgm:t>
        <a:bodyPr/>
        <a:lstStyle/>
        <a:p>
          <a:endParaRPr lang="zh-CN" altLang="en-US"/>
        </a:p>
      </dgm:t>
    </dgm:pt>
    <dgm:pt modelId="{D7296272-998E-4D64-9987-7ED6E0FD1C74}" type="pres">
      <dgm:prSet presAssocID="{E50F1FBD-7C4B-46CB-A8AD-4623EB82254B}" presName="sibTrans" presStyleLbl="sibTrans2D1" presStyleIdx="4" presStyleCnt="5"/>
      <dgm:spPr/>
      <dgm:t>
        <a:bodyPr/>
        <a:lstStyle/>
        <a:p>
          <a:endParaRPr lang="zh-CN" altLang="en-US"/>
        </a:p>
      </dgm:t>
    </dgm:pt>
    <dgm:pt modelId="{E673BC4C-BB1F-470B-B855-DA087E7D94D3}" type="pres">
      <dgm:prSet presAssocID="{E50F1FBD-7C4B-46CB-A8AD-4623EB82254B}" presName="connectorText" presStyleLbl="sibTrans2D1" presStyleIdx="4" presStyleCnt="5"/>
      <dgm:spPr/>
      <dgm:t>
        <a:bodyPr/>
        <a:lstStyle/>
        <a:p>
          <a:endParaRPr lang="zh-CN" altLang="en-US"/>
        </a:p>
      </dgm:t>
    </dgm:pt>
  </dgm:ptLst>
  <dgm:cxnLst>
    <dgm:cxn modelId="{A72EA2E1-2CBF-4C73-A70E-09E07783055C}" type="presOf" srcId="{D6F937ED-34E1-4C05-8D51-755000A1E136}" destId="{C7DA387C-6076-4644-B263-D9992A7A0CE3}" srcOrd="1" destOrd="0" presId="urn:microsoft.com/office/officeart/2005/8/layout/cycle2"/>
    <dgm:cxn modelId="{E0B02C54-99FB-4EEE-90CA-98267B38ED5A}" type="presOf" srcId="{A0E10693-7980-4E35-9D37-E7ACEA128388}" destId="{6633279C-D4AB-4F57-9982-3DFC826BB13D}" srcOrd="0" destOrd="0" presId="urn:microsoft.com/office/officeart/2005/8/layout/cycle2"/>
    <dgm:cxn modelId="{F33BCC6A-85AF-402D-A8BC-FFBD7CFB1064}" type="presOf" srcId="{45160A0B-F74A-4AE0-A936-63FD75CE33C4}" destId="{EAF00115-5B40-4EC2-A1F0-49080B1451D9}" srcOrd="0" destOrd="0" presId="urn:microsoft.com/office/officeart/2005/8/layout/cycle2"/>
    <dgm:cxn modelId="{016FF2E7-6D72-4E49-BAC5-52A47A4D8CD4}" type="presOf" srcId="{A46C493F-9876-4250-8F98-3FC5BFC3C89D}" destId="{7C9A6668-BB93-49D7-AB1F-290D62AA0202}" srcOrd="1" destOrd="0" presId="urn:microsoft.com/office/officeart/2005/8/layout/cycle2"/>
    <dgm:cxn modelId="{5D97227E-8272-47C1-9450-41A4B9773C79}" type="presOf" srcId="{52E60580-2E92-46A2-8E2E-65401B4B162A}" destId="{04890EFF-817C-4178-A16C-3BF260C76011}" srcOrd="0" destOrd="0" presId="urn:microsoft.com/office/officeart/2005/8/layout/cycle2"/>
    <dgm:cxn modelId="{B325FAE1-3DF6-496B-8FF2-367DE08620B8}" type="presOf" srcId="{4A4972D5-6E83-4412-AC09-14A3E364D7EE}" destId="{3608D231-1A36-4FF9-8F4B-968E2FEA5FDC}" srcOrd="1" destOrd="0" presId="urn:microsoft.com/office/officeart/2005/8/layout/cycle2"/>
    <dgm:cxn modelId="{275FEA78-ED79-49A5-9868-B7DD7C3B7097}" type="presOf" srcId="{D6F937ED-34E1-4C05-8D51-755000A1E136}" destId="{2736C80C-7B49-4F71-8351-E829A101CB25}" srcOrd="0" destOrd="0" presId="urn:microsoft.com/office/officeart/2005/8/layout/cycle2"/>
    <dgm:cxn modelId="{94041B4F-46B7-418B-923B-6CCA6343CF27}" type="presOf" srcId="{082173C6-7DC7-4AA7-B506-BB5CC1A0D305}" destId="{F439D226-9569-4972-B297-63D05AB31991}" srcOrd="1" destOrd="0" presId="urn:microsoft.com/office/officeart/2005/8/layout/cycle2"/>
    <dgm:cxn modelId="{7CFAF620-6965-4EDB-8B00-A5B30588B014}" type="presOf" srcId="{DF7A9F53-A024-44B9-9CEB-B39C18670CC8}" destId="{82865B0E-CC95-4263-8D91-558D01887AF3}" srcOrd="0" destOrd="0" presId="urn:microsoft.com/office/officeart/2005/8/layout/cycle2"/>
    <dgm:cxn modelId="{96A48909-2349-4B84-A6D4-CC278FA6BD1A}" type="presOf" srcId="{EB2766D7-4155-44D2-BB52-9FB584E45D63}" destId="{79B32FE3-8DB8-4A8E-B502-6F0D6F0CBC37}" srcOrd="0" destOrd="0" presId="urn:microsoft.com/office/officeart/2005/8/layout/cycle2"/>
    <dgm:cxn modelId="{E99B22E8-8764-472F-91A1-2EA4BCC58421}" type="presOf" srcId="{E50F1FBD-7C4B-46CB-A8AD-4623EB82254B}" destId="{E673BC4C-BB1F-470B-B855-DA087E7D94D3}" srcOrd="1" destOrd="0" presId="urn:microsoft.com/office/officeart/2005/8/layout/cycle2"/>
    <dgm:cxn modelId="{55520473-885F-492E-9222-C3908B5A89B2}" srcId="{D9778A3E-ED36-42DE-B9BB-E6EC0B497EB1}" destId="{52E60580-2E92-46A2-8E2E-65401B4B162A}" srcOrd="1" destOrd="0" parTransId="{32D7199B-6B30-4D22-BF22-44F00EAD3773}" sibTransId="{A46C493F-9876-4250-8F98-3FC5BFC3C89D}"/>
    <dgm:cxn modelId="{2446D7E9-6E34-4A81-9999-A5BE3C6F8CB9}" type="presOf" srcId="{D9778A3E-ED36-42DE-B9BB-E6EC0B497EB1}" destId="{DA64C7A8-15A1-4036-95AD-AC0003E97F07}" srcOrd="0" destOrd="0" presId="urn:microsoft.com/office/officeart/2005/8/layout/cycle2"/>
    <dgm:cxn modelId="{C14003D9-3287-4EC4-A65F-7471665C89B9}" type="presOf" srcId="{082173C6-7DC7-4AA7-B506-BB5CC1A0D305}" destId="{FBC5ED07-CBE9-47B1-87DE-422DCB91AA8A}" srcOrd="0" destOrd="0" presId="urn:microsoft.com/office/officeart/2005/8/layout/cycle2"/>
    <dgm:cxn modelId="{85708943-D4AB-46B1-9944-C1215FC5B0AB}" type="presOf" srcId="{E50F1FBD-7C4B-46CB-A8AD-4623EB82254B}" destId="{D7296272-998E-4D64-9987-7ED6E0FD1C74}" srcOrd="0" destOrd="0" presId="urn:microsoft.com/office/officeart/2005/8/layout/cycle2"/>
    <dgm:cxn modelId="{BBA57A1B-97F8-4CDD-8BA1-508050A3CCB2}" srcId="{D9778A3E-ED36-42DE-B9BB-E6EC0B497EB1}" destId="{EB2766D7-4155-44D2-BB52-9FB584E45D63}" srcOrd="2" destOrd="0" parTransId="{88AE53E2-7198-4413-B698-C479F56735AF}" sibTransId="{D6F937ED-34E1-4C05-8D51-755000A1E136}"/>
    <dgm:cxn modelId="{C32A57F8-A0E8-4128-AB80-6B580573DF54}" srcId="{D9778A3E-ED36-42DE-B9BB-E6EC0B497EB1}" destId="{DF7A9F53-A024-44B9-9CEB-B39C18670CC8}" srcOrd="0" destOrd="0" parTransId="{F153322E-1F50-424F-A3A7-B12687164331}" sibTransId="{4A4972D5-6E83-4412-AC09-14A3E364D7EE}"/>
    <dgm:cxn modelId="{FAE4F6D0-B97B-46EE-8AB8-D2DA4EF3B5EE}" srcId="{D9778A3E-ED36-42DE-B9BB-E6EC0B497EB1}" destId="{A0E10693-7980-4E35-9D37-E7ACEA128388}" srcOrd="4" destOrd="0" parTransId="{2C6183F7-2B43-4CC9-831F-055EFBCB2051}" sibTransId="{E50F1FBD-7C4B-46CB-A8AD-4623EB82254B}"/>
    <dgm:cxn modelId="{8797745C-FAE0-4A96-8EF9-18F937277DD2}" srcId="{D9778A3E-ED36-42DE-B9BB-E6EC0B497EB1}" destId="{45160A0B-F74A-4AE0-A936-63FD75CE33C4}" srcOrd="3" destOrd="0" parTransId="{26CB698A-455D-4685-B1B1-3E9D3E0FDB03}" sibTransId="{082173C6-7DC7-4AA7-B506-BB5CC1A0D305}"/>
    <dgm:cxn modelId="{498B59C5-6205-4EFB-B252-B810035309E5}" type="presOf" srcId="{4A4972D5-6E83-4412-AC09-14A3E364D7EE}" destId="{F681D767-4143-4992-BAAF-43A7E6AF55A3}" srcOrd="0" destOrd="0" presId="urn:microsoft.com/office/officeart/2005/8/layout/cycle2"/>
    <dgm:cxn modelId="{59FF7293-73F4-44E6-84F0-0A310EA78E7B}" type="presOf" srcId="{A46C493F-9876-4250-8F98-3FC5BFC3C89D}" destId="{AB5CF8BB-6EAE-4D91-BE6D-16CC1F577A1B}" srcOrd="0" destOrd="0" presId="urn:microsoft.com/office/officeart/2005/8/layout/cycle2"/>
    <dgm:cxn modelId="{050C2CB9-5E58-481F-981F-F265F76E6C34}" type="presParOf" srcId="{DA64C7A8-15A1-4036-95AD-AC0003E97F07}" destId="{82865B0E-CC95-4263-8D91-558D01887AF3}" srcOrd="0" destOrd="0" presId="urn:microsoft.com/office/officeart/2005/8/layout/cycle2"/>
    <dgm:cxn modelId="{479E31AE-E468-4768-BDA6-EE25B2FEC3FC}" type="presParOf" srcId="{DA64C7A8-15A1-4036-95AD-AC0003E97F07}" destId="{F681D767-4143-4992-BAAF-43A7E6AF55A3}" srcOrd="1" destOrd="0" presId="urn:microsoft.com/office/officeart/2005/8/layout/cycle2"/>
    <dgm:cxn modelId="{F0299868-46CA-45B6-924F-B27778365359}" type="presParOf" srcId="{F681D767-4143-4992-BAAF-43A7E6AF55A3}" destId="{3608D231-1A36-4FF9-8F4B-968E2FEA5FDC}" srcOrd="0" destOrd="0" presId="urn:microsoft.com/office/officeart/2005/8/layout/cycle2"/>
    <dgm:cxn modelId="{C5F7BF69-EE77-43F6-A0BB-0A884F5BCFDC}" type="presParOf" srcId="{DA64C7A8-15A1-4036-95AD-AC0003E97F07}" destId="{04890EFF-817C-4178-A16C-3BF260C76011}" srcOrd="2" destOrd="0" presId="urn:microsoft.com/office/officeart/2005/8/layout/cycle2"/>
    <dgm:cxn modelId="{5C056C55-CBFC-44F5-BCA5-B65AA52E0178}" type="presParOf" srcId="{DA64C7A8-15A1-4036-95AD-AC0003E97F07}" destId="{AB5CF8BB-6EAE-4D91-BE6D-16CC1F577A1B}" srcOrd="3" destOrd="0" presId="urn:microsoft.com/office/officeart/2005/8/layout/cycle2"/>
    <dgm:cxn modelId="{B2E09ACB-91AC-4B46-8AE3-32B7ADBB48BC}" type="presParOf" srcId="{AB5CF8BB-6EAE-4D91-BE6D-16CC1F577A1B}" destId="{7C9A6668-BB93-49D7-AB1F-290D62AA0202}" srcOrd="0" destOrd="0" presId="urn:microsoft.com/office/officeart/2005/8/layout/cycle2"/>
    <dgm:cxn modelId="{0A9AE1A9-4933-4262-A4A6-AFB31957AD84}" type="presParOf" srcId="{DA64C7A8-15A1-4036-95AD-AC0003E97F07}" destId="{79B32FE3-8DB8-4A8E-B502-6F0D6F0CBC37}" srcOrd="4" destOrd="0" presId="urn:microsoft.com/office/officeart/2005/8/layout/cycle2"/>
    <dgm:cxn modelId="{1E17E9DD-F36F-4333-91D9-5055DC8A1671}" type="presParOf" srcId="{DA64C7A8-15A1-4036-95AD-AC0003E97F07}" destId="{2736C80C-7B49-4F71-8351-E829A101CB25}" srcOrd="5" destOrd="0" presId="urn:microsoft.com/office/officeart/2005/8/layout/cycle2"/>
    <dgm:cxn modelId="{83A10926-2D5A-4B22-8653-454A1AB94809}" type="presParOf" srcId="{2736C80C-7B49-4F71-8351-E829A101CB25}" destId="{C7DA387C-6076-4644-B263-D9992A7A0CE3}" srcOrd="0" destOrd="0" presId="urn:microsoft.com/office/officeart/2005/8/layout/cycle2"/>
    <dgm:cxn modelId="{3A316395-7618-4DEB-9113-C72187A9DE4B}" type="presParOf" srcId="{DA64C7A8-15A1-4036-95AD-AC0003E97F07}" destId="{EAF00115-5B40-4EC2-A1F0-49080B1451D9}" srcOrd="6" destOrd="0" presId="urn:microsoft.com/office/officeart/2005/8/layout/cycle2"/>
    <dgm:cxn modelId="{C859C798-DA8E-4F8F-8F75-7A9A538FD123}" type="presParOf" srcId="{DA64C7A8-15A1-4036-95AD-AC0003E97F07}" destId="{FBC5ED07-CBE9-47B1-87DE-422DCB91AA8A}" srcOrd="7" destOrd="0" presId="urn:microsoft.com/office/officeart/2005/8/layout/cycle2"/>
    <dgm:cxn modelId="{852F3432-B499-4316-8CAC-2DD3F8B58762}" type="presParOf" srcId="{FBC5ED07-CBE9-47B1-87DE-422DCB91AA8A}" destId="{F439D226-9569-4972-B297-63D05AB31991}" srcOrd="0" destOrd="0" presId="urn:microsoft.com/office/officeart/2005/8/layout/cycle2"/>
    <dgm:cxn modelId="{E3069BB0-3F6E-4548-A981-35552B6D37B6}" type="presParOf" srcId="{DA64C7A8-15A1-4036-95AD-AC0003E97F07}" destId="{6633279C-D4AB-4F57-9982-3DFC826BB13D}" srcOrd="8" destOrd="0" presId="urn:microsoft.com/office/officeart/2005/8/layout/cycle2"/>
    <dgm:cxn modelId="{6C65F038-E5B2-49E9-AF39-5DE4847CE06F}" type="presParOf" srcId="{DA64C7A8-15A1-4036-95AD-AC0003E97F07}" destId="{D7296272-998E-4D64-9987-7ED6E0FD1C74}" srcOrd="9" destOrd="0" presId="urn:microsoft.com/office/officeart/2005/8/layout/cycle2"/>
    <dgm:cxn modelId="{0E01617F-52B9-41AD-9759-E336EB556333}" type="presParOf" srcId="{D7296272-998E-4D64-9987-7ED6E0FD1C74}" destId="{E673BC4C-BB1F-470B-B855-DA087E7D94D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080A89-8267-4209-A7CD-CDABFB410C84}" type="doc">
      <dgm:prSet loTypeId="urn:microsoft.com/office/officeart/2005/8/layout/rings+Icon" loCatId="officeonline" qsTypeId="urn:microsoft.com/office/officeart/2005/8/quickstyle/3d1" qsCatId="3D" csTypeId="urn:microsoft.com/office/officeart/2005/8/colors/colorful1#6" csCatId="colorful" phldr="1"/>
      <dgm:spPr/>
    </dgm:pt>
    <dgm:pt modelId="{A4177B26-2188-4CF8-9980-B28ABCC8EB80}">
      <dgm:prSet phldrT="[文本]" custT="1"/>
      <dgm:spPr>
        <a:xfrm>
          <a:off x="564771" y="61557"/>
          <a:ext cx="1851377" cy="1851351"/>
        </a:xfrm>
        <a:solidFill>
          <a:srgbClr val="C0504D">
            <a:alpha val="50000"/>
            <a:hueOff val="0"/>
            <a:satOff val="0"/>
            <a:lumOff val="0"/>
            <a:alphaOff val="0"/>
          </a:srgb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gm:spPr>
      <dgm:t>
        <a:bodyPr lIns="0" rIns="0"/>
        <a:lstStyle/>
        <a:p>
          <a:pPr algn="ctr">
            <a:lnSpc>
              <a:spcPts val="2800"/>
            </a:lnSpc>
            <a:spcAft>
              <a:spcPts val="0"/>
            </a:spcAft>
          </a:pPr>
          <a:r>
            <a:rPr lang="zh-CN" altLang="en-US" sz="1800" b="1" dirty="0">
              <a:solidFill>
                <a:srgbClr val="C00000"/>
              </a:solidFill>
              <a:latin typeface="微软雅黑" pitchFamily="34" charset="-122"/>
              <a:ea typeface="微软雅黑" pitchFamily="34" charset="-122"/>
              <a:cs typeface="+mn-cs"/>
            </a:rPr>
            <a:t>创新型</a:t>
          </a:r>
          <a:endParaRPr lang="en-US" altLang="zh-CN" sz="1800" b="1" dirty="0">
            <a:solidFill>
              <a:srgbClr val="C00000"/>
            </a:solidFill>
            <a:latin typeface="微软雅黑" pitchFamily="34" charset="-122"/>
            <a:ea typeface="微软雅黑" pitchFamily="34" charset="-122"/>
            <a:cs typeface="+mn-cs"/>
          </a:endParaRPr>
        </a:p>
        <a:p>
          <a:pPr algn="ctr">
            <a:lnSpc>
              <a:spcPts val="3000"/>
            </a:lnSpc>
            <a:spcAft>
              <a:spcPts val="0"/>
            </a:spcAft>
          </a:pPr>
          <a:r>
            <a:rPr lang="zh-CN" altLang="en-US" sz="1600" b="1" dirty="0">
              <a:solidFill>
                <a:sysClr val="windowText" lastClr="000000"/>
              </a:solidFill>
              <a:latin typeface="微软雅黑" pitchFamily="34" charset="-122"/>
              <a:ea typeface="微软雅黑" pitchFamily="34" charset="-122"/>
              <a:cs typeface="+mn-cs"/>
            </a:rPr>
            <a:t>机器人技术实训室</a:t>
          </a:r>
          <a:endParaRPr lang="en-US" altLang="zh-CN" sz="1600" b="1" dirty="0">
            <a:solidFill>
              <a:sysClr val="windowText" lastClr="000000"/>
            </a:solidFill>
            <a:latin typeface="微软雅黑" pitchFamily="34" charset="-122"/>
            <a:ea typeface="微软雅黑" pitchFamily="34" charset="-122"/>
            <a:cs typeface="+mn-cs"/>
          </a:endParaRPr>
        </a:p>
        <a:p>
          <a:pPr algn="ctr">
            <a:lnSpc>
              <a:spcPts val="3000"/>
            </a:lnSpc>
            <a:spcAft>
              <a:spcPts val="0"/>
            </a:spcAft>
          </a:pPr>
          <a:r>
            <a:rPr lang="zh-CN" altLang="en-US" sz="1600" b="1" dirty="0">
              <a:solidFill>
                <a:sysClr val="windowText" lastClr="000000"/>
              </a:solidFill>
              <a:latin typeface="微软雅黑" pitchFamily="34" charset="-122"/>
              <a:ea typeface="微软雅黑" pitchFamily="34" charset="-122"/>
              <a:cs typeface="+mn-cs"/>
            </a:rPr>
            <a:t>柔性制造实训室</a:t>
          </a:r>
          <a:endParaRPr lang="en-US" altLang="zh-CN" sz="1600" b="1" dirty="0">
            <a:solidFill>
              <a:sysClr val="windowText" lastClr="000000"/>
            </a:solidFill>
            <a:latin typeface="微软雅黑" pitchFamily="34" charset="-122"/>
            <a:ea typeface="微软雅黑" pitchFamily="34" charset="-122"/>
            <a:cs typeface="+mn-cs"/>
          </a:endParaRPr>
        </a:p>
        <a:p>
          <a:pPr algn="ctr">
            <a:lnSpc>
              <a:spcPts val="3000"/>
            </a:lnSpc>
            <a:spcAft>
              <a:spcPts val="0"/>
            </a:spcAft>
          </a:pPr>
          <a:r>
            <a:rPr lang="zh-CN" altLang="en-US" sz="1600" b="1" dirty="0">
              <a:solidFill>
                <a:sysClr val="windowText" lastClr="000000"/>
              </a:solidFill>
              <a:latin typeface="微软雅黑" pitchFamily="34" charset="-122"/>
              <a:ea typeface="微软雅黑" pitchFamily="34" charset="-122"/>
              <a:cs typeface="+mn-cs"/>
            </a:rPr>
            <a:t>智慧工厂实训中心</a:t>
          </a:r>
          <a:endParaRPr lang="en-US" altLang="zh-CN" sz="1600" b="1" dirty="0">
            <a:solidFill>
              <a:sysClr val="windowText" lastClr="000000"/>
            </a:solidFill>
            <a:latin typeface="微软雅黑" pitchFamily="34" charset="-122"/>
            <a:ea typeface="微软雅黑" pitchFamily="34" charset="-122"/>
            <a:cs typeface="+mn-cs"/>
          </a:endParaRPr>
        </a:p>
      </dgm:t>
    </dgm:pt>
    <dgm:pt modelId="{60BE8888-9BBB-4002-9DB7-B1C759DC0E0D}" type="parTrans" cxnId="{EDFAB3DE-C927-4809-8F60-3D2894C64824}">
      <dgm:prSet/>
      <dgm:spPr/>
      <dgm:t>
        <a:bodyPr/>
        <a:lstStyle/>
        <a:p>
          <a:pPr algn="ctr"/>
          <a:endParaRPr lang="zh-CN" altLang="en-US" sz="1200"/>
        </a:p>
      </dgm:t>
    </dgm:pt>
    <dgm:pt modelId="{E32853E7-153A-47DF-978C-D747D5150543}" type="sibTrans" cxnId="{EDFAB3DE-C927-4809-8F60-3D2894C64824}">
      <dgm:prSet/>
      <dgm:spPr/>
      <dgm:t>
        <a:bodyPr/>
        <a:lstStyle/>
        <a:p>
          <a:pPr algn="ctr"/>
          <a:endParaRPr lang="zh-CN" altLang="en-US" sz="1200"/>
        </a:p>
      </dgm:t>
    </dgm:pt>
    <dgm:pt modelId="{1D5EBD7C-DBC4-4849-B3B1-9BEA7D431DA5}">
      <dgm:prSet phldrT="[文本]" custT="1"/>
      <dgm:spPr>
        <a:xfrm>
          <a:off x="1911702" y="1234748"/>
          <a:ext cx="1851377" cy="1851351"/>
        </a:xfrm>
        <a:solidFill>
          <a:srgbClr val="9BBB59">
            <a:alpha val="50000"/>
            <a:hueOff val="0"/>
            <a:satOff val="0"/>
            <a:lumOff val="0"/>
            <a:alphaOff val="0"/>
          </a:srgb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gm:spPr>
      <dgm:t>
        <a:bodyPr lIns="0" rIns="0"/>
        <a:lstStyle/>
        <a:p>
          <a:pPr algn="ctr">
            <a:lnSpc>
              <a:spcPts val="2800"/>
            </a:lnSpc>
            <a:spcBef>
              <a:spcPts val="600"/>
            </a:spcBef>
            <a:spcAft>
              <a:spcPts val="0"/>
            </a:spcAft>
          </a:pPr>
          <a:r>
            <a:rPr lang="zh-CN" altLang="en-US" sz="1800" b="1" dirty="0">
              <a:solidFill>
                <a:srgbClr val="C00000"/>
              </a:solidFill>
              <a:latin typeface="微软雅黑" pitchFamily="34" charset="-122"/>
              <a:ea typeface="微软雅黑" pitchFamily="34" charset="-122"/>
              <a:cs typeface="+mn-cs"/>
            </a:rPr>
            <a:t>基础型</a:t>
          </a:r>
          <a:endParaRPr lang="en-US" altLang="zh-CN" sz="1800" b="1" dirty="0">
            <a:solidFill>
              <a:srgbClr val="C00000"/>
            </a:solidFill>
            <a:latin typeface="微软雅黑" pitchFamily="34" charset="-122"/>
            <a:ea typeface="微软雅黑" pitchFamily="34" charset="-122"/>
            <a:cs typeface="+mn-cs"/>
          </a:endParaRPr>
        </a:p>
        <a:p>
          <a:pPr algn="ctr">
            <a:lnSpc>
              <a:spcPts val="2800"/>
            </a:lnSpc>
            <a:spcBef>
              <a:spcPct val="0"/>
            </a:spcBef>
            <a:spcAft>
              <a:spcPts val="0"/>
            </a:spcAft>
          </a:pPr>
          <a:r>
            <a:rPr lang="zh-CN" altLang="en-US" sz="1400" b="1" dirty="0">
              <a:solidFill>
                <a:sysClr val="windowText" lastClr="000000"/>
              </a:solidFill>
              <a:latin typeface="微软雅黑" pitchFamily="34" charset="-122"/>
              <a:ea typeface="微软雅黑" pitchFamily="34" charset="-122"/>
              <a:cs typeface="+mn-cs"/>
            </a:rPr>
            <a:t>电工电子实训室</a:t>
          </a:r>
          <a:endParaRPr lang="en-US" altLang="zh-CN" sz="1400" b="1" dirty="0">
            <a:solidFill>
              <a:sysClr val="windowText" lastClr="000000"/>
            </a:solidFill>
            <a:latin typeface="微软雅黑" pitchFamily="34" charset="-122"/>
            <a:ea typeface="微软雅黑" pitchFamily="34" charset="-122"/>
            <a:cs typeface="+mn-cs"/>
          </a:endParaRPr>
        </a:p>
        <a:p>
          <a:pPr algn="ctr">
            <a:lnSpc>
              <a:spcPts val="2800"/>
            </a:lnSpc>
            <a:spcBef>
              <a:spcPct val="0"/>
            </a:spcBef>
            <a:spcAft>
              <a:spcPts val="0"/>
            </a:spcAft>
          </a:pPr>
          <a:r>
            <a:rPr lang="zh-CN" altLang="en-US" sz="1400" b="1" dirty="0">
              <a:solidFill>
                <a:sysClr val="windowText" lastClr="000000"/>
              </a:solidFill>
              <a:latin typeface="微软雅黑" pitchFamily="34" charset="-122"/>
              <a:ea typeface="微软雅黑" pitchFamily="34" charset="-122"/>
              <a:cs typeface="+mn-cs"/>
            </a:rPr>
            <a:t>工程材料与力学实训室</a:t>
          </a:r>
          <a:endParaRPr lang="en-US" altLang="zh-CN" sz="1400" b="1" dirty="0">
            <a:solidFill>
              <a:sysClr val="windowText" lastClr="000000"/>
            </a:solidFill>
            <a:latin typeface="微软雅黑" pitchFamily="34" charset="-122"/>
            <a:ea typeface="微软雅黑" pitchFamily="34" charset="-122"/>
            <a:cs typeface="+mn-cs"/>
          </a:endParaRPr>
        </a:p>
        <a:p>
          <a:pPr algn="ctr">
            <a:lnSpc>
              <a:spcPts val="2800"/>
            </a:lnSpc>
            <a:spcBef>
              <a:spcPct val="0"/>
            </a:spcBef>
            <a:spcAft>
              <a:spcPts val="0"/>
            </a:spcAft>
          </a:pPr>
          <a:r>
            <a:rPr lang="zh-CN" altLang="en-US" sz="1400" b="1" dirty="0">
              <a:solidFill>
                <a:sysClr val="windowText" lastClr="000000"/>
              </a:solidFill>
              <a:latin typeface="微软雅黑" pitchFamily="34" charset="-122"/>
              <a:ea typeface="微软雅黑" pitchFamily="34" charset="-122"/>
              <a:cs typeface="+mn-cs"/>
            </a:rPr>
            <a:t>机械制图实训室</a:t>
          </a:r>
          <a:endParaRPr lang="en-US" altLang="zh-CN" sz="1400" b="1" dirty="0">
            <a:solidFill>
              <a:sysClr val="windowText" lastClr="000000"/>
            </a:solidFill>
            <a:latin typeface="微软雅黑" pitchFamily="34" charset="-122"/>
            <a:ea typeface="微软雅黑" pitchFamily="34" charset="-122"/>
            <a:cs typeface="+mn-cs"/>
          </a:endParaRPr>
        </a:p>
        <a:p>
          <a:pPr algn="ctr">
            <a:lnSpc>
              <a:spcPts val="2800"/>
            </a:lnSpc>
            <a:spcBef>
              <a:spcPct val="0"/>
            </a:spcBef>
            <a:spcAft>
              <a:spcPts val="0"/>
            </a:spcAft>
          </a:pPr>
          <a:r>
            <a:rPr lang="en-US" altLang="en-US" sz="1400" b="1" dirty="0">
              <a:solidFill>
                <a:sysClr val="windowText" lastClr="000000"/>
              </a:solidFill>
              <a:latin typeface="微软雅黑" pitchFamily="34" charset="-122"/>
              <a:ea typeface="微软雅黑" pitchFamily="34" charset="-122"/>
              <a:cs typeface="+mn-cs"/>
            </a:rPr>
            <a:t>CAD/CAM</a:t>
          </a:r>
          <a:r>
            <a:rPr lang="zh-CN" altLang="en-US" sz="1400" b="1" dirty="0">
              <a:solidFill>
                <a:sysClr val="windowText" lastClr="000000"/>
              </a:solidFill>
              <a:latin typeface="微软雅黑" pitchFamily="34" charset="-122"/>
              <a:ea typeface="微软雅黑" pitchFamily="34" charset="-122"/>
              <a:cs typeface="+mn-cs"/>
            </a:rPr>
            <a:t>实训室</a:t>
          </a:r>
          <a:endParaRPr lang="en-US" altLang="zh-CN" sz="1400" b="1" dirty="0">
            <a:solidFill>
              <a:sysClr val="windowText" lastClr="000000"/>
            </a:solidFill>
            <a:latin typeface="微软雅黑" pitchFamily="34" charset="-122"/>
            <a:ea typeface="微软雅黑" pitchFamily="34" charset="-122"/>
            <a:cs typeface="+mn-cs"/>
          </a:endParaRPr>
        </a:p>
      </dgm:t>
    </dgm:pt>
    <dgm:pt modelId="{01F0B9AD-F1B5-41A3-A8A1-42391B4DD49C}" type="parTrans" cxnId="{0BFE9BF7-A381-4DDE-A843-3806A184C23E}">
      <dgm:prSet/>
      <dgm:spPr/>
      <dgm:t>
        <a:bodyPr/>
        <a:lstStyle/>
        <a:p>
          <a:pPr algn="ctr"/>
          <a:endParaRPr lang="zh-CN" altLang="en-US" sz="1200"/>
        </a:p>
      </dgm:t>
    </dgm:pt>
    <dgm:pt modelId="{D970F7C7-484A-4BDD-A5F0-4BF718BBF6F8}" type="sibTrans" cxnId="{0BFE9BF7-A381-4DDE-A843-3806A184C23E}">
      <dgm:prSet/>
      <dgm:spPr/>
      <dgm:t>
        <a:bodyPr/>
        <a:lstStyle/>
        <a:p>
          <a:pPr algn="ctr"/>
          <a:endParaRPr lang="zh-CN" altLang="en-US" sz="1200"/>
        </a:p>
      </dgm:t>
    </dgm:pt>
    <dgm:pt modelId="{44136E56-3E9F-4017-879B-D25D2F311A3D}">
      <dgm:prSet phldrT="[文本]" custT="1"/>
      <dgm:spPr>
        <a:xfrm>
          <a:off x="3158976" y="0"/>
          <a:ext cx="1851377" cy="1851351"/>
        </a:xfrm>
        <a:solidFill>
          <a:srgbClr val="8064A2">
            <a:alpha val="50000"/>
            <a:hueOff val="0"/>
            <a:satOff val="0"/>
            <a:lumOff val="0"/>
            <a:alphaOff val="0"/>
          </a:srgb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gm:spPr>
      <dgm:t>
        <a:bodyPr lIns="0" rIns="0"/>
        <a:lstStyle/>
        <a:p>
          <a:pPr algn="ctr">
            <a:lnSpc>
              <a:spcPts val="2800"/>
            </a:lnSpc>
            <a:spcAft>
              <a:spcPts val="0"/>
            </a:spcAft>
          </a:pPr>
          <a:r>
            <a:rPr lang="zh-CN" altLang="en-US" sz="1800" b="1" dirty="0">
              <a:solidFill>
                <a:srgbClr val="C00000"/>
              </a:solidFill>
              <a:latin typeface="微软雅黑" pitchFamily="34" charset="-122"/>
              <a:ea typeface="微软雅黑" pitchFamily="34" charset="-122"/>
              <a:cs typeface="+mn-cs"/>
            </a:rPr>
            <a:t>专业型</a:t>
          </a:r>
          <a:endParaRPr lang="en-US" altLang="zh-CN" sz="1800" b="1" dirty="0">
            <a:solidFill>
              <a:srgbClr val="C00000"/>
            </a:solidFill>
            <a:latin typeface="微软雅黑" pitchFamily="34" charset="-122"/>
            <a:ea typeface="微软雅黑" pitchFamily="34" charset="-122"/>
            <a:cs typeface="+mn-cs"/>
          </a:endParaRPr>
        </a:p>
        <a:p>
          <a:pPr algn="ctr">
            <a:lnSpc>
              <a:spcPts val="2200"/>
            </a:lnSpc>
            <a:spcAft>
              <a:spcPts val="0"/>
            </a:spcAft>
          </a:pPr>
          <a:r>
            <a:rPr lang="zh-CN" altLang="en-US" sz="1400" b="1" dirty="0">
              <a:solidFill>
                <a:sysClr val="windowText" lastClr="000000"/>
              </a:solidFill>
              <a:latin typeface="微软雅黑" pitchFamily="34" charset="-122"/>
              <a:ea typeface="微软雅黑" pitchFamily="34" charset="-122"/>
              <a:cs typeface="+mn-cs"/>
            </a:rPr>
            <a:t>液压气动实训室</a:t>
          </a:r>
          <a:endParaRPr lang="en-US" altLang="zh-CN" sz="1400" b="1" dirty="0">
            <a:solidFill>
              <a:sysClr val="windowText" lastClr="000000"/>
            </a:solidFill>
            <a:latin typeface="微软雅黑" pitchFamily="34" charset="-122"/>
            <a:ea typeface="微软雅黑" pitchFamily="34" charset="-122"/>
            <a:cs typeface="+mn-cs"/>
          </a:endParaRPr>
        </a:p>
        <a:p>
          <a:pPr algn="ctr">
            <a:lnSpc>
              <a:spcPts val="2200"/>
            </a:lnSpc>
            <a:spcAft>
              <a:spcPts val="0"/>
            </a:spcAft>
          </a:pPr>
          <a:r>
            <a:rPr lang="zh-CN" altLang="en-US" sz="1400" b="1" dirty="0">
              <a:solidFill>
                <a:sysClr val="windowText" lastClr="000000"/>
              </a:solidFill>
              <a:latin typeface="微软雅黑" pitchFamily="34" charset="-122"/>
              <a:ea typeface="微软雅黑" pitchFamily="34" charset="-122"/>
              <a:cs typeface="+mn-cs"/>
            </a:rPr>
            <a:t>传感检测实训室</a:t>
          </a:r>
          <a:endParaRPr lang="en-US" altLang="zh-CN" sz="1400" b="1" dirty="0">
            <a:solidFill>
              <a:sysClr val="windowText" lastClr="000000"/>
            </a:solidFill>
            <a:latin typeface="微软雅黑" pitchFamily="34" charset="-122"/>
            <a:ea typeface="微软雅黑" pitchFamily="34" charset="-122"/>
            <a:cs typeface="+mn-cs"/>
          </a:endParaRPr>
        </a:p>
        <a:p>
          <a:pPr algn="ctr">
            <a:lnSpc>
              <a:spcPts val="2200"/>
            </a:lnSpc>
            <a:spcAft>
              <a:spcPts val="0"/>
            </a:spcAft>
          </a:pPr>
          <a:r>
            <a:rPr lang="zh-CN" altLang="en-US" sz="1400" b="1" dirty="0">
              <a:solidFill>
                <a:sysClr val="windowText" lastClr="000000"/>
              </a:solidFill>
              <a:latin typeface="微软雅黑" pitchFamily="34" charset="-122"/>
              <a:ea typeface="微软雅黑" pitchFamily="34" charset="-122"/>
              <a:cs typeface="+mn-cs"/>
            </a:rPr>
            <a:t>运动控制与过程控制</a:t>
          </a:r>
          <a:endParaRPr lang="en-US" altLang="zh-CN" sz="1400" b="1" dirty="0">
            <a:solidFill>
              <a:sysClr val="windowText" lastClr="000000"/>
            </a:solidFill>
            <a:latin typeface="微软雅黑" pitchFamily="34" charset="-122"/>
            <a:ea typeface="微软雅黑" pitchFamily="34" charset="-122"/>
            <a:cs typeface="+mn-cs"/>
          </a:endParaRPr>
        </a:p>
        <a:p>
          <a:pPr algn="ctr">
            <a:lnSpc>
              <a:spcPts val="2200"/>
            </a:lnSpc>
            <a:spcAft>
              <a:spcPts val="0"/>
            </a:spcAft>
          </a:pPr>
          <a:r>
            <a:rPr lang="zh-CN" altLang="en-US" sz="1400" b="1" dirty="0">
              <a:solidFill>
                <a:sysClr val="windowText" lastClr="000000"/>
              </a:solidFill>
              <a:latin typeface="微软雅黑" pitchFamily="34" charset="-122"/>
              <a:ea typeface="微软雅黑" pitchFamily="34" charset="-122"/>
              <a:cs typeface="+mn-cs"/>
            </a:rPr>
            <a:t>数控加工技术实训室</a:t>
          </a:r>
          <a:endParaRPr lang="en-US" altLang="zh-CN" sz="1400" b="1" dirty="0">
            <a:solidFill>
              <a:sysClr val="windowText" lastClr="000000"/>
            </a:solidFill>
            <a:latin typeface="微软雅黑" pitchFamily="34" charset="-122"/>
            <a:ea typeface="微软雅黑" pitchFamily="34" charset="-122"/>
            <a:cs typeface="+mn-cs"/>
          </a:endParaRPr>
        </a:p>
        <a:p>
          <a:pPr algn="ctr">
            <a:lnSpc>
              <a:spcPts val="2200"/>
            </a:lnSpc>
            <a:spcAft>
              <a:spcPts val="0"/>
            </a:spcAft>
          </a:pPr>
          <a:r>
            <a:rPr lang="zh-CN" sz="1400" b="1" dirty="0">
              <a:latin typeface="微软雅黑" panose="020B0503020204020204" pitchFamily="34" charset="-122"/>
              <a:ea typeface="微软雅黑" panose="020B0503020204020204" pitchFamily="34" charset="-122"/>
            </a:rPr>
            <a:t>机电传动技术实训室</a:t>
          </a:r>
          <a:endParaRPr lang="en-US" altLang="zh-CN" sz="1400" b="1" dirty="0">
            <a:solidFill>
              <a:sysClr val="windowText" lastClr="000000"/>
            </a:solidFill>
            <a:latin typeface="微软雅黑" pitchFamily="34" charset="-122"/>
            <a:ea typeface="微软雅黑" pitchFamily="34" charset="-122"/>
            <a:cs typeface="+mn-cs"/>
          </a:endParaRPr>
        </a:p>
        <a:p>
          <a:pPr algn="ctr">
            <a:lnSpc>
              <a:spcPts val="2200"/>
            </a:lnSpc>
            <a:spcAft>
              <a:spcPts val="0"/>
            </a:spcAft>
          </a:pPr>
          <a:r>
            <a:rPr lang="zh-CN" altLang="en-US" sz="1400" b="1" dirty="0">
              <a:solidFill>
                <a:sysClr val="windowText" lastClr="000000"/>
              </a:solidFill>
              <a:latin typeface="微软雅黑" pitchFamily="34" charset="-122"/>
              <a:ea typeface="微软雅黑" pitchFamily="34" charset="-122"/>
              <a:cs typeface="+mn-cs"/>
            </a:rPr>
            <a:t>电气传动实训室</a:t>
          </a:r>
          <a:endParaRPr lang="en-US" altLang="zh-CN" sz="1400" b="1" dirty="0">
            <a:solidFill>
              <a:sysClr val="windowText" lastClr="000000"/>
            </a:solidFill>
            <a:latin typeface="微软雅黑" pitchFamily="34" charset="-122"/>
            <a:ea typeface="微软雅黑" pitchFamily="34" charset="-122"/>
            <a:cs typeface="+mn-cs"/>
          </a:endParaRPr>
        </a:p>
      </dgm:t>
    </dgm:pt>
    <dgm:pt modelId="{9781636F-E870-4DE2-BA13-24FDE672E1B1}" type="parTrans" cxnId="{8301F809-852E-476A-B945-C4BE49F923C2}">
      <dgm:prSet/>
      <dgm:spPr/>
      <dgm:t>
        <a:bodyPr/>
        <a:lstStyle/>
        <a:p>
          <a:pPr algn="ctr"/>
          <a:endParaRPr lang="zh-CN" altLang="en-US" sz="1200"/>
        </a:p>
      </dgm:t>
    </dgm:pt>
    <dgm:pt modelId="{17651E45-15ED-4342-83F7-D144E89D42A0}" type="sibTrans" cxnId="{8301F809-852E-476A-B945-C4BE49F923C2}">
      <dgm:prSet/>
      <dgm:spPr/>
      <dgm:t>
        <a:bodyPr/>
        <a:lstStyle/>
        <a:p>
          <a:pPr algn="ctr"/>
          <a:endParaRPr lang="zh-CN" altLang="en-US" sz="1200"/>
        </a:p>
      </dgm:t>
    </dgm:pt>
    <dgm:pt modelId="{61399DBC-9DD7-4B3F-8103-6521AD1992F2}" type="pres">
      <dgm:prSet presAssocID="{7D080A89-8267-4209-A7CD-CDABFB410C84}" presName="Name0" presStyleCnt="0">
        <dgm:presLayoutVars>
          <dgm:chMax val="7"/>
          <dgm:dir/>
          <dgm:resizeHandles val="exact"/>
        </dgm:presLayoutVars>
      </dgm:prSet>
      <dgm:spPr/>
    </dgm:pt>
    <dgm:pt modelId="{952E0737-1B07-4F45-8D06-111DA7B74778}" type="pres">
      <dgm:prSet presAssocID="{7D080A89-8267-4209-A7CD-CDABFB410C84}" presName="ellipse1" presStyleLbl="vennNode1" presStyleIdx="0" presStyleCnt="3" custLinFactNeighborX="-23942" custLinFactNeighborY="3325">
        <dgm:presLayoutVars>
          <dgm:bulletEnabled val="1"/>
        </dgm:presLayoutVars>
      </dgm:prSet>
      <dgm:spPr>
        <a:prstGeom prst="ellipse">
          <a:avLst/>
        </a:prstGeom>
      </dgm:spPr>
      <dgm:t>
        <a:bodyPr/>
        <a:lstStyle/>
        <a:p>
          <a:endParaRPr lang="zh-CN" altLang="en-US"/>
        </a:p>
      </dgm:t>
    </dgm:pt>
    <dgm:pt modelId="{BE4C3B03-030C-4F45-9AEC-D92BD0777FF3}" type="pres">
      <dgm:prSet presAssocID="{7D080A89-8267-4209-A7CD-CDABFB410C84}" presName="ellipse2" presStyleLbl="vennNode1" presStyleIdx="1" presStyleCnt="3" custScaleX="103567" custLinFactNeighborX="-2660">
        <dgm:presLayoutVars>
          <dgm:bulletEnabled val="1"/>
        </dgm:presLayoutVars>
      </dgm:prSet>
      <dgm:spPr>
        <a:prstGeom prst="ellipse">
          <a:avLst/>
        </a:prstGeom>
      </dgm:spPr>
      <dgm:t>
        <a:bodyPr/>
        <a:lstStyle/>
        <a:p>
          <a:endParaRPr lang="zh-CN" altLang="en-US"/>
        </a:p>
      </dgm:t>
    </dgm:pt>
    <dgm:pt modelId="{B564752A-5F39-47E3-8D92-D9F67F73B829}" type="pres">
      <dgm:prSet presAssocID="{7D080A89-8267-4209-A7CD-CDABFB410C84}" presName="ellipse3" presStyleLbl="vennNode1" presStyleIdx="2" presStyleCnt="3" custLinFactNeighborX="13300">
        <dgm:presLayoutVars>
          <dgm:bulletEnabled val="1"/>
        </dgm:presLayoutVars>
      </dgm:prSet>
      <dgm:spPr>
        <a:prstGeom prst="ellipse">
          <a:avLst/>
        </a:prstGeom>
      </dgm:spPr>
      <dgm:t>
        <a:bodyPr/>
        <a:lstStyle/>
        <a:p>
          <a:endParaRPr lang="zh-CN" altLang="en-US"/>
        </a:p>
      </dgm:t>
    </dgm:pt>
  </dgm:ptLst>
  <dgm:cxnLst>
    <dgm:cxn modelId="{8301F809-852E-476A-B945-C4BE49F923C2}" srcId="{7D080A89-8267-4209-A7CD-CDABFB410C84}" destId="{44136E56-3E9F-4017-879B-D25D2F311A3D}" srcOrd="2" destOrd="0" parTransId="{9781636F-E870-4DE2-BA13-24FDE672E1B1}" sibTransId="{17651E45-15ED-4342-83F7-D144E89D42A0}"/>
    <dgm:cxn modelId="{0BFE9BF7-A381-4DDE-A843-3806A184C23E}" srcId="{7D080A89-8267-4209-A7CD-CDABFB410C84}" destId="{1D5EBD7C-DBC4-4849-B3B1-9BEA7D431DA5}" srcOrd="1" destOrd="0" parTransId="{01F0B9AD-F1B5-41A3-A8A1-42391B4DD49C}" sibTransId="{D970F7C7-484A-4BDD-A5F0-4BF718BBF6F8}"/>
    <dgm:cxn modelId="{7B72FFDC-1C3E-4F78-B679-176885E09D74}" type="presOf" srcId="{7D080A89-8267-4209-A7CD-CDABFB410C84}" destId="{61399DBC-9DD7-4B3F-8103-6521AD1992F2}" srcOrd="0" destOrd="0" presId="urn:microsoft.com/office/officeart/2005/8/layout/rings+Icon"/>
    <dgm:cxn modelId="{EDFAB3DE-C927-4809-8F60-3D2894C64824}" srcId="{7D080A89-8267-4209-A7CD-CDABFB410C84}" destId="{A4177B26-2188-4CF8-9980-B28ABCC8EB80}" srcOrd="0" destOrd="0" parTransId="{60BE8888-9BBB-4002-9DB7-B1C759DC0E0D}" sibTransId="{E32853E7-153A-47DF-978C-D747D5150543}"/>
    <dgm:cxn modelId="{0C6FE8F7-D941-42DF-B907-BC5B4B8B7276}" type="presOf" srcId="{1D5EBD7C-DBC4-4849-B3B1-9BEA7D431DA5}" destId="{BE4C3B03-030C-4F45-9AEC-D92BD0777FF3}" srcOrd="0" destOrd="0" presId="urn:microsoft.com/office/officeart/2005/8/layout/rings+Icon"/>
    <dgm:cxn modelId="{5D983BBF-9B23-4588-AD01-158C9E0E7A36}" type="presOf" srcId="{44136E56-3E9F-4017-879B-D25D2F311A3D}" destId="{B564752A-5F39-47E3-8D92-D9F67F73B829}" srcOrd="0" destOrd="0" presId="urn:microsoft.com/office/officeart/2005/8/layout/rings+Icon"/>
    <dgm:cxn modelId="{24951682-D57A-4A57-8785-78AAC5D8C2A7}" type="presOf" srcId="{A4177B26-2188-4CF8-9980-B28ABCC8EB80}" destId="{952E0737-1B07-4F45-8D06-111DA7B74778}" srcOrd="0" destOrd="0" presId="urn:microsoft.com/office/officeart/2005/8/layout/rings+Icon"/>
    <dgm:cxn modelId="{A05A9481-F893-42D2-B0B6-8993CA65EC7D}" type="presParOf" srcId="{61399DBC-9DD7-4B3F-8103-6521AD1992F2}" destId="{952E0737-1B07-4F45-8D06-111DA7B74778}" srcOrd="0" destOrd="0" presId="urn:microsoft.com/office/officeart/2005/8/layout/rings+Icon"/>
    <dgm:cxn modelId="{C4D98216-C023-467F-8F55-C23DC39526A7}" type="presParOf" srcId="{61399DBC-9DD7-4B3F-8103-6521AD1992F2}" destId="{BE4C3B03-030C-4F45-9AEC-D92BD0777FF3}" srcOrd="1" destOrd="0" presId="urn:microsoft.com/office/officeart/2005/8/layout/rings+Icon"/>
    <dgm:cxn modelId="{C630B9AF-C3D1-43E9-B183-12B0A8B6E6D6}" type="presParOf" srcId="{61399DBC-9DD7-4B3F-8103-6521AD1992F2}" destId="{B564752A-5F39-47E3-8D92-D9F67F73B829}"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12B44F-E5A9-4C19-AECA-D007C233DC19}" type="doc">
      <dgm:prSet loTypeId="urn:microsoft.com/office/officeart/2005/8/layout/hProcess9" loCatId="process" qsTypeId="urn:microsoft.com/office/officeart/2005/8/quickstyle/simple1" qsCatId="simple" csTypeId="urn:microsoft.com/office/officeart/2005/8/colors/colorful4" csCatId="colorful" phldr="1"/>
      <dgm:spPr/>
    </dgm:pt>
    <dgm:pt modelId="{2032E7DA-5623-4DC9-82A5-D1B1780E7806}">
      <dgm:prSet phldrT="[文本]" custT="1"/>
      <dgm:spPr>
        <a:xfrm>
          <a:off x="78343" y="228600"/>
          <a:ext cx="1108580" cy="3048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dirty="0">
            <a:solidFill>
              <a:sysClr val="window" lastClr="FFFFFF"/>
            </a:solidFill>
            <a:latin typeface="微软雅黑" panose="020B0503020204020204" pitchFamily="34" charset="-122"/>
            <a:ea typeface="微软雅黑" panose="020B0503020204020204" pitchFamily="34" charset="-122"/>
            <a:cs typeface="+mn-cs"/>
          </a:endParaRPr>
        </a:p>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文化熏陶</a:t>
          </a:r>
        </a:p>
      </dgm:t>
    </dgm:pt>
    <dgm:pt modelId="{6C5920BC-D353-4DB4-999D-836A4EDC54A2}" type="par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E6BA9D1-37D7-4A11-B03F-8D13A6324B23}" type="sib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8049CE1-882F-4113-AF64-2EF530626C8B}">
      <dgm:prSet phldrT="[文本]" custT="1"/>
      <dgm:spPr>
        <a:xfrm>
          <a:off x="1287913" y="228600"/>
          <a:ext cx="922184" cy="304800"/>
        </a:xfr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pPr algn="ctr">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创新思维训练</a:t>
          </a:r>
        </a:p>
      </dgm:t>
    </dgm:pt>
    <dgm:pt modelId="{BBC83CB8-0E9A-41BF-A05E-9C9AA1AD0F35}" type="par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574F528-7DE8-4428-8E9C-EBD2EE98725A}" type="sib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4CB57901-547E-4449-AEC8-64389282002B}">
      <dgm:prSet phldrT="[文本]" custT="1"/>
      <dgm:spPr>
        <a:xfrm>
          <a:off x="2297511" y="228600"/>
          <a:ext cx="981839" cy="3048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pPr algn="ct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创客实践</a:t>
          </a:r>
        </a:p>
      </dgm:t>
    </dgm:pt>
    <dgm:pt modelId="{BF7E5ABE-0432-4B71-9DD0-DCEA9CA05384}" type="par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A3AF5319-38DB-4F58-BE22-BCFA60E8EA65}" type="sib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3F506CE-A685-4A5E-93FC-24A3DA40D6B8}">
      <dgm:prSet custT="1"/>
      <dgm:spPr>
        <a:xfrm>
          <a:off x="3352485" y="228600"/>
          <a:ext cx="1030264" cy="304800"/>
        </a:xfr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创业能力培养</a:t>
          </a:r>
        </a:p>
      </dgm:t>
    </dgm:pt>
    <dgm:pt modelId="{47F7A269-684C-42DC-8704-16D92E07F9E5}" type="par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68199A3D-F93C-4353-AC30-37D500A495AF}" type="sib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94851F66-A1D5-4E17-9AB3-7E993FD4BA8E}">
      <dgm:prSet custT="1"/>
      <dgm:spPr>
        <a:xfrm>
          <a:off x="4447703" y="228600"/>
          <a:ext cx="960352" cy="3048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孵化引领</a:t>
          </a:r>
        </a:p>
      </dgm:t>
    </dgm:pt>
    <dgm:pt modelId="{1031CE71-A5BC-4798-B36C-C92FA2EB37C5}" type="par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4650356A-4980-4212-AFD8-C6F03C60D60A}" type="sib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9839D424-3644-4897-8B9D-A1971FB583EE}" type="pres">
      <dgm:prSet presAssocID="{D612B44F-E5A9-4C19-AECA-D007C233DC19}" presName="CompostProcess" presStyleCnt="0">
        <dgm:presLayoutVars>
          <dgm:dir/>
          <dgm:resizeHandles val="exact"/>
        </dgm:presLayoutVars>
      </dgm:prSet>
      <dgm:spPr/>
    </dgm:pt>
    <dgm:pt modelId="{21A75A8D-709A-434F-8A03-C0AD9DCE456D}" type="pres">
      <dgm:prSet presAssocID="{D612B44F-E5A9-4C19-AECA-D007C233DC19}" presName="arrow" presStyleLbl="bgShp" presStyleIdx="0" presStyleCnt="1" custScaleX="117647" custLinFactNeighborX="-802"/>
      <dgm:spPr>
        <a:xfrm>
          <a:off x="0" y="0"/>
          <a:ext cx="5591172" cy="762000"/>
        </a:xfrm>
        <a:prstGeom prst="rightArrow">
          <a:avLst/>
        </a:prstGeom>
        <a:solidFill>
          <a:srgbClr val="8064A2">
            <a:tint val="40000"/>
            <a:hueOff val="0"/>
            <a:satOff val="0"/>
            <a:lumOff val="0"/>
            <a:alphaOff val="0"/>
          </a:srgbClr>
        </a:solidFill>
        <a:ln>
          <a:noFill/>
        </a:ln>
        <a:effectLst/>
      </dgm:spPr>
    </dgm:pt>
    <dgm:pt modelId="{296E3B56-3A2D-4856-9EA5-FA6E5F8E9DA9}" type="pres">
      <dgm:prSet presAssocID="{D612B44F-E5A9-4C19-AECA-D007C233DC19}" presName="linearProcess" presStyleCnt="0"/>
      <dgm:spPr/>
    </dgm:pt>
    <dgm:pt modelId="{074C35FE-7E05-4A36-8176-FD1FFCBD0596}" type="pres">
      <dgm:prSet presAssocID="{2032E7DA-5623-4DC9-82A5-D1B1780E7806}" presName="textNode" presStyleLbl="node1" presStyleIdx="0" presStyleCnt="5" custScaleX="87862" custLinFactX="-3911" custLinFactNeighborX="-100000">
        <dgm:presLayoutVars>
          <dgm:bulletEnabled val="1"/>
        </dgm:presLayoutVars>
      </dgm:prSet>
      <dgm:spPr>
        <a:prstGeom prst="roundRect">
          <a:avLst/>
        </a:prstGeom>
      </dgm:spPr>
      <dgm:t>
        <a:bodyPr/>
        <a:lstStyle/>
        <a:p>
          <a:endParaRPr lang="zh-CN" altLang="en-US"/>
        </a:p>
      </dgm:t>
    </dgm:pt>
    <dgm:pt modelId="{9D58CEFE-F1DD-4D3F-8D3A-5C43FCECFB1D}" type="pres">
      <dgm:prSet presAssocID="{2E6BA9D1-37D7-4A11-B03F-8D13A6324B23}" presName="sibTrans" presStyleCnt="0"/>
      <dgm:spPr/>
    </dgm:pt>
    <dgm:pt modelId="{A724122E-4719-4277-9AC8-E16235D86D74}" type="pres">
      <dgm:prSet presAssocID="{C8049CE1-882F-4113-AF64-2EF530626C8B}" presName="textNode" presStyleLbl="node1" presStyleIdx="1" presStyleCnt="5" custScaleX="73089" custLinFactX="-300" custLinFactNeighborX="-100000">
        <dgm:presLayoutVars>
          <dgm:bulletEnabled val="1"/>
        </dgm:presLayoutVars>
      </dgm:prSet>
      <dgm:spPr>
        <a:prstGeom prst="roundRect">
          <a:avLst/>
        </a:prstGeom>
      </dgm:spPr>
      <dgm:t>
        <a:bodyPr/>
        <a:lstStyle/>
        <a:p>
          <a:endParaRPr lang="zh-CN" altLang="en-US"/>
        </a:p>
      </dgm:t>
    </dgm:pt>
    <dgm:pt modelId="{8F5BF10E-999E-4423-B727-03FDB0331E8D}" type="pres">
      <dgm:prSet presAssocID="{C574F528-7DE8-4428-8E9C-EBD2EE98725A}" presName="sibTrans" presStyleCnt="0"/>
      <dgm:spPr/>
    </dgm:pt>
    <dgm:pt modelId="{EA9C3EC2-12DD-4D31-8199-B4865CDE1617}" type="pres">
      <dgm:prSet presAssocID="{4CB57901-547E-4449-AEC8-64389282002B}" presName="textNode" presStyleLbl="node1" presStyleIdx="2" presStyleCnt="5" custScaleX="77817" custLinFactNeighborX="-49126">
        <dgm:presLayoutVars>
          <dgm:bulletEnabled val="1"/>
        </dgm:presLayoutVars>
      </dgm:prSet>
      <dgm:spPr>
        <a:prstGeom prst="roundRect">
          <a:avLst/>
        </a:prstGeom>
      </dgm:spPr>
      <dgm:t>
        <a:bodyPr/>
        <a:lstStyle/>
        <a:p>
          <a:endParaRPr lang="zh-CN" altLang="en-US"/>
        </a:p>
      </dgm:t>
    </dgm:pt>
    <dgm:pt modelId="{E00188BF-56AC-4EB8-BD92-FDBCDE875B3E}" type="pres">
      <dgm:prSet presAssocID="{A3AF5319-38DB-4F58-BE22-BCFA60E8EA65}" presName="sibTrans" presStyleCnt="0"/>
      <dgm:spPr/>
    </dgm:pt>
    <dgm:pt modelId="{67D15CF9-5179-46A1-A660-198859E5E786}" type="pres">
      <dgm:prSet presAssocID="{23F506CE-A685-4A5E-93FC-24A3DA40D6B8}" presName="textNode" presStyleLbl="node1" presStyleIdx="3" presStyleCnt="5" custScaleX="81655" custLinFactNeighborX="-17184">
        <dgm:presLayoutVars>
          <dgm:bulletEnabled val="1"/>
        </dgm:presLayoutVars>
      </dgm:prSet>
      <dgm:spPr>
        <a:prstGeom prst="roundRect">
          <a:avLst/>
        </a:prstGeom>
      </dgm:spPr>
      <dgm:t>
        <a:bodyPr/>
        <a:lstStyle/>
        <a:p>
          <a:endParaRPr lang="zh-CN" altLang="en-US"/>
        </a:p>
      </dgm:t>
    </dgm:pt>
    <dgm:pt modelId="{99451F09-BBCA-4B54-900B-4EF0624A6908}" type="pres">
      <dgm:prSet presAssocID="{68199A3D-F93C-4353-AC30-37D500A495AF}" presName="sibTrans" presStyleCnt="0"/>
      <dgm:spPr/>
    </dgm:pt>
    <dgm:pt modelId="{82699592-9DDB-4624-8A67-3BE34F82486E}" type="pres">
      <dgm:prSet presAssocID="{94851F66-A1D5-4E17-9AB3-7E993FD4BA8E}" presName="textNode" presStyleLbl="node1" presStyleIdx="4" presStyleCnt="5" custScaleX="76114">
        <dgm:presLayoutVars>
          <dgm:bulletEnabled val="1"/>
        </dgm:presLayoutVars>
      </dgm:prSet>
      <dgm:spPr>
        <a:prstGeom prst="roundRect">
          <a:avLst/>
        </a:prstGeom>
      </dgm:spPr>
      <dgm:t>
        <a:bodyPr/>
        <a:lstStyle/>
        <a:p>
          <a:endParaRPr lang="zh-CN" altLang="en-US"/>
        </a:p>
      </dgm:t>
    </dgm:pt>
  </dgm:ptLst>
  <dgm:cxnLst>
    <dgm:cxn modelId="{9BBFEA66-C018-498A-9209-EF40884D6EEF}" srcId="{D612B44F-E5A9-4C19-AECA-D007C233DC19}" destId="{94851F66-A1D5-4E17-9AB3-7E993FD4BA8E}" srcOrd="4" destOrd="0" parTransId="{1031CE71-A5BC-4798-B36C-C92FA2EB37C5}" sibTransId="{4650356A-4980-4212-AFD8-C6F03C60D60A}"/>
    <dgm:cxn modelId="{FE0587E1-E553-42CD-A677-30C30075E262}" type="presOf" srcId="{4CB57901-547E-4449-AEC8-64389282002B}" destId="{EA9C3EC2-12DD-4D31-8199-B4865CDE1617}" srcOrd="0" destOrd="0" presId="urn:microsoft.com/office/officeart/2005/8/layout/hProcess9"/>
    <dgm:cxn modelId="{9F968E3E-C9DE-4A9E-976B-08EF018666EB}" type="presOf" srcId="{D612B44F-E5A9-4C19-AECA-D007C233DC19}" destId="{9839D424-3644-4897-8B9D-A1971FB583EE}" srcOrd="0" destOrd="0" presId="urn:microsoft.com/office/officeart/2005/8/layout/hProcess9"/>
    <dgm:cxn modelId="{7D030320-F2CA-402C-8D84-2A2391FA522D}" type="presOf" srcId="{94851F66-A1D5-4E17-9AB3-7E993FD4BA8E}" destId="{82699592-9DDB-4624-8A67-3BE34F82486E}" srcOrd="0" destOrd="0" presId="urn:microsoft.com/office/officeart/2005/8/layout/hProcess9"/>
    <dgm:cxn modelId="{1ADFDBE7-FDEA-4260-B7FF-BB7C51BD9A39}" srcId="{D612B44F-E5A9-4C19-AECA-D007C233DC19}" destId="{C8049CE1-882F-4113-AF64-2EF530626C8B}" srcOrd="1" destOrd="0" parTransId="{BBC83CB8-0E9A-41BF-A05E-9C9AA1AD0F35}" sibTransId="{C574F528-7DE8-4428-8E9C-EBD2EE98725A}"/>
    <dgm:cxn modelId="{69DE2D02-D503-497D-BF93-9D532BD8688A}" type="presOf" srcId="{2032E7DA-5623-4DC9-82A5-D1B1780E7806}" destId="{074C35FE-7E05-4A36-8176-FD1FFCBD0596}" srcOrd="0" destOrd="0" presId="urn:microsoft.com/office/officeart/2005/8/layout/hProcess9"/>
    <dgm:cxn modelId="{0F586F7E-DAEE-4D57-B7FE-F273D49E5710}" srcId="{D612B44F-E5A9-4C19-AECA-D007C233DC19}" destId="{4CB57901-547E-4449-AEC8-64389282002B}" srcOrd="2" destOrd="0" parTransId="{BF7E5ABE-0432-4B71-9DD0-DCEA9CA05384}" sibTransId="{A3AF5319-38DB-4F58-BE22-BCFA60E8EA65}"/>
    <dgm:cxn modelId="{D1902B8D-CF58-4802-AF9C-A0192F64E642}" type="presOf" srcId="{C8049CE1-882F-4113-AF64-2EF530626C8B}" destId="{A724122E-4719-4277-9AC8-E16235D86D74}" srcOrd="0" destOrd="0" presId="urn:microsoft.com/office/officeart/2005/8/layout/hProcess9"/>
    <dgm:cxn modelId="{C5EC1546-AA45-4E00-919C-82943AC2EF4E}" srcId="{D612B44F-E5A9-4C19-AECA-D007C233DC19}" destId="{2032E7DA-5623-4DC9-82A5-D1B1780E7806}" srcOrd="0" destOrd="0" parTransId="{6C5920BC-D353-4DB4-999D-836A4EDC54A2}" sibTransId="{2E6BA9D1-37D7-4A11-B03F-8D13A6324B23}"/>
    <dgm:cxn modelId="{342D58B2-6791-4A4A-B5A9-8D6078F9DE0E}" type="presOf" srcId="{23F506CE-A685-4A5E-93FC-24A3DA40D6B8}" destId="{67D15CF9-5179-46A1-A660-198859E5E786}" srcOrd="0" destOrd="0" presId="urn:microsoft.com/office/officeart/2005/8/layout/hProcess9"/>
    <dgm:cxn modelId="{B9C1850C-0FE3-426E-AA5B-A6B5144FAC68}" srcId="{D612B44F-E5A9-4C19-AECA-D007C233DC19}" destId="{23F506CE-A685-4A5E-93FC-24A3DA40D6B8}" srcOrd="3" destOrd="0" parTransId="{47F7A269-684C-42DC-8704-16D92E07F9E5}" sibTransId="{68199A3D-F93C-4353-AC30-37D500A495AF}"/>
    <dgm:cxn modelId="{E2265FF4-47BB-4201-9185-72A0B3A6CFDB}" type="presParOf" srcId="{9839D424-3644-4897-8B9D-A1971FB583EE}" destId="{21A75A8D-709A-434F-8A03-C0AD9DCE456D}" srcOrd="0" destOrd="0" presId="urn:microsoft.com/office/officeart/2005/8/layout/hProcess9"/>
    <dgm:cxn modelId="{D092355E-7BF7-4B17-B4AA-DF0500A0E148}" type="presParOf" srcId="{9839D424-3644-4897-8B9D-A1971FB583EE}" destId="{296E3B56-3A2D-4856-9EA5-FA6E5F8E9DA9}" srcOrd="1" destOrd="0" presId="urn:microsoft.com/office/officeart/2005/8/layout/hProcess9"/>
    <dgm:cxn modelId="{F19DF71A-ACA2-43F7-B82F-9783E81A9287}" type="presParOf" srcId="{296E3B56-3A2D-4856-9EA5-FA6E5F8E9DA9}" destId="{074C35FE-7E05-4A36-8176-FD1FFCBD0596}" srcOrd="0" destOrd="0" presId="urn:microsoft.com/office/officeart/2005/8/layout/hProcess9"/>
    <dgm:cxn modelId="{3F27D63A-2F8C-41CD-BE41-0427BD52F63D}" type="presParOf" srcId="{296E3B56-3A2D-4856-9EA5-FA6E5F8E9DA9}" destId="{9D58CEFE-F1DD-4D3F-8D3A-5C43FCECFB1D}" srcOrd="1" destOrd="0" presId="urn:microsoft.com/office/officeart/2005/8/layout/hProcess9"/>
    <dgm:cxn modelId="{F81E0AA0-9618-4CB7-995C-1B000818AB4B}" type="presParOf" srcId="{296E3B56-3A2D-4856-9EA5-FA6E5F8E9DA9}" destId="{A724122E-4719-4277-9AC8-E16235D86D74}" srcOrd="2" destOrd="0" presId="urn:microsoft.com/office/officeart/2005/8/layout/hProcess9"/>
    <dgm:cxn modelId="{5B68E5F8-39F9-4B0C-B51E-238687FFB1DE}" type="presParOf" srcId="{296E3B56-3A2D-4856-9EA5-FA6E5F8E9DA9}" destId="{8F5BF10E-999E-4423-B727-03FDB0331E8D}" srcOrd="3" destOrd="0" presId="urn:microsoft.com/office/officeart/2005/8/layout/hProcess9"/>
    <dgm:cxn modelId="{34AA8DCD-E667-4DF6-8744-A48B6A0D0FD6}" type="presParOf" srcId="{296E3B56-3A2D-4856-9EA5-FA6E5F8E9DA9}" destId="{EA9C3EC2-12DD-4D31-8199-B4865CDE1617}" srcOrd="4" destOrd="0" presId="urn:microsoft.com/office/officeart/2005/8/layout/hProcess9"/>
    <dgm:cxn modelId="{A1C774EA-3210-471B-A20E-79D1162EF7A4}" type="presParOf" srcId="{296E3B56-3A2D-4856-9EA5-FA6E5F8E9DA9}" destId="{E00188BF-56AC-4EB8-BD92-FDBCDE875B3E}" srcOrd="5" destOrd="0" presId="urn:microsoft.com/office/officeart/2005/8/layout/hProcess9"/>
    <dgm:cxn modelId="{A9799811-4057-414D-B90C-AEF160B1BE52}" type="presParOf" srcId="{296E3B56-3A2D-4856-9EA5-FA6E5F8E9DA9}" destId="{67D15CF9-5179-46A1-A660-198859E5E786}" srcOrd="6" destOrd="0" presId="urn:microsoft.com/office/officeart/2005/8/layout/hProcess9"/>
    <dgm:cxn modelId="{87D73934-B15D-48D6-BD2A-13273B6F1218}" type="presParOf" srcId="{296E3B56-3A2D-4856-9EA5-FA6E5F8E9DA9}" destId="{99451F09-BBCA-4B54-900B-4EF0624A6908}" srcOrd="7" destOrd="0" presId="urn:microsoft.com/office/officeart/2005/8/layout/hProcess9"/>
    <dgm:cxn modelId="{204230AF-6DAB-4B84-AC7B-178B4CFF0EAE}" type="presParOf" srcId="{296E3B56-3A2D-4856-9EA5-FA6E5F8E9DA9}" destId="{82699592-9DDB-4624-8A67-3BE34F82486E}" srcOrd="8" destOrd="0" presId="urn:microsoft.com/office/officeart/2005/8/layout/hProcess9"/>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595FA-3848-42D0-985D-BCD6CF2C5075}">
      <dsp:nvSpPr>
        <dsp:cNvPr id="0" name=""/>
        <dsp:cNvSpPr/>
      </dsp:nvSpPr>
      <dsp:spPr>
        <a:xfrm rot="5400000">
          <a:off x="4945579" y="-2889721"/>
          <a:ext cx="1145817" cy="70155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产业与教学深度</a:t>
          </a:r>
          <a:r>
            <a:rPr lang="zh-CN" sz="1600" b="1" kern="1200" dirty="0" smtClean="0">
              <a:latin typeface="微软雅黑" pitchFamily="34" charset="-122"/>
              <a:ea typeface="微软雅黑" pitchFamily="34" charset="-122"/>
            </a:rPr>
            <a:t>融合</a:t>
          </a:r>
          <a:r>
            <a:rPr lang="zh-CN" altLang="en-US" sz="1600" b="1"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国务院办公厅正式印发</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关于深化产教融合的若干意见</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教育部等六部门关于印发《职业学校校企合作促进办法》</a:t>
          </a:r>
          <a:r>
            <a:rPr lang="zh-CN" altLang="en-US" sz="1600" b="0" kern="1200" dirty="0" smtClean="0">
              <a:latin typeface="微软雅黑" pitchFamily="34" charset="-122"/>
              <a:ea typeface="微软雅黑" pitchFamily="34" charset="-122"/>
            </a:rPr>
            <a:t>等相关文件。</a:t>
          </a:r>
          <a:endParaRPr lang="zh-CN" altLang="en-US" sz="1600" b="0" kern="1200" dirty="0">
            <a:latin typeface="微软雅黑" pitchFamily="34" charset="-122"/>
            <a:ea typeface="微软雅黑" pitchFamily="34" charset="-122"/>
          </a:endParaRPr>
        </a:p>
      </dsp:txBody>
      <dsp:txXfrm rot="-5400000">
        <a:off x="2010709" y="101083"/>
        <a:ext cx="6959623" cy="1033949"/>
      </dsp:txXfrm>
    </dsp:sp>
    <dsp:sp modelId="{903CEACD-C055-49BB-9CB3-EF72B42D46C0}">
      <dsp:nvSpPr>
        <dsp:cNvPr id="0" name=""/>
        <dsp:cNvSpPr/>
      </dsp:nvSpPr>
      <dsp:spPr>
        <a:xfrm>
          <a:off x="0" y="1867"/>
          <a:ext cx="2010683" cy="12323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产教融合</a:t>
          </a:r>
          <a:endParaRPr lang="zh-CN" altLang="en-US" sz="2000" b="1" kern="1200" dirty="0">
            <a:latin typeface="微软雅黑" pitchFamily="34" charset="-122"/>
            <a:ea typeface="微软雅黑" pitchFamily="34" charset="-122"/>
          </a:endParaRPr>
        </a:p>
      </dsp:txBody>
      <dsp:txXfrm>
        <a:off x="60160" y="62027"/>
        <a:ext cx="1890363" cy="1112059"/>
      </dsp:txXfrm>
    </dsp:sp>
    <dsp:sp modelId="{A694A98F-7DE3-47FE-9D2F-83A58E5A397C}">
      <dsp:nvSpPr>
        <dsp:cNvPr id="0" name=""/>
        <dsp:cNvSpPr/>
      </dsp:nvSpPr>
      <dsp:spPr>
        <a:xfrm rot="5400000">
          <a:off x="4998247" y="-1618311"/>
          <a:ext cx="985903" cy="7060733"/>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理论与实践深度融合：</a:t>
          </a:r>
          <a:r>
            <a:rPr lang="zh-CN" sz="1600" b="0" kern="1200" dirty="0" smtClean="0">
              <a:latin typeface="微软雅黑" pitchFamily="34" charset="-122"/>
              <a:ea typeface="微软雅黑" pitchFamily="34" charset="-122"/>
            </a:rPr>
            <a:t>打造智慧化、智能化“管理</a:t>
          </a:r>
          <a:r>
            <a:rPr lang="en-US" sz="1600" b="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教学</a:t>
          </a:r>
          <a:r>
            <a:rPr lang="en-US" sz="1600" b="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实训”体系，切实实现学校整体实训室管理便捷化、教学人性化、实训系统化。</a:t>
          </a:r>
          <a:endParaRPr lang="zh-CN" altLang="en-US" sz="1600" b="0" kern="1200" dirty="0">
            <a:latin typeface="微软雅黑" pitchFamily="34" charset="-122"/>
            <a:ea typeface="微软雅黑" pitchFamily="34" charset="-122"/>
          </a:endParaRPr>
        </a:p>
      </dsp:txBody>
      <dsp:txXfrm rot="-5400000">
        <a:off x="1960832" y="1467232"/>
        <a:ext cx="7012605" cy="889647"/>
      </dsp:txXfrm>
    </dsp:sp>
    <dsp:sp modelId="{971A7669-373E-4D9B-8600-1C72A0C73AA4}">
      <dsp:nvSpPr>
        <dsp:cNvPr id="0" name=""/>
        <dsp:cNvSpPr/>
      </dsp:nvSpPr>
      <dsp:spPr>
        <a:xfrm>
          <a:off x="0" y="1295865"/>
          <a:ext cx="1966877" cy="1232379"/>
        </a:xfrm>
        <a:prstGeom prst="roundRect">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理实一体</a:t>
          </a:r>
          <a:endParaRPr lang="zh-CN" altLang="en-US" sz="2000" b="1" kern="1200" dirty="0">
            <a:latin typeface="微软雅黑" pitchFamily="34" charset="-122"/>
            <a:ea typeface="微软雅黑" pitchFamily="34" charset="-122"/>
          </a:endParaRPr>
        </a:p>
      </dsp:txBody>
      <dsp:txXfrm>
        <a:off x="60160" y="1356025"/>
        <a:ext cx="1846557" cy="1112059"/>
      </dsp:txXfrm>
    </dsp:sp>
    <dsp:sp modelId="{FFE59997-8681-49DB-94AF-93687BA2797A}">
      <dsp:nvSpPr>
        <dsp:cNvPr id="0" name=""/>
        <dsp:cNvSpPr/>
      </dsp:nvSpPr>
      <dsp:spPr>
        <a:xfrm rot="5400000">
          <a:off x="4962262" y="-289513"/>
          <a:ext cx="1128021" cy="6991134"/>
        </a:xfrm>
        <a:prstGeom prst="round2SameRect">
          <a:avLst/>
        </a:prstGeom>
        <a:solidFill>
          <a:schemeClr val="accent5">
            <a:tint val="40000"/>
            <a:alpha val="90000"/>
            <a:hueOff val="-7391754"/>
            <a:satOff val="-12816"/>
            <a:lumOff val="-1289"/>
            <a:alphaOff val="0"/>
          </a:schemeClr>
        </a:solidFill>
        <a:ln w="12700" cap="flat" cmpd="sng" algn="ctr">
          <a:solidFill>
            <a:schemeClr val="accent5">
              <a:tint val="40000"/>
              <a:alpha val="90000"/>
              <a:hueOff val="-7391754"/>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教学与技术深度融合：</a:t>
          </a:r>
          <a:r>
            <a:rPr lang="zh-CN" altLang="en-US" sz="1600" b="0" kern="1200" dirty="0" smtClean="0">
              <a:latin typeface="微软雅黑" pitchFamily="34" charset="-122"/>
              <a:ea typeface="微软雅黑" pitchFamily="34" charset="-122"/>
            </a:rPr>
            <a:t>利用新一代信息技术促进教育现代化，改变传统教学模式，教学手段科技化、教育传播信息化、教学方式现代化。</a:t>
          </a:r>
          <a:endParaRPr lang="zh-CN" altLang="en-US" sz="1600" b="0" kern="1200" dirty="0">
            <a:latin typeface="微软雅黑" pitchFamily="34" charset="-122"/>
            <a:ea typeface="微软雅黑" pitchFamily="34" charset="-122"/>
          </a:endParaRPr>
        </a:p>
      </dsp:txBody>
      <dsp:txXfrm rot="-5400000">
        <a:off x="2030706" y="2697108"/>
        <a:ext cx="6936069" cy="1017891"/>
      </dsp:txXfrm>
    </dsp:sp>
    <dsp:sp modelId="{54C94873-1BCD-425F-94C6-168B382EE034}">
      <dsp:nvSpPr>
        <dsp:cNvPr id="0" name=""/>
        <dsp:cNvSpPr/>
      </dsp:nvSpPr>
      <dsp:spPr>
        <a:xfrm>
          <a:off x="0" y="2589864"/>
          <a:ext cx="2036966" cy="1232379"/>
        </a:xfrm>
        <a:prstGeom prst="roundRect">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智慧教育</a:t>
          </a:r>
          <a:endParaRPr lang="zh-CN" altLang="en-US" sz="2000" b="1" kern="1200" dirty="0">
            <a:latin typeface="微软雅黑" pitchFamily="34" charset="-122"/>
            <a:ea typeface="微软雅黑" pitchFamily="34" charset="-122"/>
          </a:endParaRPr>
        </a:p>
      </dsp:txBody>
      <dsp:txXfrm>
        <a:off x="60160" y="2650024"/>
        <a:ext cx="1916646" cy="1112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3A8D8-2401-4EAB-8CE6-6C72A2A36BDC}">
      <dsp:nvSpPr>
        <dsp:cNvPr id="0" name=""/>
        <dsp:cNvSpPr/>
      </dsp:nvSpPr>
      <dsp:spPr>
        <a:xfrm>
          <a:off x="1813486" y="450841"/>
          <a:ext cx="3087520" cy="3087520"/>
        </a:xfrm>
        <a:prstGeom prst="blockArc">
          <a:avLst>
            <a:gd name="adj1" fmla="val 12600000"/>
            <a:gd name="adj2" fmla="val 16200000"/>
            <a:gd name="adj3" fmla="val 4514"/>
          </a:avLst>
        </a:prstGeom>
        <a:gradFill rotWithShape="0">
          <a:gsLst>
            <a:gs pos="0">
              <a:srgbClr val="C0504D">
                <a:hueOff val="4681519"/>
                <a:satOff val="-5839"/>
                <a:lumOff val="1373"/>
                <a:alphaOff val="0"/>
                <a:shade val="51000"/>
                <a:satMod val="130000"/>
              </a:srgbClr>
            </a:gs>
            <a:gs pos="80000">
              <a:srgbClr val="C0504D">
                <a:hueOff val="4681519"/>
                <a:satOff val="-5839"/>
                <a:lumOff val="1373"/>
                <a:alphaOff val="0"/>
                <a:shade val="93000"/>
                <a:satMod val="130000"/>
              </a:srgbClr>
            </a:gs>
            <a:gs pos="100000">
              <a:srgbClr val="C0504D">
                <a:hueOff val="4681519"/>
                <a:satOff val="-5839"/>
                <a:lumOff val="137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F08E33D-224C-4620-B63D-614A3F6BFF07}">
      <dsp:nvSpPr>
        <dsp:cNvPr id="0" name=""/>
        <dsp:cNvSpPr/>
      </dsp:nvSpPr>
      <dsp:spPr>
        <a:xfrm>
          <a:off x="1813486" y="450841"/>
          <a:ext cx="3087520" cy="3087520"/>
        </a:xfrm>
        <a:prstGeom prst="blockArc">
          <a:avLst>
            <a:gd name="adj1" fmla="val 9000000"/>
            <a:gd name="adj2" fmla="val 12600000"/>
            <a:gd name="adj3" fmla="val 4514"/>
          </a:avLst>
        </a:prstGeom>
        <a:gradFill rotWithShape="0">
          <a:gsLst>
            <a:gs pos="0">
              <a:srgbClr val="C0504D">
                <a:hueOff val="3745215"/>
                <a:satOff val="-4671"/>
                <a:lumOff val="1098"/>
                <a:alphaOff val="0"/>
                <a:shade val="51000"/>
                <a:satMod val="130000"/>
              </a:srgbClr>
            </a:gs>
            <a:gs pos="80000">
              <a:srgbClr val="C0504D">
                <a:hueOff val="3745215"/>
                <a:satOff val="-4671"/>
                <a:lumOff val="1098"/>
                <a:alphaOff val="0"/>
                <a:shade val="93000"/>
                <a:satMod val="130000"/>
              </a:srgbClr>
            </a:gs>
            <a:gs pos="100000">
              <a:srgbClr val="C0504D">
                <a:hueOff val="3745215"/>
                <a:satOff val="-4671"/>
                <a:lumOff val="109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0740D05-2BF2-45C0-B28B-CBCE344818EA}">
      <dsp:nvSpPr>
        <dsp:cNvPr id="0" name=""/>
        <dsp:cNvSpPr/>
      </dsp:nvSpPr>
      <dsp:spPr>
        <a:xfrm>
          <a:off x="1813486" y="450841"/>
          <a:ext cx="3087520" cy="3087520"/>
        </a:xfrm>
        <a:prstGeom prst="blockArc">
          <a:avLst>
            <a:gd name="adj1" fmla="val 5400000"/>
            <a:gd name="adj2" fmla="val 9000000"/>
            <a:gd name="adj3" fmla="val 4514"/>
          </a:avLst>
        </a:prstGeom>
        <a:gradFill rotWithShape="0">
          <a:gsLst>
            <a:gs pos="0">
              <a:srgbClr val="C0504D">
                <a:hueOff val="2808911"/>
                <a:satOff val="-3503"/>
                <a:lumOff val="824"/>
                <a:alphaOff val="0"/>
                <a:shade val="51000"/>
                <a:satMod val="130000"/>
              </a:srgbClr>
            </a:gs>
            <a:gs pos="80000">
              <a:srgbClr val="C0504D">
                <a:hueOff val="2808911"/>
                <a:satOff val="-3503"/>
                <a:lumOff val="824"/>
                <a:alphaOff val="0"/>
                <a:shade val="93000"/>
                <a:satMod val="130000"/>
              </a:srgbClr>
            </a:gs>
            <a:gs pos="100000">
              <a:srgbClr val="C0504D">
                <a:hueOff val="2808911"/>
                <a:satOff val="-3503"/>
                <a:lumOff val="82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8E0124F-B10F-48C5-B37E-965B423B004C}">
      <dsp:nvSpPr>
        <dsp:cNvPr id="0" name=""/>
        <dsp:cNvSpPr/>
      </dsp:nvSpPr>
      <dsp:spPr>
        <a:xfrm>
          <a:off x="1813486" y="450841"/>
          <a:ext cx="3087520" cy="3087520"/>
        </a:xfrm>
        <a:prstGeom prst="blockArc">
          <a:avLst>
            <a:gd name="adj1" fmla="val 1800000"/>
            <a:gd name="adj2" fmla="val 5400000"/>
            <a:gd name="adj3" fmla="val 4514"/>
          </a:avLst>
        </a:prstGeom>
        <a:gradFill rotWithShape="0">
          <a:gsLst>
            <a:gs pos="0">
              <a:srgbClr val="C0504D">
                <a:hueOff val="1872608"/>
                <a:satOff val="-2336"/>
                <a:lumOff val="549"/>
                <a:alphaOff val="0"/>
                <a:shade val="51000"/>
                <a:satMod val="130000"/>
              </a:srgbClr>
            </a:gs>
            <a:gs pos="80000">
              <a:srgbClr val="C0504D">
                <a:hueOff val="1872608"/>
                <a:satOff val="-2336"/>
                <a:lumOff val="549"/>
                <a:alphaOff val="0"/>
                <a:shade val="93000"/>
                <a:satMod val="130000"/>
              </a:srgbClr>
            </a:gs>
            <a:gs pos="100000">
              <a:srgbClr val="C0504D">
                <a:hueOff val="1872608"/>
                <a:satOff val="-2336"/>
                <a:lumOff val="549"/>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9AFD554-031F-4EF5-AACA-7FBD1B0A5C4E}">
      <dsp:nvSpPr>
        <dsp:cNvPr id="0" name=""/>
        <dsp:cNvSpPr/>
      </dsp:nvSpPr>
      <dsp:spPr>
        <a:xfrm>
          <a:off x="1813486" y="450841"/>
          <a:ext cx="3087520" cy="3087520"/>
        </a:xfrm>
        <a:prstGeom prst="blockArc">
          <a:avLst>
            <a:gd name="adj1" fmla="val 19800000"/>
            <a:gd name="adj2" fmla="val 1800000"/>
            <a:gd name="adj3" fmla="val 4514"/>
          </a:avLst>
        </a:prstGeom>
        <a:gradFill rotWithShape="0">
          <a:gsLst>
            <a:gs pos="0">
              <a:srgbClr val="C0504D">
                <a:hueOff val="936304"/>
                <a:satOff val="-1168"/>
                <a:lumOff val="275"/>
                <a:alphaOff val="0"/>
                <a:shade val="51000"/>
                <a:satMod val="130000"/>
              </a:srgbClr>
            </a:gs>
            <a:gs pos="80000">
              <a:srgbClr val="C0504D">
                <a:hueOff val="936304"/>
                <a:satOff val="-1168"/>
                <a:lumOff val="275"/>
                <a:alphaOff val="0"/>
                <a:shade val="93000"/>
                <a:satMod val="130000"/>
              </a:srgbClr>
            </a:gs>
            <a:gs pos="100000">
              <a:srgbClr val="C0504D">
                <a:hueOff val="936304"/>
                <a:satOff val="-1168"/>
                <a:lumOff val="27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BBF67EC-8FBC-4232-8FCB-AED2CB0CC8D6}">
      <dsp:nvSpPr>
        <dsp:cNvPr id="0" name=""/>
        <dsp:cNvSpPr/>
      </dsp:nvSpPr>
      <dsp:spPr>
        <a:xfrm>
          <a:off x="1813486" y="450841"/>
          <a:ext cx="3087520" cy="3087520"/>
        </a:xfrm>
        <a:prstGeom prst="blockArc">
          <a:avLst>
            <a:gd name="adj1" fmla="val 16200000"/>
            <a:gd name="adj2" fmla="val 19800000"/>
            <a:gd name="adj3" fmla="val 4514"/>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2FEF9E8-5B49-4171-BF84-A1A4BC56D9FD}">
      <dsp:nvSpPr>
        <dsp:cNvPr id="0" name=""/>
        <dsp:cNvSpPr/>
      </dsp:nvSpPr>
      <dsp:spPr>
        <a:xfrm>
          <a:off x="2753469" y="1357900"/>
          <a:ext cx="1383552" cy="1383552"/>
        </a:xfrm>
        <a:prstGeom prst="ellipse">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ct val="35000"/>
            </a:spcAft>
          </a:pPr>
          <a:r>
            <a:rPr lang="zh-CN" altLang="en-US" sz="2000" b="1" kern="1200" dirty="0">
              <a:solidFill>
                <a:sysClr val="window" lastClr="FFFFFF"/>
              </a:solidFill>
              <a:latin typeface="微软雅黑" pitchFamily="34" charset="-122"/>
              <a:ea typeface="微软雅黑" pitchFamily="34" charset="-122"/>
              <a:cs typeface="+mn-cs"/>
            </a:rPr>
            <a:t>六</a:t>
          </a:r>
          <a:r>
            <a:rPr lang="zh-CN" altLang="en-US" sz="2000" b="1" kern="1200" dirty="0" smtClean="0">
              <a:solidFill>
                <a:sysClr val="window" lastClr="FFFFFF"/>
              </a:solidFill>
              <a:latin typeface="微软雅黑" pitchFamily="34" charset="-122"/>
              <a:ea typeface="微软雅黑" pitchFamily="34" charset="-122"/>
              <a:cs typeface="+mn-cs"/>
            </a:rPr>
            <a:t>大</a:t>
          </a:r>
          <a:endParaRPr lang="en-US" altLang="zh-CN" sz="2000" b="1" kern="1200" dirty="0" smtClean="0">
            <a:solidFill>
              <a:sysClr val="window" lastClr="FFFFFF"/>
            </a:solidFill>
            <a:latin typeface="微软雅黑" pitchFamily="34" charset="-122"/>
            <a:ea typeface="微软雅黑" pitchFamily="34" charset="-122"/>
            <a:cs typeface="+mn-cs"/>
          </a:endParaRPr>
        </a:p>
        <a:p>
          <a:pPr lvl="0" algn="ctr" defTabSz="889000">
            <a:lnSpc>
              <a:spcPct val="100000"/>
            </a:lnSpc>
            <a:spcBef>
              <a:spcPct val="0"/>
            </a:spcBef>
            <a:spcAft>
              <a:spcPct val="35000"/>
            </a:spcAft>
          </a:pPr>
          <a:r>
            <a:rPr lang="zh-CN" altLang="en-US" sz="2000" b="1" kern="1200" dirty="0" smtClean="0">
              <a:solidFill>
                <a:sysClr val="window" lastClr="FFFFFF"/>
              </a:solidFill>
              <a:latin typeface="微软雅黑" pitchFamily="34" charset="-122"/>
              <a:ea typeface="微软雅黑" pitchFamily="34" charset="-122"/>
              <a:cs typeface="+mn-cs"/>
            </a:rPr>
            <a:t>理念</a:t>
          </a:r>
          <a:endParaRPr lang="zh-CN" altLang="en-US" sz="2000" b="1" kern="1200" dirty="0">
            <a:solidFill>
              <a:sysClr val="window" lastClr="FFFFFF"/>
            </a:solidFill>
            <a:latin typeface="微软雅黑" pitchFamily="34" charset="-122"/>
            <a:ea typeface="微软雅黑" pitchFamily="34" charset="-122"/>
            <a:cs typeface="+mn-cs"/>
          </a:endParaRPr>
        </a:p>
      </dsp:txBody>
      <dsp:txXfrm>
        <a:off x="2956085" y="1560516"/>
        <a:ext cx="978320" cy="978320"/>
      </dsp:txXfrm>
    </dsp:sp>
    <dsp:sp modelId="{12ED6431-16B4-4CEA-8EE4-7BF18F0E3492}">
      <dsp:nvSpPr>
        <dsp:cNvPr id="0" name=""/>
        <dsp:cNvSpPr/>
      </dsp:nvSpPr>
      <dsp:spPr>
        <a:xfrm>
          <a:off x="2873003" y="1463"/>
          <a:ext cx="968487" cy="968487"/>
        </a:xfrm>
        <a:prstGeom prst="ellipse">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 lastClr="FFFFFF"/>
              </a:solidFill>
              <a:latin typeface="微软雅黑" panose="020B0503020204020204" pitchFamily="34" charset="-122"/>
              <a:ea typeface="微软雅黑" panose="020B0503020204020204" pitchFamily="34" charset="-122"/>
              <a:cs typeface="+mn-cs"/>
            </a:rPr>
            <a:t>产教融合</a:t>
          </a:r>
          <a:endParaRPr lang="zh-CN" altLang="en-US" sz="18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3014835" y="143295"/>
        <a:ext cx="684823" cy="684823"/>
      </dsp:txXfrm>
    </dsp:sp>
    <dsp:sp modelId="{62DC373B-29F9-4A85-8B48-D228910763F0}">
      <dsp:nvSpPr>
        <dsp:cNvPr id="0" name=""/>
        <dsp:cNvSpPr/>
      </dsp:nvSpPr>
      <dsp:spPr>
        <a:xfrm>
          <a:off x="4179744" y="755911"/>
          <a:ext cx="968487" cy="968487"/>
        </a:xfrm>
        <a:prstGeom prst="ellipse">
          <a:avLst/>
        </a:prstGeom>
        <a:gradFill rotWithShape="0">
          <a:gsLst>
            <a:gs pos="0">
              <a:srgbClr val="C0504D">
                <a:hueOff val="936304"/>
                <a:satOff val="-1168"/>
                <a:lumOff val="275"/>
                <a:alphaOff val="0"/>
                <a:shade val="51000"/>
                <a:satMod val="130000"/>
              </a:srgbClr>
            </a:gs>
            <a:gs pos="80000">
              <a:srgbClr val="C0504D">
                <a:hueOff val="936304"/>
                <a:satOff val="-1168"/>
                <a:lumOff val="275"/>
                <a:alphaOff val="0"/>
                <a:shade val="93000"/>
                <a:satMod val="130000"/>
              </a:srgbClr>
            </a:gs>
            <a:gs pos="100000">
              <a:srgbClr val="C0504D">
                <a:hueOff val="936304"/>
                <a:satOff val="-1168"/>
                <a:lumOff val="27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solidFill>
                <a:schemeClr val="bg1"/>
              </a:solidFill>
              <a:latin typeface="微软雅黑" pitchFamily="34" charset="-122"/>
              <a:ea typeface="微软雅黑" pitchFamily="34" charset="-122"/>
              <a:cs typeface="+mn-cs"/>
            </a:rPr>
            <a:t>课程改革</a:t>
          </a:r>
        </a:p>
      </dsp:txBody>
      <dsp:txXfrm>
        <a:off x="4321576" y="897743"/>
        <a:ext cx="684823" cy="684823"/>
      </dsp:txXfrm>
    </dsp:sp>
    <dsp:sp modelId="{C3136766-B3D4-4EE1-9B57-8B3DAE3403C3}">
      <dsp:nvSpPr>
        <dsp:cNvPr id="0" name=""/>
        <dsp:cNvSpPr/>
      </dsp:nvSpPr>
      <dsp:spPr>
        <a:xfrm>
          <a:off x="4179744" y="2264805"/>
          <a:ext cx="968487" cy="968487"/>
        </a:xfrm>
        <a:prstGeom prst="ellipse">
          <a:avLst/>
        </a:prstGeom>
        <a:gradFill rotWithShape="0">
          <a:gsLst>
            <a:gs pos="0">
              <a:srgbClr val="C0504D">
                <a:hueOff val="1872608"/>
                <a:satOff val="-2336"/>
                <a:lumOff val="549"/>
                <a:alphaOff val="0"/>
                <a:shade val="51000"/>
                <a:satMod val="130000"/>
              </a:srgbClr>
            </a:gs>
            <a:gs pos="80000">
              <a:srgbClr val="C0504D">
                <a:hueOff val="1872608"/>
                <a:satOff val="-2336"/>
                <a:lumOff val="549"/>
                <a:alphaOff val="0"/>
                <a:shade val="93000"/>
                <a:satMod val="130000"/>
              </a:srgbClr>
            </a:gs>
            <a:gs pos="100000">
              <a:srgbClr val="C0504D">
                <a:hueOff val="1872608"/>
                <a:satOff val="-2336"/>
                <a:lumOff val="549"/>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solidFill>
                <a:schemeClr val="bg1"/>
              </a:solidFill>
              <a:latin typeface="微软雅黑" pitchFamily="34" charset="-122"/>
              <a:ea typeface="微软雅黑" pitchFamily="34" charset="-122"/>
              <a:cs typeface="+mn-cs"/>
            </a:rPr>
            <a:t>队伍建设</a:t>
          </a:r>
        </a:p>
      </dsp:txBody>
      <dsp:txXfrm>
        <a:off x="4321576" y="2406637"/>
        <a:ext cx="684823" cy="684823"/>
      </dsp:txXfrm>
    </dsp:sp>
    <dsp:sp modelId="{E211DD80-AE2D-409D-978F-51410F52F905}">
      <dsp:nvSpPr>
        <dsp:cNvPr id="0" name=""/>
        <dsp:cNvSpPr/>
      </dsp:nvSpPr>
      <dsp:spPr>
        <a:xfrm>
          <a:off x="2873003" y="3019253"/>
          <a:ext cx="968487" cy="968487"/>
        </a:xfrm>
        <a:prstGeom prst="ellipse">
          <a:avLst/>
        </a:prstGeom>
        <a:gradFill rotWithShape="0">
          <a:gsLst>
            <a:gs pos="0">
              <a:srgbClr val="C0504D">
                <a:hueOff val="2808911"/>
                <a:satOff val="-3503"/>
                <a:lumOff val="824"/>
                <a:alphaOff val="0"/>
                <a:shade val="51000"/>
                <a:satMod val="130000"/>
              </a:srgbClr>
            </a:gs>
            <a:gs pos="80000">
              <a:srgbClr val="C0504D">
                <a:hueOff val="2808911"/>
                <a:satOff val="-3503"/>
                <a:lumOff val="824"/>
                <a:alphaOff val="0"/>
                <a:shade val="93000"/>
                <a:satMod val="130000"/>
              </a:srgbClr>
            </a:gs>
            <a:gs pos="100000">
              <a:srgbClr val="C0504D">
                <a:hueOff val="2808911"/>
                <a:satOff val="-3503"/>
                <a:lumOff val="82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solidFill>
                <a:schemeClr val="accent6">
                  <a:lumMod val="50000"/>
                </a:schemeClr>
              </a:solidFill>
              <a:latin typeface="微软雅黑" pitchFamily="34" charset="-122"/>
              <a:ea typeface="微软雅黑" pitchFamily="34" charset="-122"/>
              <a:cs typeface="+mn-cs"/>
            </a:rPr>
            <a:t>实训基地</a:t>
          </a:r>
        </a:p>
      </dsp:txBody>
      <dsp:txXfrm>
        <a:off x="3014835" y="3161085"/>
        <a:ext cx="684823" cy="684823"/>
      </dsp:txXfrm>
    </dsp:sp>
    <dsp:sp modelId="{D926F11F-8848-4A86-A87A-B9549829F612}">
      <dsp:nvSpPr>
        <dsp:cNvPr id="0" name=""/>
        <dsp:cNvSpPr/>
      </dsp:nvSpPr>
      <dsp:spPr>
        <a:xfrm>
          <a:off x="1566262" y="2264805"/>
          <a:ext cx="968487" cy="968487"/>
        </a:xfrm>
        <a:prstGeom prst="ellipse">
          <a:avLst/>
        </a:prstGeom>
        <a:gradFill rotWithShape="0">
          <a:gsLst>
            <a:gs pos="0">
              <a:srgbClr val="C0504D">
                <a:hueOff val="3745215"/>
                <a:satOff val="-4671"/>
                <a:lumOff val="1098"/>
                <a:alphaOff val="0"/>
                <a:shade val="51000"/>
                <a:satMod val="130000"/>
              </a:srgbClr>
            </a:gs>
            <a:gs pos="80000">
              <a:srgbClr val="C0504D">
                <a:hueOff val="3745215"/>
                <a:satOff val="-4671"/>
                <a:lumOff val="1098"/>
                <a:alphaOff val="0"/>
                <a:shade val="93000"/>
                <a:satMod val="130000"/>
              </a:srgbClr>
            </a:gs>
            <a:gs pos="100000">
              <a:srgbClr val="C0504D">
                <a:hueOff val="3745215"/>
                <a:satOff val="-4671"/>
                <a:lumOff val="109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solidFill>
                <a:schemeClr val="accent6">
                  <a:lumMod val="50000"/>
                </a:schemeClr>
              </a:solidFill>
              <a:latin typeface="微软雅黑" pitchFamily="34" charset="-122"/>
              <a:ea typeface="微软雅黑" pitchFamily="34" charset="-122"/>
              <a:cs typeface="+mn-cs"/>
            </a:rPr>
            <a:t>培养模式</a:t>
          </a:r>
        </a:p>
      </dsp:txBody>
      <dsp:txXfrm>
        <a:off x="1708094" y="2406637"/>
        <a:ext cx="684823" cy="684823"/>
      </dsp:txXfrm>
    </dsp:sp>
    <dsp:sp modelId="{6FFB136F-E361-4754-8BFA-6787FF7555B3}">
      <dsp:nvSpPr>
        <dsp:cNvPr id="0" name=""/>
        <dsp:cNvSpPr/>
      </dsp:nvSpPr>
      <dsp:spPr>
        <a:xfrm>
          <a:off x="1566262" y="755911"/>
          <a:ext cx="968487" cy="968487"/>
        </a:xfrm>
        <a:prstGeom prst="ellipse">
          <a:avLst/>
        </a:prstGeom>
        <a:gradFill rotWithShape="0">
          <a:gsLst>
            <a:gs pos="0">
              <a:srgbClr val="C0504D">
                <a:hueOff val="4681519"/>
                <a:satOff val="-5839"/>
                <a:lumOff val="1373"/>
                <a:alphaOff val="0"/>
                <a:shade val="51000"/>
                <a:satMod val="130000"/>
              </a:srgbClr>
            </a:gs>
            <a:gs pos="80000">
              <a:srgbClr val="C0504D">
                <a:hueOff val="4681519"/>
                <a:satOff val="-5839"/>
                <a:lumOff val="1373"/>
                <a:alphaOff val="0"/>
                <a:shade val="93000"/>
                <a:satMod val="130000"/>
              </a:srgbClr>
            </a:gs>
            <a:gs pos="100000">
              <a:srgbClr val="C0504D">
                <a:hueOff val="4681519"/>
                <a:satOff val="-5839"/>
                <a:lumOff val="137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solidFill>
                <a:schemeClr val="accent6">
                  <a:lumMod val="50000"/>
                </a:schemeClr>
              </a:solidFill>
              <a:latin typeface="微软雅黑" pitchFamily="34" charset="-122"/>
              <a:ea typeface="微软雅黑" pitchFamily="34" charset="-122"/>
              <a:cs typeface="+mn-cs"/>
            </a:rPr>
            <a:t>社会服务</a:t>
          </a:r>
        </a:p>
      </dsp:txBody>
      <dsp:txXfrm>
        <a:off x="1708094" y="897743"/>
        <a:ext cx="684823" cy="684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33E0D-C184-4E65-BD38-F742A293A566}">
      <dsp:nvSpPr>
        <dsp:cNvPr id="0" name=""/>
        <dsp:cNvSpPr/>
      </dsp:nvSpPr>
      <dsp:spPr>
        <a:xfrm>
          <a:off x="1937970" y="1032245"/>
          <a:ext cx="2392832" cy="239283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建设思路</a:t>
          </a:r>
          <a:endParaRPr lang="zh-CN" altLang="en-US" sz="24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dsp:txBody>
      <dsp:txXfrm>
        <a:off x="2288392" y="1382667"/>
        <a:ext cx="1691988" cy="1691988"/>
      </dsp:txXfrm>
    </dsp:sp>
    <dsp:sp modelId="{AEC9F9D7-88D5-4C6A-998A-4C7B9432E9FE}">
      <dsp:nvSpPr>
        <dsp:cNvPr id="0" name=""/>
        <dsp:cNvSpPr/>
      </dsp:nvSpPr>
      <dsp:spPr>
        <a:xfrm>
          <a:off x="2536178" y="73824"/>
          <a:ext cx="1196416" cy="1196416"/>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产</a:t>
          </a:r>
          <a:endParaRPr lang="zh-CN" altLang="en-US" sz="3700" kern="1200" dirty="0">
            <a:latin typeface="微软雅黑" pitchFamily="34" charset="-122"/>
            <a:ea typeface="微软雅黑" pitchFamily="34" charset="-122"/>
          </a:endParaRPr>
        </a:p>
      </dsp:txBody>
      <dsp:txXfrm>
        <a:off x="2711389" y="249035"/>
        <a:ext cx="845994" cy="845994"/>
      </dsp:txXfrm>
    </dsp:sp>
    <dsp:sp modelId="{12DFF4CB-CD71-429D-AF9F-BF61FC80A36E}">
      <dsp:nvSpPr>
        <dsp:cNvPr id="0" name=""/>
        <dsp:cNvSpPr/>
      </dsp:nvSpPr>
      <dsp:spPr>
        <a:xfrm>
          <a:off x="4016620" y="1149428"/>
          <a:ext cx="1196416" cy="1196416"/>
        </a:xfrm>
        <a:prstGeom prst="ellipse">
          <a:avLst/>
        </a:prstGeom>
        <a:solidFill>
          <a:srgbClr val="92D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学</a:t>
          </a:r>
        </a:p>
      </dsp:txBody>
      <dsp:txXfrm>
        <a:off x="4191831" y="1324639"/>
        <a:ext cx="845994" cy="845994"/>
      </dsp:txXfrm>
    </dsp:sp>
    <dsp:sp modelId="{6E0A57CB-FEF0-4767-BF38-2E1C74DD26E9}">
      <dsp:nvSpPr>
        <dsp:cNvPr id="0" name=""/>
        <dsp:cNvSpPr/>
      </dsp:nvSpPr>
      <dsp:spPr>
        <a:xfrm>
          <a:off x="3451142" y="2889793"/>
          <a:ext cx="1196416" cy="1196416"/>
        </a:xfrm>
        <a:prstGeom prst="ellipse">
          <a:avLst/>
        </a:prstGeom>
        <a:solidFill>
          <a:schemeClr val="bg1">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研</a:t>
          </a:r>
        </a:p>
      </dsp:txBody>
      <dsp:txXfrm>
        <a:off x="3626353" y="3065004"/>
        <a:ext cx="845994" cy="845994"/>
      </dsp:txXfrm>
    </dsp:sp>
    <dsp:sp modelId="{C1B3E94F-06B5-43FD-BF98-A340F0B84991}">
      <dsp:nvSpPr>
        <dsp:cNvPr id="0" name=""/>
        <dsp:cNvSpPr/>
      </dsp:nvSpPr>
      <dsp:spPr>
        <a:xfrm>
          <a:off x="1621214" y="2889793"/>
          <a:ext cx="1196416" cy="1196416"/>
        </a:xfrm>
        <a:prstGeom prst="ellipse">
          <a:avLst/>
        </a:prstGeom>
        <a:solidFill>
          <a:schemeClr val="accent4">
            <a:lumMod val="7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创</a:t>
          </a:r>
        </a:p>
      </dsp:txBody>
      <dsp:txXfrm>
        <a:off x="1796425" y="3065004"/>
        <a:ext cx="845994" cy="845994"/>
      </dsp:txXfrm>
    </dsp:sp>
    <dsp:sp modelId="{0064E696-91E3-4FFB-8533-DC54B98BE14B}">
      <dsp:nvSpPr>
        <dsp:cNvPr id="0" name=""/>
        <dsp:cNvSpPr/>
      </dsp:nvSpPr>
      <dsp:spPr>
        <a:xfrm>
          <a:off x="1055736" y="1149428"/>
          <a:ext cx="1196416" cy="1196416"/>
        </a:xfrm>
        <a:prstGeom prst="ellipse">
          <a:avLst/>
        </a:prstGeom>
        <a:solidFill>
          <a:srgbClr val="943634">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训</a:t>
          </a:r>
        </a:p>
      </dsp:txBody>
      <dsp:txXfrm>
        <a:off x="1230947" y="1324639"/>
        <a:ext cx="845994" cy="8459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0F23C-674C-4641-87DB-8E7BF61AAE1E}">
      <dsp:nvSpPr>
        <dsp:cNvPr id="0" name=""/>
        <dsp:cNvSpPr/>
      </dsp:nvSpPr>
      <dsp:spPr>
        <a:xfrm>
          <a:off x="385877" y="0"/>
          <a:ext cx="1148659" cy="638144"/>
        </a:xfrm>
        <a:prstGeom prst="roundRect">
          <a:avLst>
            <a:gd name="adj" fmla="val 1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kern="1200" dirty="0" smtClean="0">
              <a:latin typeface="黑体" pitchFamily="49" charset="-122"/>
              <a:ea typeface="黑体" pitchFamily="49" charset="-122"/>
            </a:rPr>
            <a:t>供</a:t>
          </a:r>
          <a:endParaRPr lang="zh-CN" altLang="en-US" sz="2600" kern="1200" dirty="0">
            <a:latin typeface="黑体" pitchFamily="49" charset="-122"/>
            <a:ea typeface="黑体" pitchFamily="49" charset="-122"/>
          </a:endParaRPr>
        </a:p>
      </dsp:txBody>
      <dsp:txXfrm>
        <a:off x="404568" y="18691"/>
        <a:ext cx="1111277" cy="600762"/>
      </dsp:txXfrm>
    </dsp:sp>
    <dsp:sp modelId="{A43B8441-927E-47F6-B7A3-151A5D9C8A0A}">
      <dsp:nvSpPr>
        <dsp:cNvPr id="0" name=""/>
        <dsp:cNvSpPr/>
      </dsp:nvSpPr>
      <dsp:spPr>
        <a:xfrm>
          <a:off x="2045052" y="0"/>
          <a:ext cx="1148659" cy="638144"/>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kern="1200" dirty="0" smtClean="0">
              <a:latin typeface="黑体" pitchFamily="49" charset="-122"/>
              <a:ea typeface="黑体" pitchFamily="49" charset="-122"/>
            </a:rPr>
            <a:t>求</a:t>
          </a:r>
          <a:endParaRPr lang="zh-CN" altLang="en-US" sz="2600" kern="1200" dirty="0">
            <a:latin typeface="黑体" pitchFamily="49" charset="-122"/>
            <a:ea typeface="黑体" pitchFamily="49" charset="-122"/>
          </a:endParaRPr>
        </a:p>
      </dsp:txBody>
      <dsp:txXfrm>
        <a:off x="2063743" y="18691"/>
        <a:ext cx="1111277" cy="600762"/>
      </dsp:txXfrm>
    </dsp:sp>
    <dsp:sp modelId="{D09DEE5E-3A51-4BE7-AC2D-D8E536D7C127}">
      <dsp:nvSpPr>
        <dsp:cNvPr id="0" name=""/>
        <dsp:cNvSpPr/>
      </dsp:nvSpPr>
      <dsp:spPr>
        <a:xfrm>
          <a:off x="1550490" y="2712112"/>
          <a:ext cx="478608" cy="478608"/>
        </a:xfrm>
        <a:prstGeom prst="triangle">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D258AE53-7DF2-44EF-BCDA-CA2D2492A5FA}">
      <dsp:nvSpPr>
        <dsp:cNvPr id="0" name=""/>
        <dsp:cNvSpPr/>
      </dsp:nvSpPr>
      <dsp:spPr>
        <a:xfrm rot="240000">
          <a:off x="353531" y="2507023"/>
          <a:ext cx="2872525" cy="200866"/>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3EDCDA20-0C31-49FE-B935-8DE1EAFEEBF2}">
      <dsp:nvSpPr>
        <dsp:cNvPr id="0" name=""/>
        <dsp:cNvSpPr/>
      </dsp:nvSpPr>
      <dsp:spPr>
        <a:xfrm rot="240000">
          <a:off x="2081324" y="2145155"/>
          <a:ext cx="1139929" cy="39366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黑体" pitchFamily="49" charset="-122"/>
              <a:ea typeface="黑体" pitchFamily="49" charset="-122"/>
            </a:rPr>
            <a:t>技能型人才</a:t>
          </a:r>
          <a:endParaRPr lang="zh-CN" altLang="en-US" sz="1500" kern="1200" dirty="0">
            <a:latin typeface="黑体" pitchFamily="49" charset="-122"/>
            <a:ea typeface="黑体" pitchFamily="49" charset="-122"/>
          </a:endParaRPr>
        </a:p>
      </dsp:txBody>
      <dsp:txXfrm>
        <a:off x="2100541" y="2164372"/>
        <a:ext cx="1101495" cy="355234"/>
      </dsp:txXfrm>
    </dsp:sp>
    <dsp:sp modelId="{FE508928-BF55-4B20-AAD6-7521EA13D65B}">
      <dsp:nvSpPr>
        <dsp:cNvPr id="0" name=""/>
        <dsp:cNvSpPr/>
      </dsp:nvSpPr>
      <dsp:spPr>
        <a:xfrm rot="240000">
          <a:off x="2113231" y="1723979"/>
          <a:ext cx="1139929" cy="39366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黑体" pitchFamily="49" charset="-122"/>
              <a:ea typeface="黑体" pitchFamily="49" charset="-122"/>
            </a:rPr>
            <a:t>技能型人才</a:t>
          </a:r>
          <a:endParaRPr lang="zh-CN" altLang="en-US" sz="1500" kern="1200" dirty="0">
            <a:latin typeface="黑体" pitchFamily="49" charset="-122"/>
            <a:ea typeface="黑体" pitchFamily="49" charset="-122"/>
          </a:endParaRPr>
        </a:p>
      </dsp:txBody>
      <dsp:txXfrm>
        <a:off x="2132448" y="1743196"/>
        <a:ext cx="1101495" cy="355234"/>
      </dsp:txXfrm>
    </dsp:sp>
    <dsp:sp modelId="{6608F8F7-F548-4C0A-B95C-C2F68FE038DC}">
      <dsp:nvSpPr>
        <dsp:cNvPr id="0" name=""/>
        <dsp:cNvSpPr/>
      </dsp:nvSpPr>
      <dsp:spPr>
        <a:xfrm rot="240000">
          <a:off x="2145139" y="1302804"/>
          <a:ext cx="1139929" cy="39366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黑体" pitchFamily="49" charset="-122"/>
              <a:ea typeface="黑体" pitchFamily="49" charset="-122"/>
            </a:rPr>
            <a:t>技能型人才</a:t>
          </a:r>
          <a:endParaRPr lang="zh-CN" altLang="en-US" sz="1500" kern="1200" dirty="0">
            <a:latin typeface="黑体" pitchFamily="49" charset="-122"/>
            <a:ea typeface="黑体" pitchFamily="49" charset="-122"/>
          </a:endParaRPr>
        </a:p>
      </dsp:txBody>
      <dsp:txXfrm>
        <a:off x="2164356" y="1322021"/>
        <a:ext cx="1101495" cy="355234"/>
      </dsp:txXfrm>
    </dsp:sp>
    <dsp:sp modelId="{EB44F098-3ECA-4CEB-93CA-E8DE660B0882}">
      <dsp:nvSpPr>
        <dsp:cNvPr id="0" name=""/>
        <dsp:cNvSpPr/>
      </dsp:nvSpPr>
      <dsp:spPr>
        <a:xfrm rot="240000">
          <a:off x="2177046" y="881629"/>
          <a:ext cx="1139929" cy="39366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黑体" pitchFamily="49" charset="-122"/>
              <a:ea typeface="黑体" pitchFamily="49" charset="-122"/>
            </a:rPr>
            <a:t>技能型人才</a:t>
          </a:r>
          <a:endParaRPr lang="zh-CN" altLang="en-US" sz="1500" kern="1200" dirty="0">
            <a:latin typeface="黑体" pitchFamily="49" charset="-122"/>
            <a:ea typeface="黑体" pitchFamily="49" charset="-122"/>
          </a:endParaRPr>
        </a:p>
      </dsp:txBody>
      <dsp:txXfrm>
        <a:off x="2196263" y="900846"/>
        <a:ext cx="1101495" cy="355234"/>
      </dsp:txXfrm>
    </dsp:sp>
    <dsp:sp modelId="{F5E9E725-09B8-4A11-ADDB-F0CFF408FE34}">
      <dsp:nvSpPr>
        <dsp:cNvPr id="0" name=""/>
        <dsp:cNvSpPr/>
      </dsp:nvSpPr>
      <dsp:spPr>
        <a:xfrm rot="240000">
          <a:off x="422149" y="2030289"/>
          <a:ext cx="1139929" cy="39366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黑体" pitchFamily="49" charset="-122"/>
              <a:ea typeface="黑体" pitchFamily="49" charset="-122"/>
            </a:rPr>
            <a:t>技能型人才</a:t>
          </a:r>
          <a:endParaRPr lang="zh-CN" altLang="en-US" sz="1500" kern="1200" dirty="0">
            <a:latin typeface="黑体" pitchFamily="49" charset="-122"/>
            <a:ea typeface="黑体" pitchFamily="49" charset="-122"/>
          </a:endParaRPr>
        </a:p>
      </dsp:txBody>
      <dsp:txXfrm>
        <a:off x="441366" y="2049506"/>
        <a:ext cx="1101495" cy="355234"/>
      </dsp:txXfrm>
    </dsp:sp>
    <dsp:sp modelId="{6A78C46F-78A6-4E2D-B07D-26F1FE57ACF5}">
      <dsp:nvSpPr>
        <dsp:cNvPr id="0" name=""/>
        <dsp:cNvSpPr/>
      </dsp:nvSpPr>
      <dsp:spPr>
        <a:xfrm rot="240000">
          <a:off x="454056" y="1609113"/>
          <a:ext cx="1139929" cy="39366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黑体" pitchFamily="49" charset="-122"/>
              <a:ea typeface="黑体" pitchFamily="49" charset="-122"/>
            </a:rPr>
            <a:t>技能型人才</a:t>
          </a:r>
          <a:endParaRPr lang="zh-CN" altLang="en-US" sz="1500" kern="1200" dirty="0">
            <a:latin typeface="黑体" pitchFamily="49" charset="-122"/>
            <a:ea typeface="黑体" pitchFamily="49" charset="-122"/>
          </a:endParaRPr>
        </a:p>
      </dsp:txBody>
      <dsp:txXfrm>
        <a:off x="473273" y="1628330"/>
        <a:ext cx="1101495" cy="355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2C411-F985-49FA-866D-71AE33D22658}">
      <dsp:nvSpPr>
        <dsp:cNvPr id="0" name=""/>
        <dsp:cNvSpPr/>
      </dsp:nvSpPr>
      <dsp:spPr>
        <a:xfrm>
          <a:off x="346634" y="40574"/>
          <a:ext cx="2849034" cy="2516381"/>
        </a:xfrm>
        <a:prstGeom prst="ellipse">
          <a:avLst/>
        </a:prstGeom>
        <a:solidFill>
          <a:schemeClr val="bg1">
            <a:lumMod val="6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B4668F0-7EBE-47A0-B968-15C1FF401556}">
      <dsp:nvSpPr>
        <dsp:cNvPr id="0" name=""/>
        <dsp:cNvSpPr/>
      </dsp:nvSpPr>
      <dsp:spPr>
        <a:xfrm>
          <a:off x="554647" y="0"/>
          <a:ext cx="619098" cy="572211"/>
        </a:xfrm>
        <a:prstGeom prst="ellipse">
          <a:avLst/>
        </a:prstGeom>
        <a:solidFill>
          <a:schemeClr val="bg1">
            <a:lumMod val="6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044FCD3-ECB0-46DD-84F6-707F99549724}">
      <dsp:nvSpPr>
        <dsp:cNvPr id="0" name=""/>
        <dsp:cNvSpPr/>
      </dsp:nvSpPr>
      <dsp:spPr>
        <a:xfrm>
          <a:off x="442005" y="0"/>
          <a:ext cx="822384" cy="76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rPr>
            <a:t>目标</a:t>
          </a:r>
          <a:endParaRPr lang="zh-CN" altLang="en-US" sz="1400" b="1" kern="1200" dirty="0">
            <a:latin typeface="微软雅黑" pitchFamily="34" charset="-122"/>
            <a:ea typeface="微软雅黑" pitchFamily="34" charset="-122"/>
          </a:endParaRPr>
        </a:p>
      </dsp:txBody>
      <dsp:txXfrm>
        <a:off x="442005" y="0"/>
        <a:ext cx="822384" cy="768800"/>
      </dsp:txXfrm>
    </dsp:sp>
    <dsp:sp modelId="{D891833E-F55A-4D5F-9942-EE31AB0DB5B2}">
      <dsp:nvSpPr>
        <dsp:cNvPr id="0" name=""/>
        <dsp:cNvSpPr/>
      </dsp:nvSpPr>
      <dsp:spPr>
        <a:xfrm>
          <a:off x="974948" y="530996"/>
          <a:ext cx="1612310" cy="1534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rPr>
            <a:t>     既能从事实践教学，又能够适应技能型人才培养。</a:t>
          </a:r>
          <a:endParaRPr lang="zh-CN" altLang="en-US" sz="1400" b="1" kern="1200" dirty="0">
            <a:latin typeface="微软雅黑" pitchFamily="34" charset="-122"/>
            <a:ea typeface="微软雅黑" pitchFamily="34" charset="-122"/>
          </a:endParaRPr>
        </a:p>
      </dsp:txBody>
      <dsp:txXfrm>
        <a:off x="974948" y="530996"/>
        <a:ext cx="1612310" cy="1534585"/>
      </dsp:txXfrm>
    </dsp:sp>
    <dsp:sp modelId="{984AB458-F567-46D4-84BF-DF9E41E619B5}">
      <dsp:nvSpPr>
        <dsp:cNvPr id="0" name=""/>
        <dsp:cNvSpPr/>
      </dsp:nvSpPr>
      <dsp:spPr>
        <a:xfrm>
          <a:off x="383861" y="2298306"/>
          <a:ext cx="2877587" cy="2540280"/>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B7F68E7-7F30-4DF7-BE80-DB6DE5E541F1}">
      <dsp:nvSpPr>
        <dsp:cNvPr id="0" name=""/>
        <dsp:cNvSpPr/>
      </dsp:nvSpPr>
      <dsp:spPr>
        <a:xfrm>
          <a:off x="532428" y="2338375"/>
          <a:ext cx="653176" cy="641872"/>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BDA927B-BB95-4C25-9A7F-16AA587DA7DF}">
      <dsp:nvSpPr>
        <dsp:cNvPr id="0" name=""/>
        <dsp:cNvSpPr/>
      </dsp:nvSpPr>
      <dsp:spPr>
        <a:xfrm>
          <a:off x="600818" y="2359350"/>
          <a:ext cx="482834" cy="587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lvl="0" algn="l" defTabSz="622300">
            <a:lnSpc>
              <a:spcPct val="90000"/>
            </a:lnSpc>
            <a:spcBef>
              <a:spcPct val="0"/>
            </a:spcBef>
            <a:spcAft>
              <a:spcPct val="35000"/>
            </a:spcAft>
          </a:pPr>
          <a:r>
            <a:rPr lang="zh-CN" altLang="en-US" sz="1400" b="1" kern="1200" dirty="0" smtClean="0">
              <a:solidFill>
                <a:schemeClr val="tx1"/>
              </a:solidFill>
              <a:latin typeface="微软雅黑" pitchFamily="34" charset="-122"/>
              <a:ea typeface="微软雅黑" pitchFamily="34" charset="-122"/>
            </a:rPr>
            <a:t>途径</a:t>
          </a:r>
          <a:endParaRPr lang="zh-CN" altLang="en-US" sz="1400" b="1" kern="1200" dirty="0">
            <a:solidFill>
              <a:schemeClr val="tx1"/>
            </a:solidFill>
            <a:latin typeface="微软雅黑" pitchFamily="34" charset="-122"/>
            <a:ea typeface="微软雅黑" pitchFamily="34" charset="-122"/>
          </a:endParaRPr>
        </a:p>
      </dsp:txBody>
      <dsp:txXfrm>
        <a:off x="600818" y="2359350"/>
        <a:ext cx="482834" cy="587585"/>
      </dsp:txXfrm>
    </dsp:sp>
    <dsp:sp modelId="{1129A056-9B04-4927-8E36-C119899EC820}">
      <dsp:nvSpPr>
        <dsp:cNvPr id="0" name=""/>
        <dsp:cNvSpPr/>
      </dsp:nvSpPr>
      <dsp:spPr>
        <a:xfrm>
          <a:off x="741428" y="3155615"/>
          <a:ext cx="2233870" cy="930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rPr>
            <a:t>     引入企业顶岗锻炼，使得教师知识面、理念和技能与市场接轨。</a:t>
          </a:r>
          <a:endParaRPr lang="zh-CN" altLang="en-US" sz="1400" b="1" kern="1200" dirty="0">
            <a:latin typeface="微软雅黑" pitchFamily="34" charset="-122"/>
            <a:ea typeface="微软雅黑" pitchFamily="34" charset="-122"/>
          </a:endParaRPr>
        </a:p>
      </dsp:txBody>
      <dsp:txXfrm>
        <a:off x="741428" y="3155615"/>
        <a:ext cx="2233870" cy="9305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64C2F-B94D-4E26-935C-49675DEAC01E}">
      <dsp:nvSpPr>
        <dsp:cNvPr id="0" name=""/>
        <dsp:cNvSpPr/>
      </dsp:nvSpPr>
      <dsp:spPr>
        <a:xfrm>
          <a:off x="2712517" y="205426"/>
          <a:ext cx="4020806" cy="1568752"/>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tx1"/>
              </a:solidFill>
              <a:latin typeface="微软雅黑" pitchFamily="34" charset="-122"/>
              <a:ea typeface="微软雅黑" pitchFamily="34" charset="-122"/>
            </a:rPr>
            <a:t>                                    校企人才互聘</a:t>
          </a:r>
          <a:endParaRPr lang="en-US" altLang="zh-CN" sz="1800" b="1" kern="1200" dirty="0" smtClean="0">
            <a:solidFill>
              <a:schemeClr val="tx1"/>
            </a:solidFill>
            <a:latin typeface="微软雅黑" pitchFamily="34" charset="-122"/>
            <a:ea typeface="微软雅黑" pitchFamily="34" charset="-122"/>
          </a:endParaRPr>
        </a:p>
        <a:p>
          <a:pPr lvl="0" algn="l" defTabSz="800100">
            <a:lnSpc>
              <a:spcPct val="90000"/>
            </a:lnSpc>
            <a:spcBef>
              <a:spcPct val="0"/>
            </a:spcBef>
            <a:spcAft>
              <a:spcPct val="35000"/>
            </a:spcAft>
          </a:pPr>
          <a:r>
            <a:rPr lang="zh-CN" altLang="en-US" sz="1800" b="1" kern="1200" dirty="0" smtClean="0">
              <a:solidFill>
                <a:schemeClr val="tx1"/>
              </a:solidFill>
              <a:latin typeface="微软雅黑" pitchFamily="34" charset="-122"/>
              <a:ea typeface="微软雅黑" pitchFamily="34" charset="-122"/>
            </a:rPr>
            <a:t>                                    兼职师资队伍</a:t>
          </a:r>
          <a:endParaRPr lang="en-US" altLang="zh-CN" sz="1800" b="1" kern="1200" dirty="0">
            <a:solidFill>
              <a:schemeClr val="tx1"/>
            </a:solidFill>
            <a:latin typeface="微软雅黑" pitchFamily="34" charset="-122"/>
            <a:ea typeface="微软雅黑" pitchFamily="34" charset="-122"/>
          </a:endParaRPr>
        </a:p>
      </dsp:txBody>
      <dsp:txXfrm>
        <a:off x="2712517" y="205426"/>
        <a:ext cx="4020806" cy="1568752"/>
      </dsp:txXfrm>
    </dsp:sp>
    <dsp:sp modelId="{23BB5DAD-C1CE-4089-8977-96872BE3D835}">
      <dsp:nvSpPr>
        <dsp:cNvPr id="0" name=""/>
        <dsp:cNvSpPr/>
      </dsp:nvSpPr>
      <dsp:spPr>
        <a:xfrm>
          <a:off x="180581" y="156084"/>
          <a:ext cx="2533024" cy="1611992"/>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EA968-90C3-4FC6-9731-E408CAD29F7B}">
      <dsp:nvSpPr>
        <dsp:cNvPr id="0" name=""/>
        <dsp:cNvSpPr/>
      </dsp:nvSpPr>
      <dsp:spPr>
        <a:xfrm>
          <a:off x="2743111" y="1907781"/>
          <a:ext cx="3979137" cy="1479299"/>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sz="1800" b="1" kern="1200" dirty="0">
              <a:solidFill>
                <a:schemeClr val="tx1"/>
              </a:solidFill>
              <a:latin typeface="微软雅黑" pitchFamily="34" charset="-122"/>
              <a:ea typeface="微软雅黑" pitchFamily="34" charset="-122"/>
            </a:rPr>
            <a:t>实践操作技能培</a:t>
          </a:r>
          <a:r>
            <a:rPr lang="zh-CN" sz="1800" b="1" kern="1200" dirty="0" smtClean="0">
              <a:solidFill>
                <a:schemeClr val="tx1"/>
              </a:solidFill>
              <a:latin typeface="微软雅黑" pitchFamily="34" charset="-122"/>
              <a:ea typeface="微软雅黑" pitchFamily="34" charset="-122"/>
            </a:rPr>
            <a:t>训</a:t>
          </a:r>
          <a:r>
            <a:rPr lang="en-US" altLang="zh-CN" sz="1800" b="1" kern="1200" dirty="0" smtClean="0">
              <a:solidFill>
                <a:schemeClr val="tx1"/>
              </a:solidFill>
              <a:latin typeface="微软雅黑" pitchFamily="34" charset="-122"/>
              <a:ea typeface="微软雅黑" pitchFamily="34" charset="-122"/>
            </a:rPr>
            <a:t>     </a:t>
          </a:r>
          <a:r>
            <a:rPr lang="zh-CN" altLang="en-US" sz="1800" b="1" kern="1200" dirty="0" smtClean="0">
              <a:solidFill>
                <a:schemeClr val="tx1"/>
              </a:solidFill>
              <a:latin typeface="微软雅黑" pitchFamily="34" charset="-122"/>
              <a:ea typeface="微软雅黑" pitchFamily="34" charset="-122"/>
            </a:rPr>
            <a:t>双师型师资队伍</a:t>
          </a:r>
          <a:endParaRPr lang="en-US" altLang="zh-CN" sz="1800" b="1" kern="1200" dirty="0">
            <a:solidFill>
              <a:schemeClr val="tx1"/>
            </a:solidFill>
            <a:latin typeface="微软雅黑" pitchFamily="34" charset="-122"/>
            <a:ea typeface="微软雅黑" pitchFamily="34" charset="-122"/>
          </a:endParaRPr>
        </a:p>
      </dsp:txBody>
      <dsp:txXfrm>
        <a:off x="2743111" y="1907781"/>
        <a:ext cx="3979137" cy="1479299"/>
      </dsp:txXfrm>
    </dsp:sp>
    <dsp:sp modelId="{789C8C2C-9D3A-4A00-B50B-1B12C7DB8B50}">
      <dsp:nvSpPr>
        <dsp:cNvPr id="0" name=""/>
        <dsp:cNvSpPr/>
      </dsp:nvSpPr>
      <dsp:spPr>
        <a:xfrm>
          <a:off x="180593" y="1965481"/>
          <a:ext cx="2564467" cy="1442745"/>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94132-2A34-4253-B312-4DEA84A740E7}">
      <dsp:nvSpPr>
        <dsp:cNvPr id="0" name=""/>
        <dsp:cNvSpPr/>
      </dsp:nvSpPr>
      <dsp:spPr>
        <a:xfrm>
          <a:off x="2725907" y="3522051"/>
          <a:ext cx="3966545" cy="1587894"/>
        </a:xfrm>
        <a:prstGeom prst="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sz="1800" b="1" kern="1200" dirty="0" smtClean="0">
              <a:solidFill>
                <a:schemeClr val="tx1"/>
              </a:solidFill>
              <a:latin typeface="微软雅黑" pitchFamily="34" charset="-122"/>
              <a:ea typeface="微软雅黑" pitchFamily="34" charset="-122"/>
            </a:rPr>
            <a:t>国</a:t>
          </a:r>
          <a:r>
            <a:rPr lang="zh-CN" sz="1800" b="1" kern="1200" dirty="0">
              <a:solidFill>
                <a:schemeClr val="tx1"/>
              </a:solidFill>
              <a:latin typeface="微软雅黑" pitchFamily="34" charset="-122"/>
              <a:ea typeface="微软雅黑" pitchFamily="34" charset="-122"/>
            </a:rPr>
            <a:t>际交流考</a:t>
          </a:r>
          <a:r>
            <a:rPr lang="zh-CN" sz="1800" b="1" kern="1200" dirty="0" smtClean="0">
              <a:solidFill>
                <a:schemeClr val="tx1"/>
              </a:solidFill>
              <a:latin typeface="微软雅黑" pitchFamily="34" charset="-122"/>
              <a:ea typeface="微软雅黑" pitchFamily="34" charset="-122"/>
            </a:rPr>
            <a:t>察</a:t>
          </a:r>
          <a:r>
            <a:rPr lang="en-US" altLang="zh-CN" sz="1800" b="1" kern="1200" dirty="0" smtClean="0">
              <a:solidFill>
                <a:schemeClr val="tx1"/>
              </a:solidFill>
              <a:latin typeface="微软雅黑" pitchFamily="34" charset="-122"/>
              <a:ea typeface="微软雅黑" pitchFamily="34" charset="-122"/>
            </a:rPr>
            <a:t>               </a:t>
          </a:r>
          <a:r>
            <a:rPr lang="zh-CN" altLang="en-US" sz="1800" b="1" kern="1200" dirty="0" smtClean="0">
              <a:solidFill>
                <a:schemeClr val="tx1"/>
              </a:solidFill>
              <a:latin typeface="微软雅黑" pitchFamily="34" charset="-122"/>
              <a:ea typeface="微软雅黑" pitchFamily="34" charset="-122"/>
            </a:rPr>
            <a:t>国内学习互访</a:t>
          </a:r>
          <a:endParaRPr lang="en-US" altLang="zh-CN" sz="1800" kern="1200" dirty="0">
            <a:solidFill>
              <a:schemeClr val="tx1"/>
            </a:solidFill>
            <a:latin typeface="微软雅黑" pitchFamily="34" charset="-122"/>
            <a:ea typeface="微软雅黑" pitchFamily="34" charset="-122"/>
          </a:endParaRPr>
        </a:p>
      </dsp:txBody>
      <dsp:txXfrm>
        <a:off x="2725907" y="3522051"/>
        <a:ext cx="3966545" cy="1587894"/>
      </dsp:txXfrm>
    </dsp:sp>
    <dsp:sp modelId="{63FE6567-48D5-417D-92A6-EF541174E615}">
      <dsp:nvSpPr>
        <dsp:cNvPr id="0" name=""/>
        <dsp:cNvSpPr/>
      </dsp:nvSpPr>
      <dsp:spPr>
        <a:xfrm>
          <a:off x="163275" y="3639086"/>
          <a:ext cx="2533434" cy="1479299"/>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65B0E-CC95-4263-8D91-558D01887AF3}">
      <dsp:nvSpPr>
        <dsp:cNvPr id="0" name=""/>
        <dsp:cNvSpPr/>
      </dsp:nvSpPr>
      <dsp:spPr>
        <a:xfrm>
          <a:off x="1117284" y="210"/>
          <a:ext cx="861775" cy="86177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教</a:t>
          </a:r>
          <a:endParaRPr lang="zh-CN" altLang="en-US" sz="2400" kern="1200" dirty="0">
            <a:latin typeface="微软雅黑" panose="020B0503020204020204" pitchFamily="34" charset="-122"/>
            <a:ea typeface="微软雅黑" panose="020B0503020204020204" pitchFamily="34" charset="-122"/>
          </a:endParaRPr>
        </a:p>
      </dsp:txBody>
      <dsp:txXfrm>
        <a:off x="1243488" y="126414"/>
        <a:ext cx="609367" cy="609367"/>
      </dsp:txXfrm>
    </dsp:sp>
    <dsp:sp modelId="{F681D767-4143-4992-BAAF-43A7E6AF55A3}">
      <dsp:nvSpPr>
        <dsp:cNvPr id="0" name=""/>
        <dsp:cNvSpPr/>
      </dsp:nvSpPr>
      <dsp:spPr>
        <a:xfrm rot="2160000">
          <a:off x="1951685" y="661855"/>
          <a:ext cx="228514" cy="290849"/>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958231" y="699877"/>
        <a:ext cx="159960" cy="174509"/>
      </dsp:txXfrm>
    </dsp:sp>
    <dsp:sp modelId="{04890EFF-817C-4178-A16C-3BF260C76011}">
      <dsp:nvSpPr>
        <dsp:cNvPr id="0" name=""/>
        <dsp:cNvSpPr/>
      </dsp:nvSpPr>
      <dsp:spPr>
        <a:xfrm>
          <a:off x="2163289" y="760177"/>
          <a:ext cx="861775" cy="861775"/>
        </a:xfrm>
        <a:prstGeom prst="ellipse">
          <a:avLst/>
        </a:prstGeom>
        <a:gradFill rotWithShape="0">
          <a:gsLst>
            <a:gs pos="0">
              <a:schemeClr val="accent4">
                <a:hueOff val="2598923"/>
                <a:satOff val="-11992"/>
                <a:lumOff val="441"/>
                <a:alphaOff val="0"/>
                <a:satMod val="103000"/>
                <a:lumMod val="102000"/>
                <a:tint val="94000"/>
              </a:schemeClr>
            </a:gs>
            <a:gs pos="50000">
              <a:schemeClr val="accent4">
                <a:hueOff val="2598923"/>
                <a:satOff val="-11992"/>
                <a:lumOff val="441"/>
                <a:alphaOff val="0"/>
                <a:satMod val="110000"/>
                <a:lumMod val="100000"/>
                <a:shade val="100000"/>
              </a:schemeClr>
            </a:gs>
            <a:gs pos="100000">
              <a:schemeClr val="accent4">
                <a:hueOff val="2598923"/>
                <a:satOff val="-11992"/>
                <a:lumOff val="4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学</a:t>
          </a:r>
          <a:endParaRPr lang="zh-CN" altLang="en-US" sz="2400" kern="1200" dirty="0">
            <a:latin typeface="微软雅黑" panose="020B0503020204020204" pitchFamily="34" charset="-122"/>
            <a:ea typeface="微软雅黑" panose="020B0503020204020204" pitchFamily="34" charset="-122"/>
          </a:endParaRPr>
        </a:p>
      </dsp:txBody>
      <dsp:txXfrm>
        <a:off x="2289493" y="886381"/>
        <a:ext cx="609367" cy="609367"/>
      </dsp:txXfrm>
    </dsp:sp>
    <dsp:sp modelId="{AB5CF8BB-6EAE-4D91-BE6D-16CC1F577A1B}">
      <dsp:nvSpPr>
        <dsp:cNvPr id="0" name=""/>
        <dsp:cNvSpPr/>
      </dsp:nvSpPr>
      <dsp:spPr>
        <a:xfrm rot="6480000">
          <a:off x="2282149" y="1654316"/>
          <a:ext cx="228514" cy="290849"/>
        </a:xfrm>
        <a:prstGeom prst="rightArrow">
          <a:avLst>
            <a:gd name="adj1" fmla="val 60000"/>
            <a:gd name="adj2" fmla="val 50000"/>
          </a:avLst>
        </a:prstGeom>
        <a:gradFill rotWithShape="0">
          <a:gsLst>
            <a:gs pos="0">
              <a:schemeClr val="accent4">
                <a:hueOff val="2598923"/>
                <a:satOff val="-11992"/>
                <a:lumOff val="441"/>
                <a:alphaOff val="0"/>
                <a:satMod val="103000"/>
                <a:lumMod val="102000"/>
                <a:tint val="94000"/>
              </a:schemeClr>
            </a:gs>
            <a:gs pos="50000">
              <a:schemeClr val="accent4">
                <a:hueOff val="2598923"/>
                <a:satOff val="-11992"/>
                <a:lumOff val="441"/>
                <a:alphaOff val="0"/>
                <a:satMod val="110000"/>
                <a:lumMod val="100000"/>
                <a:shade val="100000"/>
              </a:schemeClr>
            </a:gs>
            <a:gs pos="100000">
              <a:schemeClr val="accent4">
                <a:hueOff val="2598923"/>
                <a:satOff val="-11992"/>
                <a:lumOff val="4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2327018" y="1679887"/>
        <a:ext cx="159960" cy="174509"/>
      </dsp:txXfrm>
    </dsp:sp>
    <dsp:sp modelId="{79B32FE3-8DB8-4A8E-B502-6F0D6F0CBC37}">
      <dsp:nvSpPr>
        <dsp:cNvPr id="0" name=""/>
        <dsp:cNvSpPr/>
      </dsp:nvSpPr>
      <dsp:spPr>
        <a:xfrm>
          <a:off x="1763751" y="1989831"/>
          <a:ext cx="861775" cy="861775"/>
        </a:xfrm>
        <a:prstGeom prst="ellipse">
          <a:avLst/>
        </a:prstGeom>
        <a:gradFill rotWithShape="0">
          <a:gsLst>
            <a:gs pos="0">
              <a:schemeClr val="accent4">
                <a:hueOff val="5197847"/>
                <a:satOff val="-23984"/>
                <a:lumOff val="883"/>
                <a:alphaOff val="0"/>
                <a:satMod val="103000"/>
                <a:lumMod val="102000"/>
                <a:tint val="94000"/>
              </a:schemeClr>
            </a:gs>
            <a:gs pos="50000">
              <a:schemeClr val="accent4">
                <a:hueOff val="5197847"/>
                <a:satOff val="-23984"/>
                <a:lumOff val="883"/>
                <a:alphaOff val="0"/>
                <a:satMod val="110000"/>
                <a:lumMod val="100000"/>
                <a:shade val="100000"/>
              </a:schemeClr>
            </a:gs>
            <a:gs pos="100000">
              <a:schemeClr val="accent4">
                <a:hueOff val="5197847"/>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smtClean="0">
              <a:latin typeface="微软雅黑" panose="020B0503020204020204" pitchFamily="34" charset="-122"/>
              <a:ea typeface="微软雅黑" panose="020B0503020204020204" pitchFamily="34" charset="-122"/>
            </a:rPr>
            <a:t>做</a:t>
          </a:r>
          <a:endParaRPr lang="zh-CN" altLang="en-US" sz="2600" kern="1200" dirty="0">
            <a:latin typeface="微软雅黑" panose="020B0503020204020204" pitchFamily="34" charset="-122"/>
            <a:ea typeface="微软雅黑" panose="020B0503020204020204" pitchFamily="34" charset="-122"/>
          </a:endParaRPr>
        </a:p>
      </dsp:txBody>
      <dsp:txXfrm>
        <a:off x="1889955" y="2116035"/>
        <a:ext cx="609367" cy="609367"/>
      </dsp:txXfrm>
    </dsp:sp>
    <dsp:sp modelId="{2736C80C-7B49-4F71-8351-E829A101CB25}">
      <dsp:nvSpPr>
        <dsp:cNvPr id="0" name=""/>
        <dsp:cNvSpPr/>
      </dsp:nvSpPr>
      <dsp:spPr>
        <a:xfrm rot="10800000">
          <a:off x="1440382" y="2275294"/>
          <a:ext cx="228514" cy="290849"/>
        </a:xfrm>
        <a:prstGeom prst="rightArrow">
          <a:avLst>
            <a:gd name="adj1" fmla="val 60000"/>
            <a:gd name="adj2" fmla="val 50000"/>
          </a:avLst>
        </a:prstGeom>
        <a:gradFill rotWithShape="0">
          <a:gsLst>
            <a:gs pos="0">
              <a:schemeClr val="accent4">
                <a:hueOff val="5197847"/>
                <a:satOff val="-23984"/>
                <a:lumOff val="883"/>
                <a:alphaOff val="0"/>
                <a:satMod val="103000"/>
                <a:lumMod val="102000"/>
                <a:tint val="94000"/>
              </a:schemeClr>
            </a:gs>
            <a:gs pos="50000">
              <a:schemeClr val="accent4">
                <a:hueOff val="5197847"/>
                <a:satOff val="-23984"/>
                <a:lumOff val="883"/>
                <a:alphaOff val="0"/>
                <a:satMod val="110000"/>
                <a:lumMod val="100000"/>
                <a:shade val="100000"/>
              </a:schemeClr>
            </a:gs>
            <a:gs pos="100000">
              <a:schemeClr val="accent4">
                <a:hueOff val="5197847"/>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1508936" y="2333464"/>
        <a:ext cx="159960" cy="174509"/>
      </dsp:txXfrm>
    </dsp:sp>
    <dsp:sp modelId="{EAF00115-5B40-4EC2-A1F0-49080B1451D9}">
      <dsp:nvSpPr>
        <dsp:cNvPr id="0" name=""/>
        <dsp:cNvSpPr/>
      </dsp:nvSpPr>
      <dsp:spPr>
        <a:xfrm>
          <a:off x="470817" y="1989831"/>
          <a:ext cx="861775" cy="861775"/>
        </a:xfrm>
        <a:prstGeom prst="ellipse">
          <a:avLst/>
        </a:prstGeom>
        <a:gradFill rotWithShape="0">
          <a:gsLst>
            <a:gs pos="0">
              <a:schemeClr val="accent4">
                <a:hueOff val="7796770"/>
                <a:satOff val="-35976"/>
                <a:lumOff val="1324"/>
                <a:alphaOff val="0"/>
                <a:satMod val="103000"/>
                <a:lumMod val="102000"/>
                <a:tint val="94000"/>
              </a:schemeClr>
            </a:gs>
            <a:gs pos="50000">
              <a:schemeClr val="accent4">
                <a:hueOff val="7796770"/>
                <a:satOff val="-35976"/>
                <a:lumOff val="1324"/>
                <a:alphaOff val="0"/>
                <a:satMod val="110000"/>
                <a:lumMod val="100000"/>
                <a:shade val="100000"/>
              </a:schemeClr>
            </a:gs>
            <a:gs pos="100000">
              <a:schemeClr val="accent4">
                <a:hueOff val="7796770"/>
                <a:satOff val="-35976"/>
                <a:lumOff val="13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训</a:t>
          </a:r>
          <a:endParaRPr lang="zh-CN" altLang="en-US" sz="2400" kern="1200" dirty="0">
            <a:latin typeface="微软雅黑" panose="020B0503020204020204" pitchFamily="34" charset="-122"/>
            <a:ea typeface="微软雅黑" panose="020B0503020204020204" pitchFamily="34" charset="-122"/>
          </a:endParaRPr>
        </a:p>
      </dsp:txBody>
      <dsp:txXfrm>
        <a:off x="597021" y="2116035"/>
        <a:ext cx="609367" cy="609367"/>
      </dsp:txXfrm>
    </dsp:sp>
    <dsp:sp modelId="{FBC5ED07-CBE9-47B1-87DE-422DCB91AA8A}">
      <dsp:nvSpPr>
        <dsp:cNvPr id="0" name=""/>
        <dsp:cNvSpPr/>
      </dsp:nvSpPr>
      <dsp:spPr>
        <a:xfrm rot="15120000">
          <a:off x="589677" y="1666618"/>
          <a:ext cx="228514" cy="290849"/>
        </a:xfrm>
        <a:prstGeom prst="rightArrow">
          <a:avLst>
            <a:gd name="adj1" fmla="val 60000"/>
            <a:gd name="adj2" fmla="val 50000"/>
          </a:avLst>
        </a:prstGeom>
        <a:gradFill rotWithShape="0">
          <a:gsLst>
            <a:gs pos="0">
              <a:schemeClr val="accent4">
                <a:hueOff val="7796770"/>
                <a:satOff val="-35976"/>
                <a:lumOff val="1324"/>
                <a:alphaOff val="0"/>
                <a:satMod val="103000"/>
                <a:lumMod val="102000"/>
                <a:tint val="94000"/>
              </a:schemeClr>
            </a:gs>
            <a:gs pos="50000">
              <a:schemeClr val="accent4">
                <a:hueOff val="7796770"/>
                <a:satOff val="-35976"/>
                <a:lumOff val="1324"/>
                <a:alphaOff val="0"/>
                <a:satMod val="110000"/>
                <a:lumMod val="100000"/>
                <a:shade val="100000"/>
              </a:schemeClr>
            </a:gs>
            <a:gs pos="100000">
              <a:schemeClr val="accent4">
                <a:hueOff val="7796770"/>
                <a:satOff val="-35976"/>
                <a:lumOff val="13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634546" y="1757387"/>
        <a:ext cx="159960" cy="174509"/>
      </dsp:txXfrm>
    </dsp:sp>
    <dsp:sp modelId="{6633279C-D4AB-4F57-9982-3DFC826BB13D}">
      <dsp:nvSpPr>
        <dsp:cNvPr id="0" name=""/>
        <dsp:cNvSpPr/>
      </dsp:nvSpPr>
      <dsp:spPr>
        <a:xfrm>
          <a:off x="71278" y="760177"/>
          <a:ext cx="861775" cy="861775"/>
        </a:xfrm>
        <a:prstGeom prst="ellipse">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创</a:t>
          </a:r>
          <a:endParaRPr lang="zh-CN" altLang="en-US" sz="2400" kern="1200" dirty="0">
            <a:latin typeface="微软雅黑" panose="020B0503020204020204" pitchFamily="34" charset="-122"/>
            <a:ea typeface="微软雅黑" panose="020B0503020204020204" pitchFamily="34" charset="-122"/>
          </a:endParaRPr>
        </a:p>
      </dsp:txBody>
      <dsp:txXfrm>
        <a:off x="197482" y="886381"/>
        <a:ext cx="609367" cy="609367"/>
      </dsp:txXfrm>
    </dsp:sp>
    <dsp:sp modelId="{D7296272-998E-4D64-9987-7ED6E0FD1C74}">
      <dsp:nvSpPr>
        <dsp:cNvPr id="0" name=""/>
        <dsp:cNvSpPr/>
      </dsp:nvSpPr>
      <dsp:spPr>
        <a:xfrm rot="19440000">
          <a:off x="905679" y="669458"/>
          <a:ext cx="228514" cy="290849"/>
        </a:xfrm>
        <a:prstGeom prst="rightArrow">
          <a:avLst>
            <a:gd name="adj1" fmla="val 60000"/>
            <a:gd name="adj2" fmla="val 50000"/>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912225" y="747776"/>
        <a:ext cx="159960" cy="1745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E0737-1B07-4F45-8D06-111DA7B74778}">
      <dsp:nvSpPr>
        <dsp:cNvPr id="0" name=""/>
        <dsp:cNvSpPr/>
      </dsp:nvSpPr>
      <dsp:spPr>
        <a:xfrm>
          <a:off x="62472" y="81254"/>
          <a:ext cx="2443766" cy="2443731"/>
        </a:xfrm>
        <a:prstGeom prst="ellipse">
          <a:avLst/>
        </a:prstGeom>
        <a:solidFill>
          <a:srgbClr val="C0504D">
            <a:alpha val="50000"/>
            <a:hueOff val="0"/>
            <a:satOff val="0"/>
            <a:lumOff val="0"/>
            <a:alphaOff val="0"/>
          </a:srgb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68580" rIns="0" bIns="68580" numCol="1" spcCol="1270" anchor="ctr" anchorCtr="0">
          <a:noAutofit/>
        </a:bodyPr>
        <a:lstStyle/>
        <a:p>
          <a:pPr lvl="0" algn="ctr" defTabSz="800100">
            <a:lnSpc>
              <a:spcPts val="2800"/>
            </a:lnSpc>
            <a:spcBef>
              <a:spcPct val="0"/>
            </a:spcBef>
            <a:spcAft>
              <a:spcPts val="0"/>
            </a:spcAft>
          </a:pPr>
          <a:r>
            <a:rPr lang="zh-CN" altLang="en-US" sz="1800" b="1" kern="1200" dirty="0">
              <a:solidFill>
                <a:srgbClr val="C00000"/>
              </a:solidFill>
              <a:latin typeface="微软雅黑" pitchFamily="34" charset="-122"/>
              <a:ea typeface="微软雅黑" pitchFamily="34" charset="-122"/>
              <a:cs typeface="+mn-cs"/>
            </a:rPr>
            <a:t>创新型</a:t>
          </a:r>
          <a:endParaRPr lang="en-US" altLang="zh-CN" sz="1800" b="1" kern="1200" dirty="0">
            <a:solidFill>
              <a:srgbClr val="C00000"/>
            </a:solidFill>
            <a:latin typeface="微软雅黑" pitchFamily="34" charset="-122"/>
            <a:ea typeface="微软雅黑" pitchFamily="34" charset="-122"/>
            <a:cs typeface="+mn-cs"/>
          </a:endParaRPr>
        </a:p>
        <a:p>
          <a:pPr lvl="0" algn="ctr" defTabSz="800100">
            <a:lnSpc>
              <a:spcPts val="3000"/>
            </a:lnSpc>
            <a:spcBef>
              <a:spcPct val="0"/>
            </a:spcBef>
            <a:spcAft>
              <a:spcPts val="0"/>
            </a:spcAft>
          </a:pPr>
          <a:r>
            <a:rPr lang="zh-CN" altLang="en-US" sz="1600" b="1" kern="1200" dirty="0">
              <a:solidFill>
                <a:sysClr val="windowText" lastClr="000000"/>
              </a:solidFill>
              <a:latin typeface="微软雅黑" pitchFamily="34" charset="-122"/>
              <a:ea typeface="微软雅黑" pitchFamily="34" charset="-122"/>
              <a:cs typeface="+mn-cs"/>
            </a:rPr>
            <a:t>机器人技术实训室</a:t>
          </a:r>
          <a:endParaRPr lang="en-US" altLang="zh-CN" sz="1600" b="1" kern="1200" dirty="0">
            <a:solidFill>
              <a:sysClr val="windowText" lastClr="000000"/>
            </a:solidFill>
            <a:latin typeface="微软雅黑" pitchFamily="34" charset="-122"/>
            <a:ea typeface="微软雅黑" pitchFamily="34" charset="-122"/>
            <a:cs typeface="+mn-cs"/>
          </a:endParaRPr>
        </a:p>
        <a:p>
          <a:pPr lvl="0" algn="ctr" defTabSz="800100">
            <a:lnSpc>
              <a:spcPts val="3000"/>
            </a:lnSpc>
            <a:spcBef>
              <a:spcPct val="0"/>
            </a:spcBef>
            <a:spcAft>
              <a:spcPts val="0"/>
            </a:spcAft>
          </a:pPr>
          <a:r>
            <a:rPr lang="zh-CN" altLang="en-US" sz="1600" b="1" kern="1200" dirty="0">
              <a:solidFill>
                <a:sysClr val="windowText" lastClr="000000"/>
              </a:solidFill>
              <a:latin typeface="微软雅黑" pitchFamily="34" charset="-122"/>
              <a:ea typeface="微软雅黑" pitchFamily="34" charset="-122"/>
              <a:cs typeface="+mn-cs"/>
            </a:rPr>
            <a:t>柔性制造实训室</a:t>
          </a:r>
          <a:endParaRPr lang="en-US" altLang="zh-CN" sz="1600" b="1" kern="1200" dirty="0">
            <a:solidFill>
              <a:sysClr val="windowText" lastClr="000000"/>
            </a:solidFill>
            <a:latin typeface="微软雅黑" pitchFamily="34" charset="-122"/>
            <a:ea typeface="微软雅黑" pitchFamily="34" charset="-122"/>
            <a:cs typeface="+mn-cs"/>
          </a:endParaRPr>
        </a:p>
        <a:p>
          <a:pPr lvl="0" algn="ctr" defTabSz="800100">
            <a:lnSpc>
              <a:spcPts val="3000"/>
            </a:lnSpc>
            <a:spcBef>
              <a:spcPct val="0"/>
            </a:spcBef>
            <a:spcAft>
              <a:spcPts val="0"/>
            </a:spcAft>
          </a:pPr>
          <a:r>
            <a:rPr lang="zh-CN" altLang="en-US" sz="1600" b="1" kern="1200" dirty="0">
              <a:solidFill>
                <a:sysClr val="windowText" lastClr="000000"/>
              </a:solidFill>
              <a:latin typeface="微软雅黑" pitchFamily="34" charset="-122"/>
              <a:ea typeface="微软雅黑" pitchFamily="34" charset="-122"/>
              <a:cs typeface="+mn-cs"/>
            </a:rPr>
            <a:t>智慧工厂实训中心</a:t>
          </a:r>
          <a:endParaRPr lang="en-US" altLang="zh-CN" sz="1600" b="1" kern="1200" dirty="0">
            <a:solidFill>
              <a:sysClr val="windowText" lastClr="000000"/>
            </a:solidFill>
            <a:latin typeface="微软雅黑" pitchFamily="34" charset="-122"/>
            <a:ea typeface="微软雅黑" pitchFamily="34" charset="-122"/>
            <a:cs typeface="+mn-cs"/>
          </a:endParaRPr>
        </a:p>
      </dsp:txBody>
      <dsp:txXfrm>
        <a:off x="420353" y="439130"/>
        <a:ext cx="1728004" cy="1727979"/>
      </dsp:txXfrm>
    </dsp:sp>
    <dsp:sp modelId="{BE4C3B03-030C-4F45-9AEC-D92BD0777FF3}">
      <dsp:nvSpPr>
        <dsp:cNvPr id="0" name=""/>
        <dsp:cNvSpPr/>
      </dsp:nvSpPr>
      <dsp:spPr>
        <a:xfrm>
          <a:off x="1796797" y="1629832"/>
          <a:ext cx="2530935" cy="2443731"/>
        </a:xfrm>
        <a:prstGeom prst="ellipse">
          <a:avLst/>
        </a:prstGeom>
        <a:solidFill>
          <a:srgbClr val="9BBB59">
            <a:alpha val="50000"/>
            <a:hueOff val="0"/>
            <a:satOff val="0"/>
            <a:lumOff val="0"/>
            <a:alphaOff val="0"/>
          </a:srgb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68580" rIns="0" bIns="68580" numCol="1" spcCol="1270" anchor="ctr" anchorCtr="0">
          <a:noAutofit/>
        </a:bodyPr>
        <a:lstStyle/>
        <a:p>
          <a:pPr lvl="0" algn="ctr" defTabSz="800100">
            <a:lnSpc>
              <a:spcPts val="2800"/>
            </a:lnSpc>
            <a:spcBef>
              <a:spcPct val="0"/>
            </a:spcBef>
            <a:spcAft>
              <a:spcPts val="0"/>
            </a:spcAft>
          </a:pPr>
          <a:r>
            <a:rPr lang="zh-CN" altLang="en-US" sz="1800" b="1" kern="1200" dirty="0">
              <a:solidFill>
                <a:srgbClr val="C00000"/>
              </a:solidFill>
              <a:latin typeface="微软雅黑" pitchFamily="34" charset="-122"/>
              <a:ea typeface="微软雅黑" pitchFamily="34" charset="-122"/>
              <a:cs typeface="+mn-cs"/>
            </a:rPr>
            <a:t>基础型</a:t>
          </a:r>
          <a:endParaRPr lang="en-US" altLang="zh-CN" sz="1800" b="1" kern="1200" dirty="0">
            <a:solidFill>
              <a:srgbClr val="C00000"/>
            </a:solidFill>
            <a:latin typeface="微软雅黑" pitchFamily="34" charset="-122"/>
            <a:ea typeface="微软雅黑" pitchFamily="34" charset="-122"/>
            <a:cs typeface="+mn-cs"/>
          </a:endParaRPr>
        </a:p>
        <a:p>
          <a:pPr lvl="0" algn="ctr" defTabSz="800100">
            <a:lnSpc>
              <a:spcPts val="2800"/>
            </a:lnSpc>
            <a:spcBef>
              <a:spcPct val="0"/>
            </a:spcBef>
            <a:spcAft>
              <a:spcPts val="0"/>
            </a:spcAft>
          </a:pPr>
          <a:r>
            <a:rPr lang="zh-CN" altLang="en-US" sz="1400" b="1" kern="1200" dirty="0">
              <a:solidFill>
                <a:sysClr val="windowText" lastClr="000000"/>
              </a:solidFill>
              <a:latin typeface="微软雅黑" pitchFamily="34" charset="-122"/>
              <a:ea typeface="微软雅黑" pitchFamily="34" charset="-122"/>
              <a:cs typeface="+mn-cs"/>
            </a:rPr>
            <a:t>电工电子实训室</a:t>
          </a:r>
          <a:endParaRPr lang="en-US" altLang="zh-CN" sz="1400" b="1" kern="1200" dirty="0">
            <a:solidFill>
              <a:sysClr val="windowText" lastClr="000000"/>
            </a:solidFill>
            <a:latin typeface="微软雅黑" pitchFamily="34" charset="-122"/>
            <a:ea typeface="微软雅黑" pitchFamily="34" charset="-122"/>
            <a:cs typeface="+mn-cs"/>
          </a:endParaRPr>
        </a:p>
        <a:p>
          <a:pPr lvl="0" algn="ctr" defTabSz="800100">
            <a:lnSpc>
              <a:spcPts val="2800"/>
            </a:lnSpc>
            <a:spcBef>
              <a:spcPct val="0"/>
            </a:spcBef>
            <a:spcAft>
              <a:spcPts val="0"/>
            </a:spcAft>
          </a:pPr>
          <a:r>
            <a:rPr lang="zh-CN" altLang="en-US" sz="1400" b="1" kern="1200" dirty="0">
              <a:solidFill>
                <a:sysClr val="windowText" lastClr="000000"/>
              </a:solidFill>
              <a:latin typeface="微软雅黑" pitchFamily="34" charset="-122"/>
              <a:ea typeface="微软雅黑" pitchFamily="34" charset="-122"/>
              <a:cs typeface="+mn-cs"/>
            </a:rPr>
            <a:t>工程材料与力学实训室</a:t>
          </a:r>
          <a:endParaRPr lang="en-US" altLang="zh-CN" sz="1400" b="1" kern="1200" dirty="0">
            <a:solidFill>
              <a:sysClr val="windowText" lastClr="000000"/>
            </a:solidFill>
            <a:latin typeface="微软雅黑" pitchFamily="34" charset="-122"/>
            <a:ea typeface="微软雅黑" pitchFamily="34" charset="-122"/>
            <a:cs typeface="+mn-cs"/>
          </a:endParaRPr>
        </a:p>
        <a:p>
          <a:pPr lvl="0" algn="ctr" defTabSz="800100">
            <a:lnSpc>
              <a:spcPts val="2800"/>
            </a:lnSpc>
            <a:spcBef>
              <a:spcPct val="0"/>
            </a:spcBef>
            <a:spcAft>
              <a:spcPts val="0"/>
            </a:spcAft>
          </a:pPr>
          <a:r>
            <a:rPr lang="zh-CN" altLang="en-US" sz="1400" b="1" kern="1200" dirty="0">
              <a:solidFill>
                <a:sysClr val="windowText" lastClr="000000"/>
              </a:solidFill>
              <a:latin typeface="微软雅黑" pitchFamily="34" charset="-122"/>
              <a:ea typeface="微软雅黑" pitchFamily="34" charset="-122"/>
              <a:cs typeface="+mn-cs"/>
            </a:rPr>
            <a:t>机械制图实训室</a:t>
          </a:r>
          <a:endParaRPr lang="en-US" altLang="zh-CN" sz="1400" b="1" kern="1200" dirty="0">
            <a:solidFill>
              <a:sysClr val="windowText" lastClr="000000"/>
            </a:solidFill>
            <a:latin typeface="微软雅黑" pitchFamily="34" charset="-122"/>
            <a:ea typeface="微软雅黑" pitchFamily="34" charset="-122"/>
            <a:cs typeface="+mn-cs"/>
          </a:endParaRPr>
        </a:p>
        <a:p>
          <a:pPr lvl="0" algn="ctr" defTabSz="800100">
            <a:lnSpc>
              <a:spcPts val="2800"/>
            </a:lnSpc>
            <a:spcBef>
              <a:spcPct val="0"/>
            </a:spcBef>
            <a:spcAft>
              <a:spcPts val="0"/>
            </a:spcAft>
          </a:pPr>
          <a:r>
            <a:rPr lang="en-US" altLang="en-US" sz="1400" b="1" kern="1200" dirty="0">
              <a:solidFill>
                <a:sysClr val="windowText" lastClr="000000"/>
              </a:solidFill>
              <a:latin typeface="微软雅黑" pitchFamily="34" charset="-122"/>
              <a:ea typeface="微软雅黑" pitchFamily="34" charset="-122"/>
              <a:cs typeface="+mn-cs"/>
            </a:rPr>
            <a:t>CAD/CAM</a:t>
          </a:r>
          <a:r>
            <a:rPr lang="zh-CN" altLang="en-US" sz="1400" b="1" kern="1200" dirty="0">
              <a:solidFill>
                <a:sysClr val="windowText" lastClr="000000"/>
              </a:solidFill>
              <a:latin typeface="微软雅黑" pitchFamily="34" charset="-122"/>
              <a:ea typeface="微软雅黑" pitchFamily="34" charset="-122"/>
              <a:cs typeface="+mn-cs"/>
            </a:rPr>
            <a:t>实训室</a:t>
          </a:r>
          <a:endParaRPr lang="en-US" altLang="zh-CN" sz="1400" b="1" kern="1200" dirty="0">
            <a:solidFill>
              <a:sysClr val="windowText" lastClr="000000"/>
            </a:solidFill>
            <a:latin typeface="微软雅黑" pitchFamily="34" charset="-122"/>
            <a:ea typeface="微软雅黑" pitchFamily="34" charset="-122"/>
            <a:cs typeface="+mn-cs"/>
          </a:endParaRPr>
        </a:p>
      </dsp:txBody>
      <dsp:txXfrm>
        <a:off x="2167444" y="1987708"/>
        <a:ext cx="1789641" cy="1727979"/>
      </dsp:txXfrm>
    </dsp:sp>
    <dsp:sp modelId="{B564752A-5F39-47E3-8D92-D9F67F73B829}">
      <dsp:nvSpPr>
        <dsp:cNvPr id="0" name=""/>
        <dsp:cNvSpPr/>
      </dsp:nvSpPr>
      <dsp:spPr>
        <a:xfrm>
          <a:off x="3486748" y="0"/>
          <a:ext cx="2443766" cy="2443731"/>
        </a:xfrm>
        <a:prstGeom prst="ellipse">
          <a:avLst/>
        </a:prstGeom>
        <a:solidFill>
          <a:srgbClr val="8064A2">
            <a:alpha val="50000"/>
            <a:hueOff val="0"/>
            <a:satOff val="0"/>
            <a:lumOff val="0"/>
            <a:alphaOff val="0"/>
          </a:srgb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68580" rIns="0" bIns="68580" numCol="1" spcCol="1270" anchor="ctr" anchorCtr="0">
          <a:noAutofit/>
        </a:bodyPr>
        <a:lstStyle/>
        <a:p>
          <a:pPr lvl="0" algn="ctr" defTabSz="800100">
            <a:lnSpc>
              <a:spcPts val="2800"/>
            </a:lnSpc>
            <a:spcBef>
              <a:spcPct val="0"/>
            </a:spcBef>
            <a:spcAft>
              <a:spcPts val="0"/>
            </a:spcAft>
          </a:pPr>
          <a:r>
            <a:rPr lang="zh-CN" altLang="en-US" sz="1800" b="1" kern="1200" dirty="0">
              <a:solidFill>
                <a:srgbClr val="C00000"/>
              </a:solidFill>
              <a:latin typeface="微软雅黑" pitchFamily="34" charset="-122"/>
              <a:ea typeface="微软雅黑" pitchFamily="34" charset="-122"/>
              <a:cs typeface="+mn-cs"/>
            </a:rPr>
            <a:t>专业型</a:t>
          </a:r>
          <a:endParaRPr lang="en-US" altLang="zh-CN" sz="1800" b="1" kern="1200" dirty="0">
            <a:solidFill>
              <a:srgbClr val="C00000"/>
            </a:solidFill>
            <a:latin typeface="微软雅黑" pitchFamily="34" charset="-122"/>
            <a:ea typeface="微软雅黑" pitchFamily="34" charset="-122"/>
            <a:cs typeface="+mn-cs"/>
          </a:endParaRPr>
        </a:p>
        <a:p>
          <a:pPr lvl="0" algn="ctr" defTabSz="800100">
            <a:lnSpc>
              <a:spcPts val="2200"/>
            </a:lnSpc>
            <a:spcBef>
              <a:spcPct val="0"/>
            </a:spcBef>
            <a:spcAft>
              <a:spcPts val="0"/>
            </a:spcAft>
          </a:pPr>
          <a:r>
            <a:rPr lang="zh-CN" altLang="en-US" sz="1400" b="1" kern="1200" dirty="0">
              <a:solidFill>
                <a:sysClr val="windowText" lastClr="000000"/>
              </a:solidFill>
              <a:latin typeface="微软雅黑" pitchFamily="34" charset="-122"/>
              <a:ea typeface="微软雅黑" pitchFamily="34" charset="-122"/>
              <a:cs typeface="+mn-cs"/>
            </a:rPr>
            <a:t>液压气动实训室</a:t>
          </a:r>
          <a:endParaRPr lang="en-US" altLang="zh-CN" sz="1400" b="1" kern="1200" dirty="0">
            <a:solidFill>
              <a:sysClr val="windowText" lastClr="000000"/>
            </a:solidFill>
            <a:latin typeface="微软雅黑" pitchFamily="34" charset="-122"/>
            <a:ea typeface="微软雅黑" pitchFamily="34" charset="-122"/>
            <a:cs typeface="+mn-cs"/>
          </a:endParaRPr>
        </a:p>
        <a:p>
          <a:pPr lvl="0" algn="ctr" defTabSz="800100">
            <a:lnSpc>
              <a:spcPts val="2200"/>
            </a:lnSpc>
            <a:spcBef>
              <a:spcPct val="0"/>
            </a:spcBef>
            <a:spcAft>
              <a:spcPts val="0"/>
            </a:spcAft>
          </a:pPr>
          <a:r>
            <a:rPr lang="zh-CN" altLang="en-US" sz="1400" b="1" kern="1200" dirty="0">
              <a:solidFill>
                <a:sysClr val="windowText" lastClr="000000"/>
              </a:solidFill>
              <a:latin typeface="微软雅黑" pitchFamily="34" charset="-122"/>
              <a:ea typeface="微软雅黑" pitchFamily="34" charset="-122"/>
              <a:cs typeface="+mn-cs"/>
            </a:rPr>
            <a:t>传感检测实训室</a:t>
          </a:r>
          <a:endParaRPr lang="en-US" altLang="zh-CN" sz="1400" b="1" kern="1200" dirty="0">
            <a:solidFill>
              <a:sysClr val="windowText" lastClr="000000"/>
            </a:solidFill>
            <a:latin typeface="微软雅黑" pitchFamily="34" charset="-122"/>
            <a:ea typeface="微软雅黑" pitchFamily="34" charset="-122"/>
            <a:cs typeface="+mn-cs"/>
          </a:endParaRPr>
        </a:p>
        <a:p>
          <a:pPr lvl="0" algn="ctr" defTabSz="800100">
            <a:lnSpc>
              <a:spcPts val="2200"/>
            </a:lnSpc>
            <a:spcBef>
              <a:spcPct val="0"/>
            </a:spcBef>
            <a:spcAft>
              <a:spcPts val="0"/>
            </a:spcAft>
          </a:pPr>
          <a:r>
            <a:rPr lang="zh-CN" altLang="en-US" sz="1400" b="1" kern="1200" dirty="0">
              <a:solidFill>
                <a:sysClr val="windowText" lastClr="000000"/>
              </a:solidFill>
              <a:latin typeface="微软雅黑" pitchFamily="34" charset="-122"/>
              <a:ea typeface="微软雅黑" pitchFamily="34" charset="-122"/>
              <a:cs typeface="+mn-cs"/>
            </a:rPr>
            <a:t>运动控制与过程控制</a:t>
          </a:r>
          <a:endParaRPr lang="en-US" altLang="zh-CN" sz="1400" b="1" kern="1200" dirty="0">
            <a:solidFill>
              <a:sysClr val="windowText" lastClr="000000"/>
            </a:solidFill>
            <a:latin typeface="微软雅黑" pitchFamily="34" charset="-122"/>
            <a:ea typeface="微软雅黑" pitchFamily="34" charset="-122"/>
            <a:cs typeface="+mn-cs"/>
          </a:endParaRPr>
        </a:p>
        <a:p>
          <a:pPr lvl="0" algn="ctr" defTabSz="800100">
            <a:lnSpc>
              <a:spcPts val="2200"/>
            </a:lnSpc>
            <a:spcBef>
              <a:spcPct val="0"/>
            </a:spcBef>
            <a:spcAft>
              <a:spcPts val="0"/>
            </a:spcAft>
          </a:pPr>
          <a:r>
            <a:rPr lang="zh-CN" altLang="en-US" sz="1400" b="1" kern="1200" dirty="0">
              <a:solidFill>
                <a:sysClr val="windowText" lastClr="000000"/>
              </a:solidFill>
              <a:latin typeface="微软雅黑" pitchFamily="34" charset="-122"/>
              <a:ea typeface="微软雅黑" pitchFamily="34" charset="-122"/>
              <a:cs typeface="+mn-cs"/>
            </a:rPr>
            <a:t>数控加工技术实训室</a:t>
          </a:r>
          <a:endParaRPr lang="en-US" altLang="zh-CN" sz="1400" b="1" kern="1200" dirty="0">
            <a:solidFill>
              <a:sysClr val="windowText" lastClr="000000"/>
            </a:solidFill>
            <a:latin typeface="微软雅黑" pitchFamily="34" charset="-122"/>
            <a:ea typeface="微软雅黑" pitchFamily="34" charset="-122"/>
            <a:cs typeface="+mn-cs"/>
          </a:endParaRPr>
        </a:p>
        <a:p>
          <a:pPr lvl="0" algn="ctr" defTabSz="800100">
            <a:lnSpc>
              <a:spcPts val="2200"/>
            </a:lnSpc>
            <a:spcBef>
              <a:spcPct val="0"/>
            </a:spcBef>
            <a:spcAft>
              <a:spcPts val="0"/>
            </a:spcAft>
          </a:pPr>
          <a:r>
            <a:rPr lang="zh-CN" sz="1400" b="1" kern="1200" dirty="0">
              <a:latin typeface="微软雅黑" panose="020B0503020204020204" pitchFamily="34" charset="-122"/>
              <a:ea typeface="微软雅黑" panose="020B0503020204020204" pitchFamily="34" charset="-122"/>
            </a:rPr>
            <a:t>机电传动技术实训室</a:t>
          </a:r>
          <a:endParaRPr lang="en-US" altLang="zh-CN" sz="1400" b="1" kern="1200" dirty="0">
            <a:solidFill>
              <a:sysClr val="windowText" lastClr="000000"/>
            </a:solidFill>
            <a:latin typeface="微软雅黑" pitchFamily="34" charset="-122"/>
            <a:ea typeface="微软雅黑" pitchFamily="34" charset="-122"/>
            <a:cs typeface="+mn-cs"/>
          </a:endParaRPr>
        </a:p>
        <a:p>
          <a:pPr lvl="0" algn="ctr" defTabSz="800100">
            <a:lnSpc>
              <a:spcPts val="2200"/>
            </a:lnSpc>
            <a:spcBef>
              <a:spcPct val="0"/>
            </a:spcBef>
            <a:spcAft>
              <a:spcPts val="0"/>
            </a:spcAft>
          </a:pPr>
          <a:r>
            <a:rPr lang="zh-CN" altLang="en-US" sz="1400" b="1" kern="1200" dirty="0">
              <a:solidFill>
                <a:sysClr val="windowText" lastClr="000000"/>
              </a:solidFill>
              <a:latin typeface="微软雅黑" pitchFamily="34" charset="-122"/>
              <a:ea typeface="微软雅黑" pitchFamily="34" charset="-122"/>
              <a:cs typeface="+mn-cs"/>
            </a:rPr>
            <a:t>电气传动实训室</a:t>
          </a:r>
          <a:endParaRPr lang="en-US" altLang="zh-CN" sz="1400" b="1" kern="1200" dirty="0">
            <a:solidFill>
              <a:sysClr val="windowText" lastClr="000000"/>
            </a:solidFill>
            <a:latin typeface="微软雅黑" pitchFamily="34" charset="-122"/>
            <a:ea typeface="微软雅黑" pitchFamily="34" charset="-122"/>
            <a:cs typeface="+mn-cs"/>
          </a:endParaRPr>
        </a:p>
      </dsp:txBody>
      <dsp:txXfrm>
        <a:off x="3844629" y="357876"/>
        <a:ext cx="1728004" cy="17279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75A8D-709A-434F-8A03-C0AD9DCE456D}">
      <dsp:nvSpPr>
        <dsp:cNvPr id="0" name=""/>
        <dsp:cNvSpPr/>
      </dsp:nvSpPr>
      <dsp:spPr>
        <a:xfrm>
          <a:off x="0" y="0"/>
          <a:ext cx="5969946" cy="129568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74C35FE-7E05-4A36-8176-FD1FFCBD0596}">
      <dsp:nvSpPr>
        <dsp:cNvPr id="0" name=""/>
        <dsp:cNvSpPr/>
      </dsp:nvSpPr>
      <dsp:spPr>
        <a:xfrm>
          <a:off x="34153" y="388706"/>
          <a:ext cx="1053449" cy="518275"/>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文化熏陶</a:t>
          </a:r>
        </a:p>
      </dsp:txBody>
      <dsp:txXfrm>
        <a:off x="59453" y="414006"/>
        <a:ext cx="1002849" cy="467675"/>
      </dsp:txXfrm>
    </dsp:sp>
    <dsp:sp modelId="{A724122E-4719-4277-9AC8-E16235D86D74}">
      <dsp:nvSpPr>
        <dsp:cNvPr id="0" name=""/>
        <dsp:cNvSpPr/>
      </dsp:nvSpPr>
      <dsp:spPr>
        <a:xfrm>
          <a:off x="1306473" y="388706"/>
          <a:ext cx="876324" cy="518275"/>
        </a:xfrm>
        <a:prstGeom prst="roundRect">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创新思维训练</a:t>
          </a:r>
        </a:p>
      </dsp:txBody>
      <dsp:txXfrm>
        <a:off x="1331773" y="414006"/>
        <a:ext cx="825724" cy="467675"/>
      </dsp:txXfrm>
    </dsp:sp>
    <dsp:sp modelId="{EA9C3EC2-12DD-4D31-8199-B4865CDE1617}">
      <dsp:nvSpPr>
        <dsp:cNvPr id="0" name=""/>
        <dsp:cNvSpPr/>
      </dsp:nvSpPr>
      <dsp:spPr>
        <a:xfrm>
          <a:off x="2451291" y="388706"/>
          <a:ext cx="933011" cy="518275"/>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创客实践</a:t>
          </a:r>
        </a:p>
      </dsp:txBody>
      <dsp:txXfrm>
        <a:off x="2476591" y="414006"/>
        <a:ext cx="882411" cy="467675"/>
      </dsp:txXfrm>
    </dsp:sp>
    <dsp:sp modelId="{67D15CF9-5179-46A1-A660-198859E5E786}">
      <dsp:nvSpPr>
        <dsp:cNvPr id="0" name=""/>
        <dsp:cNvSpPr/>
      </dsp:nvSpPr>
      <dsp:spPr>
        <a:xfrm>
          <a:off x="3615960" y="388706"/>
          <a:ext cx="979028" cy="518275"/>
        </a:xfrm>
        <a:prstGeom prst="roundRect">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创业能力培养</a:t>
          </a:r>
        </a:p>
      </dsp:txBody>
      <dsp:txXfrm>
        <a:off x="3641260" y="414006"/>
        <a:ext cx="928428" cy="467675"/>
      </dsp:txXfrm>
    </dsp:sp>
    <dsp:sp modelId="{82699592-9DDB-4624-8A67-3BE34F82486E}">
      <dsp:nvSpPr>
        <dsp:cNvPr id="0" name=""/>
        <dsp:cNvSpPr/>
      </dsp:nvSpPr>
      <dsp:spPr>
        <a:xfrm>
          <a:off x="4800735" y="388706"/>
          <a:ext cx="912593" cy="518275"/>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孵化引领</a:t>
          </a:r>
        </a:p>
      </dsp:txBody>
      <dsp:txXfrm>
        <a:off x="4826035" y="414006"/>
        <a:ext cx="861993" cy="4676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ings+Icon">
  <dgm:title val="互连圆环"/>
  <dgm:desc val="用于显示重叠或互相关联的想法或概念。前七行的 1 级文本对应一个圆环。不使用的文本不出现，但是在切换版式后仍然可用。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53BF7D-B293-4BFC-AC49-BC9B93030C03}" type="datetimeFigureOut">
              <a:rPr lang="zh-CN" altLang="en-US" smtClean="0"/>
              <a:t>2018/9/4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087C45-BDCA-48BC-8FBB-06BE4B504D29}" type="slidenum">
              <a:rPr lang="zh-CN" altLang="en-US" smtClean="0"/>
              <a:t>‹#›</a:t>
            </a:fld>
            <a:endParaRPr lang="zh-CN" altLang="en-US"/>
          </a:p>
        </p:txBody>
      </p:sp>
    </p:spTree>
    <p:extLst>
      <p:ext uri="{BB962C8B-B14F-4D97-AF65-F5344CB8AC3E}">
        <p14:creationId xmlns:p14="http://schemas.microsoft.com/office/powerpoint/2010/main" val="2383460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069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64118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3095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9386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384032102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32215849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a:solidFill>
                    <a:srgbClr val="3E3A39"/>
                  </a:solidFill>
                  <a:latin typeface="微软雅黑" pitchFamily="34" charset="-122"/>
                  <a:cs typeface="+mn-cs"/>
                </a:rPr>
                <a:t>深圳国泰安教育技术股份有限公司</a:t>
              </a: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390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4828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2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779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8918689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3487334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2849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marL="0" marR="0" lvl="0" indent="0" algn="dist" defTabSz="913765" rtl="0" eaLnBrk="1" fontAlgn="auto" latinLnBrk="0" hangingPunct="1">
                <a:lnSpc>
                  <a:spcPct val="100000"/>
                </a:lnSpc>
                <a:spcBef>
                  <a:spcPct val="0"/>
                </a:spcBef>
                <a:spcAft>
                  <a:spcPts val="0"/>
                </a:spcAft>
                <a:buClrTx/>
                <a:buSzTx/>
                <a:buFontTx/>
                <a:buNone/>
                <a:tabLst/>
                <a:defRPr/>
              </a:pPr>
              <a:r>
                <a:rPr kumimoji="0" lang="zh-CN" altLang="en-US" sz="1000" b="0" i="0" u="none" strike="noStrike" kern="1200" cap="none" spc="0" normalizeH="0" baseline="0" noProof="0" dirty="0" smtClean="0">
                  <a:ln>
                    <a:noFill/>
                  </a:ln>
                  <a:solidFill>
                    <a:srgbClr val="3E3A39"/>
                  </a:solidFill>
                  <a:effectLst/>
                  <a:uLnTx/>
                  <a:uFillTx/>
                  <a:latin typeface="微软雅黑" pitchFamily="34" charset="-122"/>
                  <a:ea typeface="微软雅黑" panose="020B0503020204020204" pitchFamily="34" charset="-122"/>
                  <a:cs typeface="+mj-cs"/>
                </a:rPr>
                <a:t>深圳国泰安教育技术股份有限公司</a:t>
              </a:r>
              <a:endParaRPr kumimoji="0" lang="zh-CN" altLang="en-US" sz="1000" b="0" i="0" u="none" strike="noStrike" kern="1200" cap="none" spc="0" normalizeH="0" baseline="0" noProof="0" dirty="0">
                <a:ln>
                  <a:noFill/>
                </a:ln>
                <a:solidFill>
                  <a:srgbClr val="3E3A39"/>
                </a:solidFill>
                <a:effectLst/>
                <a:uLnTx/>
                <a:uFillTx/>
                <a:latin typeface="微软雅黑" pitchFamily="34" charset="-122"/>
                <a:ea typeface="微软雅黑" panose="020B0503020204020204" pitchFamily="34" charset="-122"/>
                <a:cs typeface="+mj-cs"/>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663429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173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63"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388103"/>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tags" Target="../tags/tag23.xml"/><Relationship Id="rId7" Type="http://schemas.openxmlformats.org/officeDocument/2006/relationships/slideLayout" Target="../slideLayouts/slideLayout2.xml"/><Relationship Id="rId12" Type="http://schemas.microsoft.com/office/2007/relationships/diagramDrawing" Target="../diagrams/drawing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diagramColors" Target="../diagrams/colors3.xml"/><Relationship Id="rId5" Type="http://schemas.openxmlformats.org/officeDocument/2006/relationships/tags" Target="../tags/tag25.xml"/><Relationship Id="rId10" Type="http://schemas.openxmlformats.org/officeDocument/2006/relationships/diagramQuickStyle" Target="../diagrams/quickStyle3.xml"/><Relationship Id="rId4" Type="http://schemas.openxmlformats.org/officeDocument/2006/relationships/tags" Target="../tags/tag24.xml"/><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2.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2.xml"/><Relationship Id="rId5" Type="http://schemas.openxmlformats.org/officeDocument/2006/relationships/tags" Target="../tags/tag33.xml"/><Relationship Id="rId4" Type="http://schemas.openxmlformats.org/officeDocument/2006/relationships/tags" Target="../tags/tag3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17.jpeg"/><Relationship Id="rId18" Type="http://schemas.openxmlformats.org/officeDocument/2006/relationships/image" Target="../media/image22.png"/><Relationship Id="rId26" Type="http://schemas.openxmlformats.org/officeDocument/2006/relationships/image" Target="../media/image30.jpeg"/><Relationship Id="rId3" Type="http://schemas.openxmlformats.org/officeDocument/2006/relationships/tags" Target="../tags/tag36.xml"/><Relationship Id="rId21" Type="http://schemas.openxmlformats.org/officeDocument/2006/relationships/image" Target="../media/image25.png"/><Relationship Id="rId7" Type="http://schemas.openxmlformats.org/officeDocument/2006/relationships/tags" Target="../tags/tag40.xml"/><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tags" Target="../tags/tag35.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2.xml"/><Relationship Id="rId24" Type="http://schemas.openxmlformats.org/officeDocument/2006/relationships/image" Target="../media/image28.jpeg"/><Relationship Id="rId5" Type="http://schemas.openxmlformats.org/officeDocument/2006/relationships/tags" Target="../tags/tag38.xml"/><Relationship Id="rId15" Type="http://schemas.openxmlformats.org/officeDocument/2006/relationships/image" Target="../media/image19.png"/><Relationship Id="rId23" Type="http://schemas.openxmlformats.org/officeDocument/2006/relationships/image" Target="../media/image27.jpeg"/><Relationship Id="rId10" Type="http://schemas.openxmlformats.org/officeDocument/2006/relationships/tags" Target="../tags/tag43.xml"/><Relationship Id="rId19" Type="http://schemas.openxmlformats.org/officeDocument/2006/relationships/image" Target="../media/image23.jpe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8.jpeg"/><Relationship Id="rId22" Type="http://schemas.openxmlformats.org/officeDocument/2006/relationships/image" Target="../media/image26.png"/><Relationship Id="rId27"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34.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tags" Target="../tags/tag45.xml"/><Relationship Id="rId16" Type="http://schemas.openxmlformats.org/officeDocument/2006/relationships/image" Target="../media/image37.tiff"/><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32.png"/><Relationship Id="rId5" Type="http://schemas.openxmlformats.org/officeDocument/2006/relationships/tags" Target="../tags/tag48.xml"/><Relationship Id="rId15" Type="http://schemas.openxmlformats.org/officeDocument/2006/relationships/image" Target="../media/image36.png"/><Relationship Id="rId10" Type="http://schemas.openxmlformats.org/officeDocument/2006/relationships/slideLayout" Target="../slideLayouts/slideLayout6.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36.png"/><Relationship Id="rId12"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tiff"/><Relationship Id="rId10" Type="http://schemas.openxmlformats.org/officeDocument/2006/relationships/image" Target="../media/image45.png"/><Relationship Id="rId4" Type="http://schemas.microsoft.com/office/2007/relationships/hdphoto" Target="../media/hdphoto2.wdp"/><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6.xml"/><Relationship Id="rId7" Type="http://schemas.openxmlformats.org/officeDocument/2006/relationships/image" Target="../media/image5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61.jpeg"/><Relationship Id="rId4" Type="http://schemas.openxmlformats.org/officeDocument/2006/relationships/diagramQuickStyle" Target="../diagrams/quickStyle6.xml"/><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slideLayout" Target="../slideLayouts/slideLayout2.xml"/><Relationship Id="rId2" Type="http://schemas.openxmlformats.org/officeDocument/2006/relationships/tags" Target="../tags/tag56.xml"/><Relationship Id="rId16" Type="http://schemas.openxmlformats.org/officeDocument/2006/relationships/tags" Target="../tags/tag70.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tags" Target="../tags/tag69.xml"/><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Colors" Target="../diagrams/colors8.xml"/><Relationship Id="rId11" Type="http://schemas.openxmlformats.org/officeDocument/2006/relationships/image" Target="../media/image63.png"/><Relationship Id="rId5" Type="http://schemas.openxmlformats.org/officeDocument/2006/relationships/diagramQuickStyle" Target="../diagrams/quickStyle8.xml"/><Relationship Id="rId10" Type="http://schemas.openxmlformats.org/officeDocument/2006/relationships/oleObject" Target="../embeddings/oleObject1.bin"/><Relationship Id="rId4" Type="http://schemas.openxmlformats.org/officeDocument/2006/relationships/diagramLayout" Target="../diagrams/layout8.xml"/><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7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77.emf"/></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diagramQuickStyle" Target="../diagrams/quickStyle9.xml"/><Relationship Id="rId3" Type="http://schemas.microsoft.com/office/2007/relationships/hdphoto" Target="../media/hdphoto4.wdp"/><Relationship Id="rId7" Type="http://schemas.openxmlformats.org/officeDocument/2006/relationships/image" Target="../media/image84.png"/><Relationship Id="rId12" Type="http://schemas.openxmlformats.org/officeDocument/2006/relationships/diagramLayout" Target="../diagrams/layout9.xml"/><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diagramData" Target="../diagrams/data9.xml"/><Relationship Id="rId5" Type="http://schemas.openxmlformats.org/officeDocument/2006/relationships/image" Target="../media/image82.png"/><Relationship Id="rId15" Type="http://schemas.microsoft.com/office/2007/relationships/diagramDrawing" Target="../diagrams/drawing9.xml"/><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diagramColors" Target="../diagrams/colors9.xml"/></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91.jpe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10" Type="http://schemas.openxmlformats.org/officeDocument/2006/relationships/image" Target="../media/image99.png"/><Relationship Id="rId4" Type="http://schemas.openxmlformats.org/officeDocument/2006/relationships/tags" Target="../tags/tag82.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vmlDrawing" Target="../drawings/vmlDrawing2.v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103.jpe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111.jpg"/><Relationship Id="rId4" Type="http://schemas.openxmlformats.org/officeDocument/2006/relationships/image" Target="../media/image110.jp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vmlDrawing" Target="../drawings/vmlDrawing3.vml"/><Relationship Id="rId6" Type="http://schemas.openxmlformats.org/officeDocument/2006/relationships/image" Target="../media/image112.png"/><Relationship Id="rId5" Type="http://schemas.openxmlformats.org/officeDocument/2006/relationships/oleObject" Target="../embeddings/oleObject3.bin"/><Relationship Id="rId4" Type="http://schemas.openxmlformats.org/officeDocument/2006/relationships/image" Target="../media/image113.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标题 3"/>
          <p:cNvSpPr txBox="1">
            <a:spLocks/>
          </p:cNvSpPr>
          <p:nvPr/>
        </p:nvSpPr>
        <p:spPr>
          <a:xfrm>
            <a:off x="2383219" y="3059431"/>
            <a:ext cx="8571474"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800" dirty="0" smtClean="0">
                <a:solidFill>
                  <a:srgbClr val="1074BB"/>
                </a:solidFill>
                <a:latin typeface="微软雅黑" pitchFamily="34" charset="-122"/>
                <a:cs typeface="+mn-cs"/>
              </a:rPr>
              <a:t>高职院校机电一体化专业建设解决</a:t>
            </a:r>
            <a:r>
              <a:rPr lang="zh-CN" altLang="en-US" sz="3800" dirty="0">
                <a:solidFill>
                  <a:srgbClr val="1074BB"/>
                </a:solidFill>
                <a:latin typeface="微软雅黑" pitchFamily="34" charset="-122"/>
                <a:cs typeface="+mn-cs"/>
              </a:rPr>
              <a:t>方案</a:t>
            </a:r>
            <a:endParaRPr lang="en-US" altLang="zh-CN" sz="3800" dirty="0">
              <a:solidFill>
                <a:srgbClr val="1074BB"/>
              </a:solidFill>
              <a:latin typeface="微软雅黑" pitchFamily="34" charset="-122"/>
              <a:cs typeface="+mn-cs"/>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9626779" y="6164780"/>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a:blip r:embed="rId2"/>
          <a:stretch>
            <a:fillRect/>
          </a:stretch>
        </p:blipFill>
        <p:spPr>
          <a:xfrm>
            <a:off x="981582" y="2160189"/>
            <a:ext cx="3751608" cy="444068"/>
          </a:xfrm>
          <a:prstGeom prst="rect">
            <a:avLst/>
          </a:prstGeom>
        </p:spPr>
      </p:pic>
      <p:sp>
        <p:nvSpPr>
          <p:cNvPr id="13" name="标题 3"/>
          <p:cNvSpPr txBox="1">
            <a:spLocks/>
          </p:cNvSpPr>
          <p:nvPr/>
        </p:nvSpPr>
        <p:spPr>
          <a:xfrm>
            <a:off x="3513869" y="4125029"/>
            <a:ext cx="5700156"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2000" dirty="0">
                <a:solidFill>
                  <a:schemeClr val="tx1"/>
                </a:solidFill>
                <a:latin typeface="微软雅黑" pitchFamily="34" charset="-122"/>
              </a:rPr>
              <a:t>国</a:t>
            </a:r>
            <a:r>
              <a:rPr lang="zh-CN" altLang="en-US" sz="2000" dirty="0" smtClean="0">
                <a:solidFill>
                  <a:schemeClr val="tx1"/>
                </a:solidFill>
                <a:latin typeface="微软雅黑" pitchFamily="34" charset="-122"/>
              </a:rPr>
              <a:t>泰安战略项目事业部</a:t>
            </a:r>
            <a:endParaRPr lang="en-US" altLang="zh-CN" sz="2000" dirty="0" smtClean="0">
              <a:solidFill>
                <a:schemeClr val="tx1"/>
              </a:solidFill>
              <a:latin typeface="微软雅黑" pitchFamily="34" charset="-122"/>
            </a:endParaRPr>
          </a:p>
          <a:p>
            <a:pPr algn="ctr" defTabSz="913765">
              <a:lnSpc>
                <a:spcPct val="150000"/>
              </a:lnSpc>
            </a:pPr>
            <a:r>
              <a:rPr lang="en-US" altLang="zh-CN" sz="1800" dirty="0" smtClean="0">
                <a:solidFill>
                  <a:schemeClr val="tx1"/>
                </a:solidFill>
                <a:latin typeface="微软雅黑" pitchFamily="34" charset="-122"/>
              </a:rPr>
              <a:t>2018</a:t>
            </a:r>
            <a:r>
              <a:rPr lang="zh-CN" altLang="en-US" sz="1800" dirty="0" smtClean="0">
                <a:solidFill>
                  <a:schemeClr val="tx1"/>
                </a:solidFill>
                <a:latin typeface="微软雅黑" pitchFamily="34" charset="-122"/>
              </a:rPr>
              <a:t>年</a:t>
            </a:r>
            <a:r>
              <a:rPr lang="en-US" altLang="zh-CN" sz="1800" dirty="0" smtClean="0">
                <a:solidFill>
                  <a:schemeClr val="tx1"/>
                </a:solidFill>
                <a:latin typeface="微软雅黑" pitchFamily="34" charset="-122"/>
              </a:rPr>
              <a:t>9</a:t>
            </a:r>
            <a:r>
              <a:rPr lang="zh-CN" altLang="en-US" sz="1800" dirty="0" smtClean="0">
                <a:solidFill>
                  <a:schemeClr val="tx1"/>
                </a:solidFill>
                <a:latin typeface="微软雅黑" pitchFamily="34" charset="-122"/>
              </a:rPr>
              <a:t>月</a:t>
            </a:r>
            <a:endParaRPr lang="en-US" altLang="zh-CN" sz="1800" dirty="0" smtClean="0">
              <a:solidFill>
                <a:schemeClr val="tx1"/>
              </a:solidFill>
              <a:latin typeface="微软雅黑" pitchFamily="34" charset="-122"/>
            </a:endParaRPr>
          </a:p>
        </p:txBody>
      </p:sp>
    </p:spTree>
    <p:extLst>
      <p:ext uri="{BB962C8B-B14F-4D97-AF65-F5344CB8AC3E}">
        <p14:creationId xmlns:p14="http://schemas.microsoft.com/office/powerpoint/2010/main" val="113741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P spid="20" grpId="0" animBg="1"/>
      <p:bldP spid="3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50874"/>
            <a:ext cx="11553715" cy="295169"/>
            <a:chOff x="0" y="404813"/>
            <a:chExt cx="10020232"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 xmlns:a16="http://schemas.microsoft.com/office/drawing/2014/main" id="{9845047B-6060-4B93-95DE-21A3DF9969CE}"/>
              </a:ext>
            </a:extLst>
          </p:cNvPr>
          <p:cNvSpPr txBox="1"/>
          <p:nvPr/>
        </p:nvSpPr>
        <p:spPr>
          <a:xfrm>
            <a:off x="3795118" y="965118"/>
            <a:ext cx="3016021" cy="400110"/>
          </a:xfrm>
          <a:prstGeom prst="rect">
            <a:avLst/>
          </a:prstGeom>
          <a:noFill/>
        </p:spPr>
        <p:txBody>
          <a:bodyPr wrap="square" rtlCol="0">
            <a:spAutoFit/>
          </a:bodyPr>
          <a:lstStyle>
            <a:defPPr>
              <a:defRPr lang="zh-CN"/>
            </a:defPPr>
            <a:lvl1pPr>
              <a:defRPr b="1">
                <a:solidFill>
                  <a:srgbClr val="0070C0"/>
                </a:solidFill>
                <a:latin typeface="微软雅黑" panose="020B0503020204020204" pitchFamily="34" charset="-122"/>
                <a:ea typeface="微软雅黑" panose="020B0503020204020204" pitchFamily="34" charset="-122"/>
              </a:defRPr>
            </a:lvl1pPr>
          </a:lstStyle>
          <a:p>
            <a:r>
              <a:rPr lang="zh-CN" altLang="en-US" sz="2000" dirty="0" smtClean="0">
                <a:solidFill>
                  <a:schemeClr val="tx1"/>
                </a:solidFill>
              </a:rPr>
              <a:t>遵循</a:t>
            </a:r>
            <a:r>
              <a:rPr lang="zh-CN" altLang="en-US" sz="2000" dirty="0">
                <a:solidFill>
                  <a:schemeClr val="tx1"/>
                </a:solidFill>
              </a:rPr>
              <a:t>标准、因地制宜</a:t>
            </a:r>
            <a:endParaRPr lang="zh-SG" altLang="en-US" sz="2000" dirty="0">
              <a:solidFill>
                <a:schemeClr val="tx1"/>
              </a:solidFill>
            </a:endParaRPr>
          </a:p>
        </p:txBody>
      </p:sp>
      <p:pic>
        <p:nvPicPr>
          <p:cNvPr id="8" name="图片 7">
            <a:extLst>
              <a:ext uri="{FF2B5EF4-FFF2-40B4-BE49-F238E27FC236}">
                <a16:creationId xmlns="" xmlns:a16="http://schemas.microsoft.com/office/drawing/2014/main" id="{E1D24B3C-9D57-40FB-A7A3-51CEC9874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488" y="2124611"/>
            <a:ext cx="2522691" cy="1294131"/>
          </a:xfrm>
          <a:prstGeom prst="rect">
            <a:avLst/>
          </a:prstGeom>
        </p:spPr>
      </p:pic>
      <p:pic>
        <p:nvPicPr>
          <p:cNvPr id="9" name="图片 8">
            <a:extLst>
              <a:ext uri="{FF2B5EF4-FFF2-40B4-BE49-F238E27FC236}">
                <a16:creationId xmlns="" xmlns:a16="http://schemas.microsoft.com/office/drawing/2014/main" id="{F3600F4B-3C80-453E-B1FE-73121172A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8320" y="3634633"/>
            <a:ext cx="2269026" cy="1294131"/>
          </a:xfrm>
          <a:prstGeom prst="rect">
            <a:avLst/>
          </a:prstGeom>
        </p:spPr>
      </p:pic>
      <p:pic>
        <p:nvPicPr>
          <p:cNvPr id="10" name="图片 9">
            <a:extLst>
              <a:ext uri="{FF2B5EF4-FFF2-40B4-BE49-F238E27FC236}">
                <a16:creationId xmlns="" xmlns:a16="http://schemas.microsoft.com/office/drawing/2014/main" id="{93EE4865-FD95-491F-B2DB-8DB7784CD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4633" y="1746145"/>
            <a:ext cx="6720663" cy="1672597"/>
          </a:xfrm>
          <a:prstGeom prst="rect">
            <a:avLst/>
          </a:prstGeom>
        </p:spPr>
      </p:pic>
      <p:sp>
        <p:nvSpPr>
          <p:cNvPr id="11" name="文本框 10">
            <a:extLst>
              <a:ext uri="{FF2B5EF4-FFF2-40B4-BE49-F238E27FC236}">
                <a16:creationId xmlns="" xmlns:a16="http://schemas.microsoft.com/office/drawing/2014/main" id="{7D3460BD-9995-45EB-B1CD-756A9B915BB1}"/>
              </a:ext>
            </a:extLst>
          </p:cNvPr>
          <p:cNvSpPr txBox="1"/>
          <p:nvPr/>
        </p:nvSpPr>
        <p:spPr>
          <a:xfrm>
            <a:off x="1634633" y="3634633"/>
            <a:ext cx="6566816" cy="2308324"/>
          </a:xfrm>
          <a:prstGeom prst="rect">
            <a:avLst/>
          </a:prstGeom>
          <a:noFill/>
        </p:spPr>
        <p:txBody>
          <a:bodyPr wrap="square" rtlCol="0">
            <a:spAutoFit/>
          </a:bodyPr>
          <a:lstStyle/>
          <a:p>
            <a:pPr>
              <a:lnSpc>
                <a:spcPct val="150000"/>
              </a:lnSpc>
            </a:pPr>
            <a:r>
              <a:rPr lang="zh-CN" altLang="en-US" sz="1600" b="1" dirty="0">
                <a:latin typeface="微软雅黑" pitchFamily="34" charset="-122"/>
                <a:ea typeface="微软雅黑" pitchFamily="34" charset="-122"/>
              </a:rPr>
              <a:t>国家标准</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ct val="150000"/>
              </a:lnSpc>
            </a:pPr>
            <a:r>
              <a:rPr lang="en-US" altLang="zh-CN" sz="1600" b="1" dirty="0" smtClean="0">
                <a:latin typeface="微软雅黑" pitchFamily="34" charset="-122"/>
                <a:ea typeface="微软雅黑" pitchFamily="34" charset="-122"/>
              </a:rPr>
              <a:t>1</a:t>
            </a:r>
            <a:r>
              <a:rPr lang="zh-CN" altLang="en-US" sz="1600" b="1" dirty="0" smtClean="0">
                <a:latin typeface="微软雅黑" pitchFamily="34" charset="-122"/>
                <a:ea typeface="微软雅黑" pitchFamily="34" charset="-122"/>
              </a:rPr>
              <a:t>、高等</a:t>
            </a:r>
            <a:r>
              <a:rPr lang="zh-CN" altLang="en-US" sz="1600" b="1" dirty="0">
                <a:latin typeface="微软雅黑" pitchFamily="34" charset="-122"/>
                <a:ea typeface="微软雅黑" pitchFamily="34" charset="-122"/>
              </a:rPr>
              <a:t>职业学校专业教学标准</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制造大</a:t>
            </a:r>
            <a:r>
              <a:rPr lang="zh-CN" altLang="en-US" sz="1600" b="1" dirty="0" smtClean="0">
                <a:latin typeface="微软雅黑" pitchFamily="34" charset="-122"/>
                <a:ea typeface="微软雅黑" pitchFamily="34" charset="-122"/>
              </a:rPr>
              <a:t>类</a:t>
            </a:r>
            <a:endParaRPr lang="en-US" altLang="zh-CN" sz="1600" b="1" dirty="0">
              <a:latin typeface="微软雅黑" pitchFamily="34" charset="-122"/>
              <a:ea typeface="微软雅黑" pitchFamily="34" charset="-122"/>
            </a:endParaRPr>
          </a:p>
          <a:p>
            <a:pPr>
              <a:lnSpc>
                <a:spcPct val="150000"/>
              </a:lnSpc>
            </a:pPr>
            <a:r>
              <a:rPr lang="en-US" altLang="zh-CN" sz="1600" b="1" dirty="0" smtClean="0">
                <a:latin typeface="微软雅黑" pitchFamily="34" charset="-122"/>
                <a:ea typeface="微软雅黑" pitchFamily="34" charset="-122"/>
              </a:rPr>
              <a:t>2</a:t>
            </a:r>
            <a:r>
              <a:rPr lang="zh-CN" altLang="en-US" sz="1600" b="1" dirty="0" smtClean="0">
                <a:latin typeface="微软雅黑" pitchFamily="34" charset="-122"/>
                <a:ea typeface="微软雅黑" pitchFamily="34" charset="-122"/>
              </a:rPr>
              <a:t>、机电</a:t>
            </a:r>
            <a:r>
              <a:rPr lang="zh-CN" altLang="en-US" sz="1600" b="1" dirty="0">
                <a:latin typeface="微软雅黑" pitchFamily="34" charset="-122"/>
                <a:ea typeface="微软雅黑" pitchFamily="34" charset="-122"/>
              </a:rPr>
              <a:t>一体化技术专业仪器设备配备标准（</a:t>
            </a:r>
            <a:r>
              <a:rPr lang="en-US" altLang="zh-SG" sz="1600" b="1" dirty="0">
                <a:latin typeface="微软雅黑" pitchFamily="34" charset="-122"/>
                <a:ea typeface="微软雅黑" pitchFamily="34" charset="-122"/>
              </a:rPr>
              <a:t>JY/T 0459-2014  </a:t>
            </a:r>
            <a:r>
              <a:rPr lang="zh-CN" altLang="en-US" sz="1600" b="1" dirty="0" smtClean="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pPr>
              <a:lnSpc>
                <a:spcPct val="150000"/>
              </a:lnSpc>
            </a:pPr>
            <a:r>
              <a:rPr lang="en-US" altLang="zh-CN" sz="1600" b="1" dirty="0" smtClean="0">
                <a:latin typeface="微软雅黑" pitchFamily="34" charset="-122"/>
                <a:ea typeface="微软雅黑" pitchFamily="34" charset="-122"/>
              </a:rPr>
              <a:t>                                                               ——</a:t>
            </a:r>
            <a:r>
              <a:rPr lang="zh-CN" altLang="en-US" sz="1600" b="1" dirty="0">
                <a:latin typeface="微软雅黑" pitchFamily="34" charset="-122"/>
                <a:ea typeface="微软雅黑" pitchFamily="34" charset="-122"/>
              </a:rPr>
              <a:t>中华人民共和国教育部</a:t>
            </a:r>
            <a:endParaRPr lang="en-US" altLang="zh-CN" sz="1600" b="1" dirty="0">
              <a:latin typeface="微软雅黑" pitchFamily="34" charset="-122"/>
              <a:ea typeface="微软雅黑" pitchFamily="34" charset="-122"/>
            </a:endParaRPr>
          </a:p>
          <a:p>
            <a:pPr>
              <a:lnSpc>
                <a:spcPct val="150000"/>
              </a:lnSpc>
            </a:pPr>
            <a:r>
              <a:rPr lang="en-US" altLang="zh-CN" sz="1600" b="1" dirty="0" smtClean="0">
                <a:latin typeface="微软雅黑" pitchFamily="34" charset="-122"/>
                <a:ea typeface="微软雅黑" pitchFamily="34" charset="-122"/>
              </a:rPr>
              <a:t>3</a:t>
            </a:r>
            <a:r>
              <a:rPr lang="zh-CN" altLang="en-US" sz="1600" b="1" dirty="0" smtClean="0">
                <a:latin typeface="微软雅黑" pitchFamily="34" charset="-122"/>
                <a:ea typeface="微软雅黑" pitchFamily="34" charset="-122"/>
              </a:rPr>
              <a:t>、机电</a:t>
            </a:r>
            <a:r>
              <a:rPr lang="zh-CN" altLang="en-US" sz="1600" b="1" dirty="0">
                <a:latin typeface="微软雅黑" pitchFamily="34" charset="-122"/>
                <a:ea typeface="微软雅黑" pitchFamily="34" charset="-122"/>
              </a:rPr>
              <a:t>设备维修与管理专业实训基地实训项目与设备配置推荐</a:t>
            </a:r>
            <a:r>
              <a:rPr lang="zh-CN" altLang="en-US" sz="1600" b="1" dirty="0" smtClean="0">
                <a:latin typeface="微软雅黑" pitchFamily="34" charset="-122"/>
                <a:ea typeface="微软雅黑" pitchFamily="34" charset="-122"/>
              </a:rPr>
              <a:t>方案</a:t>
            </a:r>
            <a:endParaRPr lang="en-US" altLang="zh-CN" sz="1600" b="1" dirty="0">
              <a:latin typeface="微软雅黑" pitchFamily="34" charset="-122"/>
              <a:ea typeface="微软雅黑" pitchFamily="34" charset="-122"/>
            </a:endParaRPr>
          </a:p>
          <a:p>
            <a:pPr>
              <a:lnSpc>
                <a:spcPct val="150000"/>
              </a:lnSpc>
            </a:pPr>
            <a:r>
              <a:rPr lang="en-US" altLang="zh-CN" sz="1600" b="1" dirty="0" smtClean="0">
                <a:latin typeface="微软雅黑" pitchFamily="34" charset="-122"/>
                <a:ea typeface="微软雅黑" pitchFamily="34" charset="-122"/>
              </a:rPr>
              <a:t>                                                ——</a:t>
            </a:r>
            <a:r>
              <a:rPr lang="zh-CN" altLang="en-US" sz="1600" b="1" dirty="0">
                <a:latin typeface="微软雅黑" pitchFamily="34" charset="-122"/>
                <a:ea typeface="微软雅黑" pitchFamily="34" charset="-122"/>
              </a:rPr>
              <a:t>高教司高职高专</a:t>
            </a:r>
            <a:r>
              <a:rPr lang="zh-CN" altLang="en-US" sz="1600" b="1" dirty="0" smtClean="0">
                <a:latin typeface="微软雅黑" pitchFamily="34" charset="-122"/>
                <a:ea typeface="微软雅黑" pitchFamily="34" charset="-122"/>
              </a:rPr>
              <a:t>处教学指导委员会</a:t>
            </a:r>
            <a:endParaRPr lang="zh-SG" altLang="en-US" sz="1600" b="1" dirty="0">
              <a:latin typeface="微软雅黑" pitchFamily="34" charset="-122"/>
              <a:ea typeface="微软雅黑" pitchFamily="34" charset="-122"/>
            </a:endParaRPr>
          </a:p>
        </p:txBody>
      </p:sp>
      <p:sp>
        <p:nvSpPr>
          <p:cNvPr id="13" name="文本框 1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08</a:t>
            </a:r>
            <a:endParaRPr lang="zh-CN" altLang="en-US" sz="1600" b="1" dirty="0"/>
          </a:p>
        </p:txBody>
      </p:sp>
      <p:sp>
        <p:nvSpPr>
          <p:cNvPr id="14" name="MH_Other_5"/>
          <p:cNvSpPr>
            <a:spLocks noChangeArrowheads="1"/>
          </p:cNvSpPr>
          <p:nvPr>
            <p:custDataLst>
              <p:tags r:id="rId1"/>
            </p:custDataLst>
          </p:nvPr>
        </p:nvSpPr>
        <p:spPr bwMode="auto">
          <a:xfrm>
            <a:off x="254002" y="740029"/>
            <a:ext cx="2311398"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（二）遵循原则</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848454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09</a:t>
            </a:r>
            <a:endParaRPr lang="zh-CN" altLang="en-US" sz="1600" b="1" dirty="0">
              <a:solidFill>
                <a:prstClr val="white"/>
              </a:solidFill>
            </a:endParaRPr>
          </a:p>
        </p:txBody>
      </p:sp>
      <p:grpSp>
        <p:nvGrpSpPr>
          <p:cNvPr id="2" name="组合 1"/>
          <p:cNvGrpSpPr/>
          <p:nvPr/>
        </p:nvGrpSpPr>
        <p:grpSpPr>
          <a:xfrm>
            <a:off x="2162286" y="1104343"/>
            <a:ext cx="7441574" cy="4790113"/>
            <a:chOff x="2070680" y="1071692"/>
            <a:chExt cx="7441574" cy="4790113"/>
          </a:xfrm>
        </p:grpSpPr>
        <p:graphicFrame>
          <p:nvGraphicFramePr>
            <p:cNvPr id="14" name="图示 13"/>
            <p:cNvGraphicFramePr/>
            <p:nvPr>
              <p:extLst>
                <p:ext uri="{D42A27DB-BD31-4B8C-83A1-F6EECF244321}">
                  <p14:modId xmlns:p14="http://schemas.microsoft.com/office/powerpoint/2010/main" val="2598155124"/>
                </p:ext>
              </p:extLst>
            </p:nvPr>
          </p:nvGraphicFramePr>
          <p:xfrm>
            <a:off x="2590828" y="1701771"/>
            <a:ext cx="6268773" cy="41600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MH_Text_4"/>
            <p:cNvSpPr/>
            <p:nvPr>
              <p:custDataLst>
                <p:tags r:id="rId2"/>
              </p:custDataLst>
            </p:nvPr>
          </p:nvSpPr>
          <p:spPr>
            <a:xfrm>
              <a:off x="4424314" y="1071692"/>
              <a:ext cx="2601799" cy="797033"/>
            </a:xfrm>
            <a:prstGeom prst="rect">
              <a:avLst/>
            </a:prstGeom>
          </p:spPr>
          <p:txBody>
            <a:bodyPr anchor="ctr">
              <a:normAutofit/>
            </a:bodyPr>
            <a:lstStyle/>
            <a:p>
              <a:pPr algn="ctr" fontAlgn="auto">
                <a:lnSpc>
                  <a:spcPct val="120000"/>
                </a:lnSpc>
                <a:spcBef>
                  <a:spcPts val="0"/>
                </a:spcBef>
                <a:spcAft>
                  <a:spcPts val="0"/>
                </a:spcAft>
                <a:defRPr/>
              </a:pPr>
              <a:r>
                <a:rPr lang="zh-CN" altLang="en-US" sz="1600" dirty="0" smtClean="0">
                  <a:solidFill>
                    <a:schemeClr val="dk1"/>
                  </a:solidFill>
                  <a:latin typeface="微软雅黑" pitchFamily="34" charset="-122"/>
                  <a:ea typeface="微软雅黑" pitchFamily="34" charset="-122"/>
                </a:rPr>
                <a:t>结合当地区域或就业区域</a:t>
              </a:r>
              <a:r>
                <a:rPr lang="zh-CN" altLang="en-US" sz="1600" dirty="0">
                  <a:solidFill>
                    <a:schemeClr val="dk1"/>
                  </a:solidFill>
                  <a:latin typeface="微软雅黑" pitchFamily="34" charset="-122"/>
                  <a:ea typeface="微软雅黑" pitchFamily="34" charset="-122"/>
                </a:rPr>
                <a:t>工业机器人</a:t>
              </a:r>
              <a:r>
                <a:rPr lang="zh-CN" altLang="en-US" sz="1600" b="1" dirty="0" smtClean="0">
                  <a:solidFill>
                    <a:srgbClr val="C00000"/>
                  </a:solidFill>
                  <a:latin typeface="微软雅黑" pitchFamily="34" charset="-122"/>
                  <a:ea typeface="微软雅黑" pitchFamily="34" charset="-122"/>
                </a:rPr>
                <a:t>产业</a:t>
              </a:r>
              <a:r>
                <a:rPr lang="zh-CN" altLang="en-US" sz="1600" dirty="0">
                  <a:solidFill>
                    <a:schemeClr val="dk1"/>
                  </a:solidFill>
                  <a:latin typeface="微软雅黑" pitchFamily="34" charset="-122"/>
                  <a:ea typeface="微软雅黑" pitchFamily="34" charset="-122"/>
                </a:rPr>
                <a:t>发展情况</a:t>
              </a:r>
            </a:p>
          </p:txBody>
        </p:sp>
        <p:sp>
          <p:nvSpPr>
            <p:cNvPr id="16" name="MH_Text_4"/>
            <p:cNvSpPr/>
            <p:nvPr>
              <p:custDataLst>
                <p:tags r:id="rId3"/>
              </p:custDataLst>
            </p:nvPr>
          </p:nvSpPr>
          <p:spPr>
            <a:xfrm>
              <a:off x="7699329" y="2917162"/>
              <a:ext cx="1812925" cy="757027"/>
            </a:xfrm>
            <a:prstGeom prst="rect">
              <a:avLst/>
            </a:prstGeom>
          </p:spPr>
          <p:txBody>
            <a:bodyPr anchor="ctr">
              <a:noAutofit/>
            </a:bodyPr>
            <a:lstStyle/>
            <a:p>
              <a:pPr algn="ctr" fontAlgn="auto">
                <a:lnSpc>
                  <a:spcPct val="140000"/>
                </a:lnSpc>
                <a:spcBef>
                  <a:spcPts val="0"/>
                </a:spcBef>
                <a:spcAft>
                  <a:spcPts val="0"/>
                </a:spcAft>
                <a:defRPr/>
              </a:pPr>
              <a:r>
                <a:rPr lang="zh-CN" altLang="en-US" sz="1600" dirty="0">
                  <a:solidFill>
                    <a:schemeClr val="dk1"/>
                  </a:solidFill>
                  <a:latin typeface="微软雅黑" pitchFamily="34" charset="-122"/>
                  <a:ea typeface="微软雅黑" pitchFamily="34" charset="-122"/>
                </a:rPr>
                <a:t>革新教学方法</a:t>
              </a:r>
              <a:r>
                <a:rPr lang="zh-CN" altLang="en-US" sz="1600" dirty="0" smtClean="0">
                  <a:solidFill>
                    <a:schemeClr val="dk1"/>
                  </a:solidFill>
                  <a:latin typeface="微软雅黑" pitchFamily="34" charset="-122"/>
                  <a:ea typeface="微软雅黑" pitchFamily="34" charset="-122"/>
                </a:rPr>
                <a:t>，</a:t>
              </a:r>
              <a:endParaRPr lang="en-US" altLang="zh-CN" sz="1600" dirty="0" smtClean="0">
                <a:solidFill>
                  <a:schemeClr val="dk1"/>
                </a:solidFill>
                <a:latin typeface="微软雅黑" pitchFamily="34" charset="-122"/>
                <a:ea typeface="微软雅黑" pitchFamily="34" charset="-122"/>
              </a:endParaRPr>
            </a:p>
            <a:p>
              <a:pPr algn="ctr" fontAlgn="auto">
                <a:lnSpc>
                  <a:spcPct val="140000"/>
                </a:lnSpc>
                <a:spcBef>
                  <a:spcPts val="0"/>
                </a:spcBef>
                <a:spcAft>
                  <a:spcPts val="0"/>
                </a:spcAft>
                <a:defRPr/>
              </a:pPr>
              <a:r>
                <a:rPr lang="zh-CN" altLang="en-US" sz="1600" dirty="0" smtClean="0">
                  <a:solidFill>
                    <a:schemeClr val="dk1"/>
                  </a:solidFill>
                  <a:latin typeface="微软雅黑" pitchFamily="34" charset="-122"/>
                  <a:ea typeface="微软雅黑" pitchFamily="34" charset="-122"/>
                </a:rPr>
                <a:t>激发</a:t>
              </a:r>
              <a:r>
                <a:rPr lang="zh-CN" altLang="en-US" sz="1600" b="1" dirty="0" smtClean="0">
                  <a:solidFill>
                    <a:srgbClr val="C00000"/>
                  </a:solidFill>
                  <a:latin typeface="微软雅黑" pitchFamily="34" charset="-122"/>
                  <a:ea typeface="微软雅黑" pitchFamily="34" charset="-122"/>
                </a:rPr>
                <a:t>学习</a:t>
              </a:r>
              <a:r>
                <a:rPr lang="zh-CN" altLang="en-US" sz="1600" dirty="0" smtClean="0">
                  <a:solidFill>
                    <a:schemeClr val="dk1"/>
                  </a:solidFill>
                  <a:latin typeface="微软雅黑" pitchFamily="34" charset="-122"/>
                  <a:ea typeface="微软雅黑" pitchFamily="34" charset="-122"/>
                </a:rPr>
                <a:t>兴趣。</a:t>
              </a:r>
              <a:endParaRPr lang="zh-CN" altLang="en-US" sz="1600" dirty="0">
                <a:solidFill>
                  <a:schemeClr val="dk1"/>
                </a:solidFill>
                <a:latin typeface="微软雅黑" pitchFamily="34" charset="-122"/>
                <a:ea typeface="微软雅黑" pitchFamily="34" charset="-122"/>
              </a:endParaRPr>
            </a:p>
          </p:txBody>
        </p:sp>
        <p:sp>
          <p:nvSpPr>
            <p:cNvPr id="17" name="MH_Text_4"/>
            <p:cNvSpPr/>
            <p:nvPr>
              <p:custDataLst>
                <p:tags r:id="rId4"/>
              </p:custDataLst>
            </p:nvPr>
          </p:nvSpPr>
          <p:spPr>
            <a:xfrm>
              <a:off x="7207808" y="4926355"/>
              <a:ext cx="1651793" cy="757027"/>
            </a:xfrm>
            <a:prstGeom prst="rect">
              <a:avLst/>
            </a:prstGeom>
          </p:spPr>
          <p:txBody>
            <a:bodyPr anchor="ctr">
              <a:normAutofit/>
            </a:bodyPr>
            <a:lstStyle/>
            <a:p>
              <a:pPr algn="ctr" fontAlgn="auto">
                <a:lnSpc>
                  <a:spcPct val="120000"/>
                </a:lnSpc>
                <a:spcBef>
                  <a:spcPts val="0"/>
                </a:spcBef>
                <a:spcAft>
                  <a:spcPts val="0"/>
                </a:spcAft>
                <a:defRPr/>
              </a:pPr>
              <a:r>
                <a:rPr lang="zh-CN" altLang="en-US" sz="1600" b="1" dirty="0" smtClean="0">
                  <a:solidFill>
                    <a:srgbClr val="C00000"/>
                  </a:solidFill>
                  <a:latin typeface="微软雅黑" pitchFamily="34" charset="-122"/>
                  <a:ea typeface="微软雅黑" pitchFamily="34" charset="-122"/>
                </a:rPr>
                <a:t>研究</a:t>
              </a:r>
              <a:r>
                <a:rPr lang="zh-CN" altLang="en-US" sz="1600" dirty="0" smtClean="0">
                  <a:latin typeface="微软雅黑" pitchFamily="34" charset="-122"/>
                  <a:ea typeface="微软雅黑" pitchFamily="34" charset="-122"/>
                </a:rPr>
                <a:t>汽车</a:t>
              </a:r>
              <a:endParaRPr lang="en-US" altLang="zh-CN" sz="1600" dirty="0" smtClean="0">
                <a:latin typeface="微软雅黑" pitchFamily="34" charset="-122"/>
                <a:ea typeface="微软雅黑" pitchFamily="34" charset="-122"/>
              </a:endParaRPr>
            </a:p>
            <a:p>
              <a:pPr algn="ctr" fontAlgn="auto">
                <a:lnSpc>
                  <a:spcPct val="120000"/>
                </a:lnSpc>
                <a:spcBef>
                  <a:spcPts val="0"/>
                </a:spcBef>
                <a:spcAft>
                  <a:spcPts val="0"/>
                </a:spcAft>
                <a:defRPr/>
              </a:pPr>
              <a:r>
                <a:rPr lang="zh-CN" altLang="en-US" sz="1600" dirty="0" smtClean="0">
                  <a:latin typeface="微软雅黑" pitchFamily="34" charset="-122"/>
                  <a:ea typeface="微软雅黑" pitchFamily="34" charset="-122"/>
                </a:rPr>
                <a:t>产业发展</a:t>
              </a:r>
              <a:endParaRPr lang="zh-CN" altLang="en-US" sz="1600" dirty="0">
                <a:latin typeface="微软雅黑" pitchFamily="34" charset="-122"/>
                <a:ea typeface="微软雅黑" pitchFamily="34" charset="-122"/>
              </a:endParaRPr>
            </a:p>
          </p:txBody>
        </p:sp>
        <p:sp>
          <p:nvSpPr>
            <p:cNvPr id="18" name="MH_Text_4"/>
            <p:cNvSpPr/>
            <p:nvPr>
              <p:custDataLst>
                <p:tags r:id="rId5"/>
              </p:custDataLst>
            </p:nvPr>
          </p:nvSpPr>
          <p:spPr>
            <a:xfrm>
              <a:off x="2583597" y="4926354"/>
              <a:ext cx="1812925" cy="757027"/>
            </a:xfrm>
            <a:prstGeom prst="rect">
              <a:avLst/>
            </a:prstGeom>
          </p:spPr>
          <p:txBody>
            <a:bodyPr anchor="ctr">
              <a:normAutofit/>
            </a:bodyPr>
            <a:lstStyle/>
            <a:p>
              <a:pPr algn="ctr">
                <a:lnSpc>
                  <a:spcPct val="120000"/>
                </a:lnSpc>
                <a:defRPr/>
              </a:pPr>
              <a:r>
                <a:rPr lang="zh-CN" altLang="en-US" sz="1600" dirty="0" smtClean="0">
                  <a:solidFill>
                    <a:schemeClr val="dk1"/>
                  </a:solidFill>
                  <a:latin typeface="微软雅黑" pitchFamily="34" charset="-122"/>
                  <a:ea typeface="微软雅黑" pitchFamily="34" charset="-122"/>
                </a:rPr>
                <a:t>鼓励学生</a:t>
              </a:r>
              <a:endParaRPr lang="en-US" altLang="zh-CN" sz="1600" dirty="0" smtClean="0">
                <a:solidFill>
                  <a:schemeClr val="dk1"/>
                </a:solidFill>
                <a:latin typeface="微软雅黑" pitchFamily="34" charset="-122"/>
                <a:ea typeface="微软雅黑" pitchFamily="34" charset="-122"/>
              </a:endParaRPr>
            </a:p>
            <a:p>
              <a:pPr algn="ctr">
                <a:lnSpc>
                  <a:spcPct val="120000"/>
                </a:lnSpc>
                <a:defRPr/>
              </a:pPr>
              <a:r>
                <a:rPr lang="zh-CN" altLang="en-US" sz="1600" b="1" dirty="0" smtClean="0">
                  <a:solidFill>
                    <a:srgbClr val="C00000"/>
                  </a:solidFill>
                  <a:latin typeface="微软雅黑" pitchFamily="34" charset="-122"/>
                  <a:ea typeface="微软雅黑" pitchFamily="34" charset="-122"/>
                </a:rPr>
                <a:t>创新创业</a:t>
              </a:r>
              <a:endParaRPr lang="zh-CN" altLang="en-US" sz="1600" b="1" dirty="0">
                <a:solidFill>
                  <a:srgbClr val="C00000"/>
                </a:solidFill>
                <a:latin typeface="微软雅黑" pitchFamily="34" charset="-122"/>
                <a:ea typeface="微软雅黑" pitchFamily="34" charset="-122"/>
              </a:endParaRPr>
            </a:p>
          </p:txBody>
        </p:sp>
        <p:sp>
          <p:nvSpPr>
            <p:cNvPr id="19" name="MH_Text_4"/>
            <p:cNvSpPr/>
            <p:nvPr>
              <p:custDataLst>
                <p:tags r:id="rId6"/>
              </p:custDataLst>
            </p:nvPr>
          </p:nvSpPr>
          <p:spPr>
            <a:xfrm>
              <a:off x="2070680" y="2917161"/>
              <a:ext cx="1387737" cy="757027"/>
            </a:xfrm>
            <a:prstGeom prst="rect">
              <a:avLst/>
            </a:prstGeom>
          </p:spPr>
          <p:txBody>
            <a:bodyPr anchor="ctr">
              <a:normAutofit/>
            </a:bodyPr>
            <a:lstStyle/>
            <a:p>
              <a:pPr algn="r" fontAlgn="auto">
                <a:lnSpc>
                  <a:spcPct val="120000"/>
                </a:lnSpc>
                <a:spcBef>
                  <a:spcPts val="0"/>
                </a:spcBef>
                <a:spcAft>
                  <a:spcPts val="0"/>
                </a:spcAft>
                <a:defRPr/>
              </a:pPr>
              <a:r>
                <a:rPr lang="zh-CN" altLang="en-US" sz="1600" dirty="0" smtClean="0">
                  <a:latin typeface="微软雅黑" pitchFamily="34" charset="-122"/>
                  <a:ea typeface="微软雅黑" pitchFamily="34" charset="-122"/>
                </a:rPr>
                <a:t>校内</a:t>
              </a:r>
              <a:r>
                <a:rPr lang="zh-CN" altLang="en-US" sz="1600" b="1" dirty="0" smtClean="0">
                  <a:solidFill>
                    <a:srgbClr val="C00000"/>
                  </a:solidFill>
                  <a:latin typeface="微软雅黑" pitchFamily="34" charset="-122"/>
                  <a:ea typeface="微软雅黑" pitchFamily="34" charset="-122"/>
                </a:rPr>
                <a:t>实训</a:t>
              </a:r>
              <a:endParaRPr lang="en-US" altLang="zh-CN" sz="1600" b="1" dirty="0" smtClean="0">
                <a:solidFill>
                  <a:srgbClr val="C00000"/>
                </a:solidFill>
                <a:latin typeface="微软雅黑" pitchFamily="34" charset="-122"/>
                <a:ea typeface="微软雅黑" pitchFamily="34" charset="-122"/>
              </a:endParaRPr>
            </a:p>
            <a:p>
              <a:pPr algn="r" fontAlgn="auto">
                <a:lnSpc>
                  <a:spcPct val="120000"/>
                </a:lnSpc>
                <a:spcBef>
                  <a:spcPts val="0"/>
                </a:spcBef>
                <a:spcAft>
                  <a:spcPts val="0"/>
                </a:spcAft>
                <a:defRPr/>
              </a:pP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企业</a:t>
              </a:r>
              <a:r>
                <a:rPr lang="zh-CN" altLang="en-US" sz="1600" b="1" dirty="0" smtClean="0">
                  <a:solidFill>
                    <a:srgbClr val="C00000"/>
                  </a:solidFill>
                  <a:latin typeface="微软雅黑" pitchFamily="34" charset="-122"/>
                  <a:ea typeface="微软雅黑" pitchFamily="34" charset="-122"/>
                </a:rPr>
                <a:t>实训</a:t>
              </a:r>
              <a:endParaRPr lang="zh-CN" altLang="en-US" sz="1600" b="1" dirty="0">
                <a:solidFill>
                  <a:srgbClr val="C00000"/>
                </a:solidFill>
                <a:latin typeface="微软雅黑" pitchFamily="34" charset="-122"/>
                <a:ea typeface="微软雅黑" pitchFamily="34" charset="-122"/>
              </a:endParaRPr>
            </a:p>
          </p:txBody>
        </p:sp>
      </p:grpSp>
      <p:cxnSp>
        <p:nvCxnSpPr>
          <p:cNvPr id="20" name="直接连接符 19"/>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MH_Other_5"/>
          <p:cNvSpPr>
            <a:spLocks noChangeArrowheads="1"/>
          </p:cNvSpPr>
          <p:nvPr>
            <p:custDataLst>
              <p:tags r:id="rId1"/>
            </p:custDataLst>
          </p:nvPr>
        </p:nvSpPr>
        <p:spPr bwMode="auto">
          <a:xfrm>
            <a:off x="230066" y="714914"/>
            <a:ext cx="2221033" cy="49158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（三）建设思路</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627710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10</a:t>
            </a:r>
            <a:endParaRPr lang="zh-CN" altLang="en-US" sz="1600" b="1" dirty="0"/>
          </a:p>
        </p:txBody>
      </p:sp>
      <p:sp>
        <p:nvSpPr>
          <p:cNvPr id="16" name="矩形 15"/>
          <p:cNvSpPr/>
          <p:nvPr/>
        </p:nvSpPr>
        <p:spPr>
          <a:xfrm>
            <a:off x="2678399" y="1759571"/>
            <a:ext cx="1107996" cy="369332"/>
          </a:xfrm>
          <a:prstGeom prst="rect">
            <a:avLst/>
          </a:prstGeom>
        </p:spPr>
        <p:txBody>
          <a:bodyPr wrap="none">
            <a:spAutoFit/>
          </a:bodyPr>
          <a:lstStyle/>
          <a:p>
            <a:r>
              <a:rPr lang="zh-CN" altLang="en-US" b="1" dirty="0" smtClean="0">
                <a:solidFill>
                  <a:schemeClr val="accent6">
                    <a:lumMod val="25000"/>
                  </a:schemeClr>
                </a:solidFill>
                <a:latin typeface="微软雅黑" panose="020B0503020204020204" pitchFamily="34" charset="-122"/>
                <a:ea typeface="微软雅黑" panose="020B0503020204020204" pitchFamily="34" charset="-122"/>
              </a:rPr>
              <a:t>顶层设计</a:t>
            </a:r>
            <a:endParaRPr lang="zh-CN" altLang="en-US" b="1" dirty="0">
              <a:solidFill>
                <a:schemeClr val="accent6">
                  <a:lumMod val="2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476460" y="2174590"/>
            <a:ext cx="1571845" cy="1780833"/>
            <a:chOff x="887760" y="1705372"/>
            <a:chExt cx="1571845" cy="1780833"/>
          </a:xfrm>
        </p:grpSpPr>
        <p:sp>
          <p:nvSpPr>
            <p:cNvPr id="18" name="矩形 17"/>
            <p:cNvSpPr/>
            <p:nvPr/>
          </p:nvSpPr>
          <p:spPr>
            <a:xfrm>
              <a:off x="887760" y="1705372"/>
              <a:ext cx="1571845" cy="1780833"/>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19" name="图片 18"/>
            <p:cNvPicPr>
              <a:picLocks noChangeAspect="1"/>
            </p:cNvPicPr>
            <p:nvPr/>
          </p:nvPicPr>
          <p:blipFill>
            <a:blip r:embed="rId3" cstate="print">
              <a:biLevel thresh="25000"/>
              <a:extLst>
                <a:ext uri="{BEBA8EAE-BF5A-486C-A8C5-ECC9F3942E4B}">
                  <a14:imgProps xmlns:a14="http://schemas.microsoft.com/office/drawing/2010/main">
                    <a14:imgLayer r:embed="rId4">
                      <a14:imgEffect>
                        <a14:colorTemperature colorTemp="4700"/>
                      </a14:imgEffect>
                      <a14:imgEffect>
                        <a14:saturation sat="122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980100" y="2137420"/>
              <a:ext cx="1372792" cy="1048235"/>
            </a:xfrm>
            <a:prstGeom prst="rect">
              <a:avLst/>
            </a:prstGeom>
          </p:spPr>
        </p:pic>
      </p:grpSp>
      <p:grpSp>
        <p:nvGrpSpPr>
          <p:cNvPr id="20" name="组合 19"/>
          <p:cNvGrpSpPr/>
          <p:nvPr/>
        </p:nvGrpSpPr>
        <p:grpSpPr>
          <a:xfrm>
            <a:off x="4132644" y="3398726"/>
            <a:ext cx="5818236" cy="2016224"/>
            <a:chOff x="2527912" y="1987312"/>
            <a:chExt cx="6264576" cy="2148250"/>
          </a:xfrm>
        </p:grpSpPr>
        <p:grpSp>
          <p:nvGrpSpPr>
            <p:cNvPr id="21" name="组合 20"/>
            <p:cNvGrpSpPr/>
            <p:nvPr/>
          </p:nvGrpSpPr>
          <p:grpSpPr>
            <a:xfrm>
              <a:off x="2527912" y="1987312"/>
              <a:ext cx="6264576" cy="2148250"/>
              <a:chOff x="7412548" y="1811197"/>
              <a:chExt cx="8699086" cy="3802644"/>
            </a:xfrm>
          </p:grpSpPr>
          <p:sp>
            <p:nvSpPr>
              <p:cNvPr id="23" name="矩形 22"/>
              <p:cNvSpPr/>
              <p:nvPr/>
            </p:nvSpPr>
            <p:spPr>
              <a:xfrm>
                <a:off x="7412548" y="1811197"/>
                <a:ext cx="8699086" cy="3152274"/>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24" name="组合 23"/>
              <p:cNvGrpSpPr/>
              <p:nvPr/>
            </p:nvGrpSpPr>
            <p:grpSpPr>
              <a:xfrm>
                <a:off x="8115200" y="2362992"/>
                <a:ext cx="7523748" cy="2221831"/>
                <a:chOff x="4041454" y="2404658"/>
                <a:chExt cx="7523748" cy="2221831"/>
              </a:xfrm>
            </p:grpSpPr>
            <p:cxnSp>
              <p:nvCxnSpPr>
                <p:cNvPr id="26" name="直接连接符 25"/>
                <p:cNvCxnSpPr/>
                <p:nvPr/>
              </p:nvCxnSpPr>
              <p:spPr>
                <a:xfrm>
                  <a:off x="8472937" y="2440048"/>
                  <a:ext cx="309201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041454" y="2404658"/>
                  <a:ext cx="7523748" cy="2221831"/>
                  <a:chOff x="4010526" y="2400198"/>
                  <a:chExt cx="7523748" cy="2221831"/>
                </a:xfrm>
              </p:grpSpPr>
              <p:cxnSp>
                <p:nvCxnSpPr>
                  <p:cNvPr id="28" name="直接连接符 27"/>
                  <p:cNvCxnSpPr/>
                  <p:nvPr/>
                </p:nvCxnSpPr>
                <p:spPr>
                  <a:xfrm>
                    <a:off x="4010526" y="4583012"/>
                    <a:ext cx="75237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526542" y="2400198"/>
                    <a:ext cx="0" cy="222183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29233" y="2919874"/>
                    <a:ext cx="0" cy="1699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5" name="直角三角形 22"/>
              <p:cNvSpPr/>
              <p:nvPr/>
            </p:nvSpPr>
            <p:spPr>
              <a:xfrm rot="16200000" flipH="1">
                <a:off x="15286868" y="4789076"/>
                <a:ext cx="662152" cy="987377"/>
              </a:xfrm>
              <a:custGeom>
                <a:avLst/>
                <a:gdLst>
                  <a:gd name="connsiteX0" fmla="*/ 0 w 898634"/>
                  <a:gd name="connsiteY0" fmla="*/ 1513490 h 1513490"/>
                  <a:gd name="connsiteX1" fmla="*/ 0 w 898634"/>
                  <a:gd name="connsiteY1" fmla="*/ 0 h 1513490"/>
                  <a:gd name="connsiteX2" fmla="*/ 898634 w 898634"/>
                  <a:gd name="connsiteY2" fmla="*/ 1513490 h 1513490"/>
                  <a:gd name="connsiteX3" fmla="*/ 0 w 898634"/>
                  <a:gd name="connsiteY3" fmla="*/ 1513490 h 1513490"/>
                  <a:gd name="connsiteX0" fmla="*/ 0 w 662152"/>
                  <a:gd name="connsiteY0" fmla="*/ 1734207 h 1734207"/>
                  <a:gd name="connsiteX1" fmla="*/ 0 w 662152"/>
                  <a:gd name="connsiteY1" fmla="*/ 220717 h 1734207"/>
                  <a:gd name="connsiteX2" fmla="*/ 662152 w 662152"/>
                  <a:gd name="connsiteY2" fmla="*/ 0 h 1734207"/>
                  <a:gd name="connsiteX3" fmla="*/ 0 w 662152"/>
                  <a:gd name="connsiteY3" fmla="*/ 1734207 h 1734207"/>
                </a:gdLst>
                <a:ahLst/>
                <a:cxnLst>
                  <a:cxn ang="0">
                    <a:pos x="connsiteX0" y="connsiteY0"/>
                  </a:cxn>
                  <a:cxn ang="0">
                    <a:pos x="connsiteX1" y="connsiteY1"/>
                  </a:cxn>
                  <a:cxn ang="0">
                    <a:pos x="connsiteX2" y="connsiteY2"/>
                  </a:cxn>
                  <a:cxn ang="0">
                    <a:pos x="connsiteX3" y="connsiteY3"/>
                  </a:cxn>
                </a:cxnLst>
                <a:rect l="l" t="t" r="r" b="b"/>
                <a:pathLst>
                  <a:path w="662152" h="1734207">
                    <a:moveTo>
                      <a:pt x="0" y="1734207"/>
                    </a:moveTo>
                    <a:lnTo>
                      <a:pt x="0" y="220717"/>
                    </a:lnTo>
                    <a:lnTo>
                      <a:pt x="662152" y="0"/>
                    </a:lnTo>
                    <a:lnTo>
                      <a:pt x="0" y="1734207"/>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22" name="文本框 4"/>
            <p:cNvSpPr txBox="1"/>
            <p:nvPr/>
          </p:nvSpPr>
          <p:spPr>
            <a:xfrm>
              <a:off x="3181792" y="1995256"/>
              <a:ext cx="5610696" cy="1820013"/>
            </a:xfrm>
            <a:prstGeom prst="rect">
              <a:avLst/>
            </a:prstGeom>
            <a:noFill/>
          </p:spPr>
          <p:txBody>
            <a:bodyPr wrap="square" rtlCol="0">
              <a:spAutoFit/>
            </a:bodyPr>
            <a:lstStyle/>
            <a:p>
              <a:pPr>
                <a:lnSpc>
                  <a:spcPct val="150000"/>
                </a:lnSpc>
              </a:pPr>
              <a:r>
                <a:rPr lang="zh-CN" altLang="en-US" sz="1400" b="1" dirty="0">
                  <a:solidFill>
                    <a:schemeClr val="bg1"/>
                  </a:solidFill>
                  <a:latin typeface="微软雅黑" pitchFamily="34" charset="-122"/>
                  <a:ea typeface="微软雅黑" pitchFamily="34" charset="-122"/>
                </a:rPr>
                <a:t>有深度：</a:t>
              </a:r>
              <a:r>
                <a:rPr lang="zh-CN" altLang="en-US" sz="1200" dirty="0">
                  <a:solidFill>
                    <a:schemeClr val="bg1"/>
                  </a:solidFill>
                  <a:latin typeface="微软雅黑" pitchFamily="34" charset="-122"/>
                  <a:ea typeface="微软雅黑" pitchFamily="34" charset="-122"/>
                </a:rPr>
                <a:t>各地产业</a:t>
              </a:r>
              <a:r>
                <a:rPr lang="zh-CN" altLang="en-US" sz="1200" dirty="0" smtClean="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行业</a:t>
              </a:r>
              <a:r>
                <a:rPr lang="zh-CN" altLang="en-US" sz="1200" dirty="0" smtClean="0">
                  <a:solidFill>
                    <a:schemeClr val="bg1"/>
                  </a:solidFill>
                  <a:latin typeface="微软雅黑" pitchFamily="34" charset="-122"/>
                  <a:ea typeface="微软雅黑" pitchFamily="34" charset="-122"/>
                </a:rPr>
                <a:t>深入</a:t>
              </a:r>
              <a:r>
                <a:rPr lang="zh-CN" altLang="en-US" sz="1200" dirty="0">
                  <a:solidFill>
                    <a:schemeClr val="bg1"/>
                  </a:solidFill>
                  <a:latin typeface="微软雅黑" pitchFamily="34" charset="-122"/>
                  <a:ea typeface="微软雅黑" pitchFamily="34" charset="-122"/>
                </a:rPr>
                <a:t>调研</a:t>
              </a:r>
            </a:p>
            <a:p>
              <a:pPr>
                <a:lnSpc>
                  <a:spcPct val="150000"/>
                </a:lnSpc>
              </a:pPr>
              <a:r>
                <a:rPr lang="zh-CN" altLang="en-US" sz="1400" b="1" dirty="0">
                  <a:solidFill>
                    <a:schemeClr val="bg1"/>
                  </a:solidFill>
                  <a:latin typeface="微软雅黑" pitchFamily="34" charset="-122"/>
                  <a:ea typeface="微软雅黑" pitchFamily="34" charset="-122"/>
                </a:rPr>
                <a:t>有高度：</a:t>
              </a:r>
              <a:r>
                <a:rPr lang="zh-CN" altLang="en-US" sz="1200" dirty="0">
                  <a:solidFill>
                    <a:schemeClr val="bg1"/>
                  </a:solidFill>
                  <a:latin typeface="微软雅黑" pitchFamily="34" charset="-122"/>
                  <a:ea typeface="微软雅黑" pitchFamily="34" charset="-122"/>
                </a:rPr>
                <a:t>现代职业教育创新</a:t>
              </a:r>
              <a:r>
                <a:rPr lang="zh-CN" altLang="en-US" sz="1200" dirty="0" smtClean="0">
                  <a:solidFill>
                    <a:schemeClr val="bg1"/>
                  </a:solidFill>
                  <a:latin typeface="微软雅黑" pitchFamily="34" charset="-122"/>
                  <a:ea typeface="微软雅黑" pitchFamily="34" charset="-122"/>
                </a:rPr>
                <a:t>理念</a:t>
              </a:r>
              <a:endParaRPr lang="en-US" altLang="zh-CN" sz="1200" dirty="0" smtClean="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有支撑：</a:t>
              </a:r>
              <a:r>
                <a:rPr lang="zh-CN" altLang="en-US" sz="1200" dirty="0">
                  <a:solidFill>
                    <a:schemeClr val="bg1"/>
                  </a:solidFill>
                  <a:latin typeface="微软雅黑" pitchFamily="34" charset="-122"/>
                  <a:ea typeface="微软雅黑" pitchFamily="34" charset="-122"/>
                </a:rPr>
                <a:t>资深教育专家</a:t>
              </a:r>
              <a:r>
                <a:rPr lang="en-US" altLang="zh-CN" sz="1200" dirty="0">
                  <a:solidFill>
                    <a:schemeClr val="bg1"/>
                  </a:solidFill>
                  <a:latin typeface="微软雅黑" pitchFamily="34" charset="-122"/>
                  <a:ea typeface="微软雅黑" pitchFamily="34" charset="-122"/>
                </a:rPr>
                <a:t>+100%</a:t>
              </a:r>
              <a:r>
                <a:rPr lang="zh-CN" altLang="en-US" sz="1200" dirty="0">
                  <a:solidFill>
                    <a:schemeClr val="bg1"/>
                  </a:solidFill>
                  <a:latin typeface="微软雅黑" pitchFamily="34" charset="-122"/>
                  <a:ea typeface="微软雅黑" pitchFamily="34" charset="-122"/>
                </a:rPr>
                <a:t>博硕顶层计团队</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400" b="1" dirty="0">
                  <a:solidFill>
                    <a:schemeClr val="bg1"/>
                  </a:solidFill>
                  <a:latin typeface="微软雅黑" pitchFamily="34" charset="-122"/>
                  <a:ea typeface="微软雅黑" pitchFamily="34" charset="-122"/>
                </a:rPr>
                <a:t>有产品</a:t>
              </a:r>
              <a:r>
                <a:rPr lang="zh-CN" altLang="en-US" sz="1400" b="1" dirty="0" smtClean="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汽车</a:t>
              </a:r>
              <a:r>
                <a:rPr lang="zh-CN" altLang="en-US" sz="1200" dirty="0" smtClean="0">
                  <a:solidFill>
                    <a:schemeClr val="bg1"/>
                  </a:solidFill>
                  <a:latin typeface="微软雅黑" pitchFamily="34" charset="-122"/>
                  <a:ea typeface="微软雅黑" pitchFamily="34" charset="-122"/>
                </a:rPr>
                <a:t>产业</a:t>
              </a:r>
              <a:r>
                <a:rPr lang="zh-CN" altLang="en-US" sz="1200" dirty="0">
                  <a:solidFill>
                    <a:schemeClr val="bg1"/>
                  </a:solidFill>
                  <a:latin typeface="微软雅黑" pitchFamily="34" charset="-122"/>
                  <a:ea typeface="微软雅黑" pitchFamily="34" charset="-122"/>
                </a:rPr>
                <a:t>链条全覆盖，构建</a:t>
              </a:r>
              <a:r>
                <a:rPr lang="zh-CN" altLang="en-US" sz="1200" dirty="0" smtClean="0">
                  <a:solidFill>
                    <a:schemeClr val="bg1"/>
                  </a:solidFill>
                  <a:latin typeface="微软雅黑" pitchFamily="34" charset="-122"/>
                  <a:ea typeface="微软雅黑" pitchFamily="34" charset="-122"/>
                </a:rPr>
                <a:t>多层次、综合性</a:t>
              </a:r>
              <a:r>
                <a:rPr lang="zh-CN" altLang="en-US" sz="1200" dirty="0">
                  <a:solidFill>
                    <a:schemeClr val="bg1"/>
                  </a:solidFill>
                  <a:latin typeface="微软雅黑" pitchFamily="34" charset="-122"/>
                  <a:ea typeface="微软雅黑" pitchFamily="34" charset="-122"/>
                </a:rPr>
                <a:t>、体系化产品</a:t>
              </a:r>
            </a:p>
            <a:p>
              <a:pPr>
                <a:lnSpc>
                  <a:spcPct val="150000"/>
                </a:lnSpc>
              </a:pPr>
              <a:endParaRPr lang="zh-CN" altLang="en-US" sz="1400" dirty="0">
                <a:solidFill>
                  <a:schemeClr val="bg1"/>
                </a:solidFill>
                <a:latin typeface="微软雅黑" pitchFamily="34" charset="-122"/>
                <a:ea typeface="微软雅黑" pitchFamily="34" charset="-122"/>
              </a:endParaRPr>
            </a:p>
          </p:txBody>
        </p:sp>
      </p:grpSp>
      <p:sp>
        <p:nvSpPr>
          <p:cNvPr id="31" name="矩形 30"/>
          <p:cNvSpPr/>
          <p:nvPr/>
        </p:nvSpPr>
        <p:spPr>
          <a:xfrm>
            <a:off x="4276660" y="2534630"/>
            <a:ext cx="5904656" cy="417743"/>
          </a:xfrm>
          <a:prstGeom prst="rect">
            <a:avLst/>
          </a:prstGeom>
        </p:spPr>
        <p:txBody>
          <a:bodyPr wrap="square">
            <a:spAutoFit/>
          </a:bodyPr>
          <a:lstStyle/>
          <a:p>
            <a:pPr>
              <a:lnSpc>
                <a:spcPct val="150000"/>
              </a:lnSpc>
            </a:pPr>
            <a:r>
              <a:rPr lang="zh-CN" altLang="en-US" sz="1600" b="1" dirty="0" smtClean="0">
                <a:solidFill>
                  <a:schemeClr val="tx1">
                    <a:lumMod val="75000"/>
                    <a:lumOff val="25000"/>
                  </a:schemeClr>
                </a:solidFill>
                <a:latin typeface="微软雅黑" pitchFamily="34" charset="-122"/>
                <a:ea typeface="微软雅黑" pitchFamily="34" charset="-122"/>
              </a:rPr>
              <a:t>顶层设计需符合职业教育体系创新的要求。</a:t>
            </a:r>
            <a:endParaRPr lang="zh-CN" altLang="en-US" sz="1600" b="1" dirty="0">
              <a:solidFill>
                <a:schemeClr val="tx1">
                  <a:lumMod val="75000"/>
                  <a:lumOff val="25000"/>
                </a:schemeClr>
              </a:solidFill>
            </a:endParaRPr>
          </a:p>
        </p:txBody>
      </p:sp>
      <p:sp>
        <p:nvSpPr>
          <p:cNvPr id="32" name="矩形 31"/>
          <p:cNvSpPr/>
          <p:nvPr/>
        </p:nvSpPr>
        <p:spPr>
          <a:xfrm>
            <a:off x="2332151" y="4046798"/>
            <a:ext cx="1800493" cy="646331"/>
          </a:xfrm>
          <a:prstGeom prst="rect">
            <a:avLst/>
          </a:prstGeom>
        </p:spPr>
        <p:txBody>
          <a:bodyPr wrap="none">
            <a:spAutoFit/>
          </a:bodyPr>
          <a:lstStyle/>
          <a:p>
            <a:pPr algn="ctr"/>
            <a:r>
              <a:rPr lang="zh-CN" altLang="en-US" b="1" dirty="0" smtClean="0">
                <a:solidFill>
                  <a:srgbClr val="C00000"/>
                </a:solidFill>
                <a:latin typeface="微软雅黑" pitchFamily="34" charset="-122"/>
                <a:ea typeface="微软雅黑" pitchFamily="34" charset="-122"/>
              </a:rPr>
              <a:t>前瞻性、系统化</a:t>
            </a:r>
            <a:endParaRPr lang="en-US" altLang="zh-CN" b="1" dirty="0" smtClean="0">
              <a:solidFill>
                <a:srgbClr val="C00000"/>
              </a:solidFill>
              <a:latin typeface="微软雅黑" pitchFamily="34" charset="-122"/>
              <a:ea typeface="微软雅黑" pitchFamily="34" charset="-122"/>
            </a:endParaRPr>
          </a:p>
          <a:p>
            <a:pPr algn="ctr"/>
            <a:r>
              <a:rPr lang="zh-CN" altLang="en-US" b="1" dirty="0" smtClean="0">
                <a:solidFill>
                  <a:srgbClr val="C00000"/>
                </a:solidFill>
                <a:latin typeface="微软雅黑" pitchFamily="34" charset="-122"/>
                <a:ea typeface="微软雅黑" pitchFamily="34" charset="-122"/>
              </a:rPr>
              <a:t>顶层设计</a:t>
            </a:r>
            <a:endParaRPr lang="zh-CN" altLang="en-US" b="1" dirty="0">
              <a:solidFill>
                <a:srgbClr val="C00000"/>
              </a:solidFill>
            </a:endParaRPr>
          </a:p>
        </p:txBody>
      </p:sp>
      <p:grpSp>
        <p:nvGrpSpPr>
          <p:cNvPr id="33" name="组合 32"/>
          <p:cNvGrpSpPr/>
          <p:nvPr/>
        </p:nvGrpSpPr>
        <p:grpSpPr>
          <a:xfrm>
            <a:off x="1" y="214968"/>
            <a:ext cx="11714905" cy="446484"/>
            <a:chOff x="1" y="214968"/>
            <a:chExt cx="11544089" cy="446484"/>
          </a:xfrm>
        </p:grpSpPr>
        <p:sp>
          <p:nvSpPr>
            <p:cNvPr id="34" name="文本占位符 20"/>
            <p:cNvSpPr txBox="1">
              <a:spLocks/>
            </p:cNvSpPr>
            <p:nvPr/>
          </p:nvSpPr>
          <p:spPr>
            <a:xfrm>
              <a:off x="8929984" y="214968"/>
              <a:ext cx="2614106"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三、主要建设内容</a:t>
              </a:r>
              <a:endParaRPr lang="zh-CN" altLang="en-US" b="1" dirty="0">
                <a:solidFill>
                  <a:prstClr val="black"/>
                </a:solidFill>
              </a:endParaRPr>
            </a:p>
          </p:txBody>
        </p:sp>
        <p:cxnSp>
          <p:nvCxnSpPr>
            <p:cNvPr id="35" name="直接连接符 34"/>
            <p:cNvCxnSpPr/>
            <p:nvPr/>
          </p:nvCxnSpPr>
          <p:spPr>
            <a:xfrm>
              <a:off x="1768416" y="404813"/>
              <a:ext cx="7161568" cy="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 y="404813"/>
              <a:ext cx="1768415" cy="241230"/>
              <a:chOff x="0" y="404813"/>
              <a:chExt cx="1794013" cy="241230"/>
            </a:xfrm>
          </p:grpSpPr>
          <p:cxnSp>
            <p:nvCxnSpPr>
              <p:cNvPr id="37" name="直接连接符 3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sp>
        <p:nvSpPr>
          <p:cNvPr id="41" name="MH_Other_5"/>
          <p:cNvSpPr>
            <a:spLocks noChangeArrowheads="1"/>
          </p:cNvSpPr>
          <p:nvPr>
            <p:custDataLst>
              <p:tags r:id="rId1"/>
            </p:custDataLst>
          </p:nvPr>
        </p:nvSpPr>
        <p:spPr bwMode="auto">
          <a:xfrm>
            <a:off x="204666" y="714914"/>
            <a:ext cx="2652833" cy="53776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a:t>
            </a:r>
            <a:r>
              <a:rPr lang="zh-CN" altLang="en-US" sz="2000" b="1" dirty="0">
                <a:solidFill>
                  <a:srgbClr val="FFFFFF"/>
                </a:solidFill>
                <a:ea typeface="微软雅黑" pitchFamily="34" charset="-122"/>
              </a:rPr>
              <a:t>专业顶层</a:t>
            </a:r>
            <a:r>
              <a:rPr lang="zh-CN" altLang="en-US" sz="2000" b="1" dirty="0" smtClean="0">
                <a:solidFill>
                  <a:srgbClr val="FFFFFF"/>
                </a:solidFill>
                <a:ea typeface="微软雅黑" pitchFamily="34" charset="-122"/>
              </a:rPr>
              <a:t>设计</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1480852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11</a:t>
            </a:r>
            <a:endParaRPr lang="zh-CN" altLang="en-US" sz="1600" b="1" dirty="0">
              <a:solidFill>
                <a:prstClr val="white"/>
              </a:solidFill>
            </a:endParaRPr>
          </a:p>
        </p:txBody>
      </p:sp>
      <p:sp>
        <p:nvSpPr>
          <p:cNvPr id="55" name="MH_Other_5"/>
          <p:cNvSpPr>
            <a:spLocks noChangeArrowheads="1"/>
          </p:cNvSpPr>
          <p:nvPr>
            <p:custDataLst>
              <p:tags r:id="rId1"/>
            </p:custDataLst>
          </p:nvPr>
        </p:nvSpPr>
        <p:spPr bwMode="auto">
          <a:xfrm>
            <a:off x="200740" y="727518"/>
            <a:ext cx="2694859" cy="47207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（二）人才需求分析</a:t>
            </a:r>
            <a:endParaRPr lang="zh-CN" altLang="en-US" sz="2000" b="1" dirty="0">
              <a:solidFill>
                <a:srgbClr val="FFFFFF"/>
              </a:solidFill>
              <a:ea typeface="微软雅黑" pitchFamily="34" charset="-122"/>
            </a:endParaRPr>
          </a:p>
        </p:txBody>
      </p:sp>
      <p:cxnSp>
        <p:nvCxnSpPr>
          <p:cNvPr id="57" name="直接连接符 56"/>
          <p:cNvCxnSpPr/>
          <p:nvPr/>
        </p:nvCxnSpPr>
        <p:spPr>
          <a:xfrm flipV="1">
            <a:off x="1768416" y="329184"/>
            <a:ext cx="9835320" cy="75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49847" y="1199594"/>
            <a:ext cx="2560320"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产业</a:t>
            </a:r>
            <a:r>
              <a:rPr lang="zh-CN" altLang="en-US" b="1" dirty="0">
                <a:solidFill>
                  <a:srgbClr val="C00000"/>
                </a:solidFill>
                <a:latin typeface="微软雅黑" pitchFamily="34" charset="-122"/>
                <a:ea typeface="微软雅黑" pitchFamily="34" charset="-122"/>
              </a:rPr>
              <a:t>发展</a:t>
            </a:r>
            <a:r>
              <a:rPr lang="zh-CN" altLang="en-US" b="1" dirty="0" smtClean="0">
                <a:solidFill>
                  <a:srgbClr val="C00000"/>
                </a:solidFill>
                <a:latin typeface="微软雅黑" pitchFamily="34" charset="-122"/>
                <a:ea typeface="微软雅黑" pitchFamily="34" charset="-122"/>
              </a:rPr>
              <a:t>分析</a:t>
            </a:r>
            <a:endParaRPr lang="zh-CN" altLang="en-US" b="1" dirty="0">
              <a:solidFill>
                <a:srgbClr val="C00000"/>
              </a:solidFill>
              <a:latin typeface="微软雅黑" pitchFamily="34" charset="-122"/>
              <a:ea typeface="微软雅黑" pitchFamily="34" charset="-122"/>
            </a:endParaRPr>
          </a:p>
        </p:txBody>
      </p:sp>
      <p:graphicFrame>
        <p:nvGraphicFramePr>
          <p:cNvPr id="56" name="图示 55"/>
          <p:cNvGraphicFramePr/>
          <p:nvPr>
            <p:extLst>
              <p:ext uri="{D42A27DB-BD31-4B8C-83A1-F6EECF244321}">
                <p14:modId xmlns:p14="http://schemas.microsoft.com/office/powerpoint/2010/main" val="3077372198"/>
              </p:ext>
            </p:extLst>
          </p:nvPr>
        </p:nvGraphicFramePr>
        <p:xfrm>
          <a:off x="7545350" y="2467139"/>
          <a:ext cx="3579589" cy="319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8" name="棱台 57"/>
          <p:cNvSpPr>
            <a:spLocks/>
          </p:cNvSpPr>
          <p:nvPr/>
        </p:nvSpPr>
        <p:spPr>
          <a:xfrm>
            <a:off x="9777598" y="5399582"/>
            <a:ext cx="1080120" cy="434793"/>
          </a:xfrm>
          <a:prstGeom prst="bevel">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algn="ctr">
              <a:lnSpc>
                <a:spcPts val="1800"/>
              </a:lnSpc>
              <a:spcAft>
                <a:spcPts val="0"/>
              </a:spcAft>
            </a:pPr>
            <a:r>
              <a:rPr lang="zh-CN" sz="1600" b="1" kern="100" dirty="0">
                <a:solidFill>
                  <a:srgbClr val="C00000"/>
                </a:solidFill>
                <a:effectLst/>
                <a:ea typeface="微软雅黑"/>
                <a:cs typeface="Times New Roman"/>
              </a:rPr>
              <a:t>企业</a:t>
            </a:r>
            <a:endParaRPr lang="zh-CN" sz="1200" kern="100" dirty="0">
              <a:solidFill>
                <a:srgbClr val="C00000"/>
              </a:solidFill>
              <a:effectLst/>
              <a:ea typeface="宋体"/>
              <a:cs typeface="Times New Roman"/>
            </a:endParaRPr>
          </a:p>
        </p:txBody>
      </p:sp>
      <p:sp>
        <p:nvSpPr>
          <p:cNvPr id="59" name="棱台 58"/>
          <p:cNvSpPr>
            <a:spLocks/>
          </p:cNvSpPr>
          <p:nvPr/>
        </p:nvSpPr>
        <p:spPr>
          <a:xfrm>
            <a:off x="7977398" y="5399582"/>
            <a:ext cx="1060326" cy="434793"/>
          </a:xfrm>
          <a:prstGeom prst="bevel">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algn="ctr">
              <a:lnSpc>
                <a:spcPts val="1800"/>
              </a:lnSpc>
              <a:spcAft>
                <a:spcPts val="0"/>
              </a:spcAft>
            </a:pPr>
            <a:r>
              <a:rPr lang="zh-CN" sz="1600" b="1" kern="100" dirty="0">
                <a:solidFill>
                  <a:srgbClr val="C00000"/>
                </a:solidFill>
                <a:effectLst/>
                <a:ea typeface="微软雅黑"/>
                <a:cs typeface="Times New Roman"/>
              </a:rPr>
              <a:t>学校</a:t>
            </a:r>
            <a:endParaRPr lang="zh-CN" sz="1200" kern="100" dirty="0">
              <a:solidFill>
                <a:srgbClr val="C00000"/>
              </a:solidFill>
              <a:effectLst/>
              <a:ea typeface="宋体"/>
              <a:cs typeface="Times New Roman"/>
            </a:endParaRPr>
          </a:p>
        </p:txBody>
      </p:sp>
      <p:sp>
        <p:nvSpPr>
          <p:cNvPr id="60" name="TextBox 1"/>
          <p:cNvSpPr txBox="1"/>
          <p:nvPr/>
        </p:nvSpPr>
        <p:spPr>
          <a:xfrm>
            <a:off x="1004553" y="2498079"/>
            <a:ext cx="6354660" cy="3600986"/>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我国机电产品</a:t>
            </a:r>
            <a:r>
              <a:rPr lang="zh-CN" altLang="en-US" dirty="0">
                <a:latin typeface="微软雅黑" panose="020B0503020204020204" pitchFamily="34" charset="-122"/>
                <a:ea typeface="微软雅黑" panose="020B0503020204020204" pitchFamily="34" charset="-122"/>
              </a:rPr>
              <a:t>进出口总额达</a:t>
            </a:r>
            <a:r>
              <a:rPr lang="en-US" altLang="zh-CN" sz="2400" dirty="0" smtClean="0">
                <a:solidFill>
                  <a:srgbClr val="C00000"/>
                </a:solidFill>
                <a:latin typeface="微软雅黑" panose="020B0503020204020204" pitchFamily="34" charset="-122"/>
                <a:ea typeface="微软雅黑" panose="020B0503020204020204" pitchFamily="34" charset="-122"/>
              </a:rPr>
              <a:t>2.1</a:t>
            </a:r>
            <a:r>
              <a:rPr lang="zh-CN" altLang="en-US" sz="2400" dirty="0" smtClean="0">
                <a:solidFill>
                  <a:srgbClr val="C00000"/>
                </a:solidFill>
                <a:latin typeface="微软雅黑" panose="020B0503020204020204" pitchFamily="34" charset="-122"/>
                <a:ea typeface="微软雅黑" panose="020B0503020204020204" pitchFamily="34" charset="-122"/>
              </a:rPr>
              <a:t>万亿美元</a:t>
            </a:r>
            <a:endParaRPr lang="en-US" altLang="zh-CN" sz="2400" dirty="0" smtClean="0">
              <a:solidFill>
                <a:srgbClr val="C00000"/>
              </a:solidFill>
              <a:latin typeface="微软雅黑" panose="020B0503020204020204" pitchFamily="34" charset="-122"/>
              <a:ea typeface="微软雅黑" panose="020B0503020204020204" pitchFamily="34" charset="-122"/>
            </a:endParaRPr>
          </a:p>
          <a:p>
            <a:endParaRPr lang="en-US" altLang="zh-CN" sz="2400" dirty="0" smtClean="0">
              <a:solidFill>
                <a:srgbClr val="FF0000"/>
              </a:solidFill>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连续</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年成为</a:t>
            </a:r>
            <a:r>
              <a:rPr lang="zh-CN" altLang="en-US" sz="2400" dirty="0" smtClean="0">
                <a:solidFill>
                  <a:srgbClr val="C00000"/>
                </a:solidFill>
                <a:latin typeface="微软雅黑" panose="020B0503020204020204" pitchFamily="34" charset="-122"/>
                <a:ea typeface="微软雅黑" panose="020B0503020204020204" pitchFamily="34" charset="-122"/>
              </a:rPr>
              <a:t>全球第一</a:t>
            </a:r>
            <a:r>
              <a:rPr lang="zh-CN" altLang="en-US" dirty="0">
                <a:latin typeface="微软雅黑" panose="020B0503020204020204" pitchFamily="34" charset="-122"/>
                <a:ea typeface="微软雅黑" panose="020B0503020204020204" pitchFamily="34" charset="-122"/>
              </a:rPr>
              <a:t>机电产品贸易国</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出口额</a:t>
            </a:r>
            <a:r>
              <a:rPr lang="zh-CN" altLang="en-US" dirty="0">
                <a:latin typeface="微软雅黑" panose="020B0503020204020204" pitchFamily="34" charset="-122"/>
                <a:ea typeface="微软雅黑" panose="020B0503020204020204" pitchFamily="34" charset="-122"/>
              </a:rPr>
              <a:t>达</a:t>
            </a:r>
            <a:r>
              <a:rPr lang="en-US" altLang="zh-CN" sz="2400" dirty="0" smtClean="0">
                <a:solidFill>
                  <a:srgbClr val="C00000"/>
                </a:solidFill>
                <a:latin typeface="微软雅黑" panose="020B0503020204020204" pitchFamily="34" charset="-122"/>
                <a:ea typeface="微软雅黑" panose="020B0503020204020204" pitchFamily="34" charset="-122"/>
              </a:rPr>
              <a:t>1.26</a:t>
            </a:r>
            <a:r>
              <a:rPr lang="zh-CN" altLang="en-US" sz="2400" dirty="0" smtClean="0">
                <a:solidFill>
                  <a:srgbClr val="C00000"/>
                </a:solidFill>
                <a:latin typeface="微软雅黑" panose="020B0503020204020204" pitchFamily="34" charset="-122"/>
                <a:ea typeface="微软雅黑" panose="020B0503020204020204" pitchFamily="34" charset="-122"/>
              </a:rPr>
              <a:t>万亿美元</a:t>
            </a:r>
            <a:endParaRPr lang="en-US" altLang="zh-CN" dirty="0" smtClean="0">
              <a:solidFill>
                <a:srgbClr val="C00000"/>
              </a:solidFill>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出口的机电产品中高新技术产品占比达</a:t>
            </a:r>
            <a:r>
              <a:rPr lang="en-US" altLang="zh-CN" sz="2400" dirty="0" smtClean="0">
                <a:solidFill>
                  <a:srgbClr val="C00000"/>
                </a:solidFill>
                <a:latin typeface="微软雅黑" panose="020B0503020204020204" pitchFamily="34" charset="-122"/>
                <a:ea typeface="微软雅黑" panose="020B0503020204020204" pitchFamily="34" charset="-122"/>
              </a:rPr>
              <a:t>50.5%</a:t>
            </a:r>
          </a:p>
          <a:p>
            <a:endParaRPr lang="en-US" altLang="zh-CN" sz="2400" dirty="0">
              <a:solidFill>
                <a:srgbClr val="FF0000"/>
              </a:solidFill>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5</a:t>
            </a:r>
            <a:r>
              <a:rPr lang="en-US" altLang="zh-CN"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高新技术特别是制造业的信息化过程对</a:t>
            </a:r>
            <a:r>
              <a:rPr lang="zh-CN" altLang="en-US" sz="2400" dirty="0" smtClean="0">
                <a:solidFill>
                  <a:srgbClr val="C00000"/>
                </a:solidFill>
                <a:latin typeface="微软雅黑" panose="020B0503020204020204" pitchFamily="34" charset="-122"/>
                <a:ea typeface="微软雅黑" panose="020B0503020204020204" pitchFamily="34" charset="-122"/>
              </a:rPr>
              <a:t>技能应用型人才在质和量的需求方面越发凸显</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1" name="上凸带形 60"/>
          <p:cNvSpPr/>
          <p:nvPr/>
        </p:nvSpPr>
        <p:spPr>
          <a:xfrm>
            <a:off x="1903293" y="1841623"/>
            <a:ext cx="2736304" cy="504056"/>
          </a:xfrm>
          <a:prstGeom prst="ribbon2">
            <a:avLst/>
          </a:prstGeom>
          <a:solidFill>
            <a:schemeClr val="bg2">
              <a:lumMod val="50000"/>
            </a:schemeClr>
          </a:solidFill>
          <a:ln>
            <a:solidFill>
              <a:srgbClr val="00B0F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2016</a:t>
            </a:r>
            <a:r>
              <a:rPr lang="zh-CN" altLang="en-US" b="1" dirty="0" smtClean="0"/>
              <a:t>年</a:t>
            </a:r>
            <a:endParaRPr lang="zh-CN" altLang="en-US" b="1" dirty="0"/>
          </a:p>
        </p:txBody>
      </p:sp>
    </p:spTree>
    <p:extLst>
      <p:ext uri="{BB962C8B-B14F-4D97-AF65-F5344CB8AC3E}">
        <p14:creationId xmlns:p14="http://schemas.microsoft.com/office/powerpoint/2010/main" val="1433683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12</a:t>
            </a:r>
            <a:endParaRPr lang="zh-CN" altLang="en-US" sz="1600" b="1" dirty="0">
              <a:solidFill>
                <a:prstClr val="white"/>
              </a:solidFill>
            </a:endParaRPr>
          </a:p>
        </p:txBody>
      </p:sp>
      <p:cxnSp>
        <p:nvCxnSpPr>
          <p:cNvPr id="54" name="直接连接符 53"/>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28600" y="711781"/>
            <a:ext cx="2560320"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岗位</a:t>
            </a:r>
            <a:r>
              <a:rPr lang="zh-CN" altLang="en-US" b="1" dirty="0">
                <a:solidFill>
                  <a:srgbClr val="C00000"/>
                </a:solidFill>
                <a:latin typeface="微软雅黑" pitchFamily="34" charset="-122"/>
                <a:ea typeface="微软雅黑" pitchFamily="34" charset="-122"/>
              </a:rPr>
              <a:t>能力</a:t>
            </a:r>
            <a:r>
              <a:rPr lang="zh-CN" altLang="en-US" b="1" dirty="0" smtClean="0">
                <a:solidFill>
                  <a:srgbClr val="C00000"/>
                </a:solidFill>
                <a:latin typeface="微软雅黑" pitchFamily="34" charset="-122"/>
                <a:ea typeface="微软雅黑" pitchFamily="34" charset="-122"/>
              </a:rPr>
              <a:t>分析</a:t>
            </a:r>
            <a:endParaRPr lang="zh-CN" altLang="en-US" b="1" dirty="0">
              <a:solidFill>
                <a:srgbClr val="C00000"/>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63905432"/>
              </p:ext>
            </p:extLst>
          </p:nvPr>
        </p:nvGraphicFramePr>
        <p:xfrm>
          <a:off x="1030309" y="1822792"/>
          <a:ext cx="9887263" cy="3895426"/>
        </p:xfrm>
        <a:graphic>
          <a:graphicData uri="http://schemas.openxmlformats.org/drawingml/2006/table">
            <a:tbl>
              <a:tblPr firstRow="1" bandRow="1"/>
              <a:tblGrid>
                <a:gridCol w="1097622"/>
                <a:gridCol w="1101955"/>
                <a:gridCol w="1101955"/>
                <a:gridCol w="1097622"/>
                <a:gridCol w="1097622"/>
                <a:gridCol w="1097622"/>
                <a:gridCol w="1097622"/>
                <a:gridCol w="1083704"/>
                <a:gridCol w="1111539"/>
              </a:tblGrid>
              <a:tr h="431565">
                <a:tc>
                  <a:txBody>
                    <a:bodyPr/>
                    <a:lstStyle/>
                    <a:p>
                      <a:pPr algn="ctr">
                        <a:spcAft>
                          <a:spcPts val="0"/>
                        </a:spcAft>
                      </a:pPr>
                      <a:r>
                        <a:rPr lang="zh-CN" sz="1600" b="1" kern="1200" dirty="0">
                          <a:solidFill>
                            <a:srgbClr val="000000"/>
                          </a:solidFill>
                          <a:effectLst/>
                          <a:latin typeface="微软雅黑" pitchFamily="34" charset="-122"/>
                          <a:ea typeface="微软雅黑" pitchFamily="34" charset="-122"/>
                          <a:cs typeface="Arial"/>
                        </a:rPr>
                        <a:t>产业链</a:t>
                      </a:r>
                      <a:endParaRPr lang="zh-CN" sz="2000" b="1"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2D050"/>
                    </a:solidFill>
                  </a:tcPr>
                </a:tc>
                <a:tc gridSpan="2">
                  <a:txBody>
                    <a:bodyPr/>
                    <a:lstStyle/>
                    <a:p>
                      <a:pPr algn="ctr">
                        <a:spcAft>
                          <a:spcPts val="0"/>
                        </a:spcAft>
                      </a:pPr>
                      <a:r>
                        <a:rPr lang="zh-CN" sz="1600" b="0" kern="1200" dirty="0">
                          <a:solidFill>
                            <a:srgbClr val="000000"/>
                          </a:solidFill>
                          <a:effectLst/>
                          <a:latin typeface="微软雅黑" pitchFamily="34" charset="-122"/>
                          <a:ea typeface="微软雅黑" pitchFamily="34" charset="-122"/>
                          <a:cs typeface="Arial"/>
                        </a:rPr>
                        <a:t>设计</a:t>
                      </a:r>
                      <a:endParaRPr lang="zh-CN" sz="2000" b="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zh-CN" altLang="en-US"/>
                    </a:p>
                  </a:txBody>
                  <a:tcPr/>
                </a:tc>
                <a:tc gridSpan="2">
                  <a:txBody>
                    <a:bodyPr/>
                    <a:lstStyle/>
                    <a:p>
                      <a:pPr algn="ctr">
                        <a:spcAft>
                          <a:spcPts val="0"/>
                        </a:spcAft>
                      </a:pPr>
                      <a:r>
                        <a:rPr lang="zh-CN" sz="1600" b="0" kern="1200" dirty="0">
                          <a:solidFill>
                            <a:srgbClr val="000000"/>
                          </a:solidFill>
                          <a:effectLst/>
                          <a:latin typeface="微软雅黑" pitchFamily="34" charset="-122"/>
                          <a:ea typeface="微软雅黑" pitchFamily="34" charset="-122"/>
                          <a:cs typeface="Arial"/>
                        </a:rPr>
                        <a:t>生产</a:t>
                      </a:r>
                      <a:endParaRPr lang="zh-CN" sz="2000" b="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zh-CN" altLang="en-US"/>
                    </a:p>
                  </a:txBody>
                  <a:tcPr/>
                </a:tc>
                <a:tc gridSpan="2">
                  <a:txBody>
                    <a:bodyPr/>
                    <a:lstStyle/>
                    <a:p>
                      <a:pPr algn="ctr">
                        <a:spcAft>
                          <a:spcPts val="0"/>
                        </a:spcAft>
                      </a:pPr>
                      <a:r>
                        <a:rPr lang="zh-CN" sz="1600" b="0" kern="1200" dirty="0">
                          <a:solidFill>
                            <a:srgbClr val="000000"/>
                          </a:solidFill>
                          <a:effectLst/>
                          <a:latin typeface="微软雅黑" pitchFamily="34" charset="-122"/>
                          <a:ea typeface="微软雅黑" pitchFamily="34" charset="-122"/>
                          <a:cs typeface="Arial"/>
                        </a:rPr>
                        <a:t>销售</a:t>
                      </a:r>
                      <a:endParaRPr lang="zh-CN" sz="2000" b="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zh-CN" altLang="en-US"/>
                    </a:p>
                  </a:txBody>
                  <a:tcPr/>
                </a:tc>
                <a:tc gridSpan="2">
                  <a:txBody>
                    <a:bodyPr/>
                    <a:lstStyle/>
                    <a:p>
                      <a:pPr algn="ctr">
                        <a:spcAft>
                          <a:spcPts val="0"/>
                        </a:spcAft>
                      </a:pPr>
                      <a:r>
                        <a:rPr lang="zh-CN" sz="1600" b="0" kern="1200" dirty="0">
                          <a:solidFill>
                            <a:srgbClr val="000000"/>
                          </a:solidFill>
                          <a:effectLst/>
                          <a:latin typeface="微软雅黑" pitchFamily="34" charset="-122"/>
                          <a:ea typeface="微软雅黑" pitchFamily="34" charset="-122"/>
                          <a:cs typeface="Arial"/>
                        </a:rPr>
                        <a:t>服务</a:t>
                      </a:r>
                      <a:endParaRPr lang="zh-CN" sz="2000" b="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zh-CN" altLang="en-US"/>
                    </a:p>
                  </a:txBody>
                  <a:tcPr/>
                </a:tc>
              </a:tr>
              <a:tr h="431565">
                <a:tc>
                  <a:txBody>
                    <a:bodyPr/>
                    <a:lstStyle/>
                    <a:p>
                      <a:pPr algn="ctr">
                        <a:spcAft>
                          <a:spcPts val="0"/>
                        </a:spcAft>
                      </a:pPr>
                      <a:r>
                        <a:rPr lang="zh-CN" sz="1600" b="1" kern="1200" dirty="0">
                          <a:solidFill>
                            <a:srgbClr val="000000"/>
                          </a:solidFill>
                          <a:effectLst/>
                          <a:latin typeface="微软雅黑" pitchFamily="34" charset="-122"/>
                          <a:ea typeface="微软雅黑" pitchFamily="34" charset="-122"/>
                          <a:cs typeface="Arial"/>
                        </a:rPr>
                        <a:t>岗位群</a:t>
                      </a:r>
                      <a:endParaRPr lang="zh-CN" sz="2000" b="1"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gridSpan="2">
                  <a:txBody>
                    <a:bodyPr/>
                    <a:lstStyle/>
                    <a:p>
                      <a:pPr algn="ctr">
                        <a:spcAft>
                          <a:spcPts val="0"/>
                        </a:spcAft>
                      </a:pPr>
                      <a:r>
                        <a:rPr lang="zh-CN" sz="1600" kern="1200" dirty="0">
                          <a:solidFill>
                            <a:srgbClr val="000000"/>
                          </a:solidFill>
                          <a:effectLst/>
                          <a:latin typeface="微软雅黑" pitchFamily="34" charset="-122"/>
                          <a:ea typeface="微软雅黑" pitchFamily="34" charset="-122"/>
                          <a:cs typeface="Arial"/>
                        </a:rPr>
                        <a:t>产品设计</a:t>
                      </a:r>
                      <a:endParaRPr lang="zh-CN" sz="20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hMerge="1">
                  <a:txBody>
                    <a:bodyPr/>
                    <a:lstStyle/>
                    <a:p>
                      <a:endParaRPr lang="zh-CN" altLang="en-US"/>
                    </a:p>
                  </a:txBody>
                  <a:tcPr/>
                </a:tc>
                <a:tc gridSpan="2">
                  <a:txBody>
                    <a:bodyPr/>
                    <a:lstStyle/>
                    <a:p>
                      <a:pPr algn="ctr">
                        <a:spcAft>
                          <a:spcPts val="0"/>
                        </a:spcAft>
                      </a:pPr>
                      <a:r>
                        <a:rPr lang="zh-CN" sz="1600" kern="1200" dirty="0">
                          <a:solidFill>
                            <a:srgbClr val="000000"/>
                          </a:solidFill>
                          <a:effectLst/>
                          <a:latin typeface="微软雅黑" pitchFamily="34" charset="-122"/>
                          <a:ea typeface="微软雅黑" pitchFamily="34" charset="-122"/>
                          <a:cs typeface="Arial"/>
                        </a:rPr>
                        <a:t>生产管理</a:t>
                      </a:r>
                      <a:endParaRPr lang="zh-CN" sz="20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hMerge="1">
                  <a:txBody>
                    <a:bodyPr/>
                    <a:lstStyle/>
                    <a:p>
                      <a:endParaRPr lang="zh-CN" altLang="en-US"/>
                    </a:p>
                  </a:txBody>
                  <a:tcPr/>
                </a:tc>
                <a:tc gridSpan="2">
                  <a:txBody>
                    <a:bodyPr/>
                    <a:lstStyle/>
                    <a:p>
                      <a:pPr algn="ctr">
                        <a:spcAft>
                          <a:spcPts val="0"/>
                        </a:spcAft>
                      </a:pPr>
                      <a:r>
                        <a:rPr lang="zh-CN" sz="1600" kern="1200" dirty="0">
                          <a:solidFill>
                            <a:srgbClr val="000000"/>
                          </a:solidFill>
                          <a:effectLst/>
                          <a:latin typeface="微软雅黑" pitchFamily="34" charset="-122"/>
                          <a:ea typeface="微软雅黑" pitchFamily="34" charset="-122"/>
                          <a:cs typeface="Arial"/>
                        </a:rPr>
                        <a:t>市场营销</a:t>
                      </a:r>
                      <a:endParaRPr lang="zh-CN" sz="20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hMerge="1">
                  <a:txBody>
                    <a:bodyPr/>
                    <a:lstStyle/>
                    <a:p>
                      <a:endParaRPr lang="zh-CN" altLang="en-US"/>
                    </a:p>
                  </a:txBody>
                  <a:tcPr/>
                </a:tc>
                <a:tc gridSpan="2">
                  <a:txBody>
                    <a:bodyPr/>
                    <a:lstStyle/>
                    <a:p>
                      <a:pPr algn="ctr">
                        <a:spcAft>
                          <a:spcPts val="0"/>
                        </a:spcAft>
                      </a:pPr>
                      <a:r>
                        <a:rPr lang="zh-CN" sz="1600" kern="1200" dirty="0">
                          <a:solidFill>
                            <a:srgbClr val="000000"/>
                          </a:solidFill>
                          <a:effectLst/>
                          <a:latin typeface="微软雅黑" pitchFamily="34" charset="-122"/>
                          <a:ea typeface="微软雅黑" pitchFamily="34" charset="-122"/>
                          <a:cs typeface="Arial"/>
                        </a:rPr>
                        <a:t>技术支持</a:t>
                      </a:r>
                      <a:endParaRPr lang="zh-CN" sz="20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hMerge="1">
                  <a:txBody>
                    <a:bodyPr/>
                    <a:lstStyle/>
                    <a:p>
                      <a:endParaRPr lang="zh-CN" altLang="en-US"/>
                    </a:p>
                  </a:txBody>
                  <a:tcPr/>
                </a:tc>
              </a:tr>
              <a:tr h="511372">
                <a:tc rowSpan="2">
                  <a:txBody>
                    <a:bodyPr/>
                    <a:lstStyle/>
                    <a:p>
                      <a:pPr algn="ctr">
                        <a:spcAft>
                          <a:spcPts val="0"/>
                        </a:spcAft>
                      </a:pPr>
                      <a:r>
                        <a:rPr lang="zh-CN" sz="1600" b="1" kern="1200" dirty="0">
                          <a:solidFill>
                            <a:srgbClr val="000000"/>
                          </a:solidFill>
                          <a:effectLst/>
                          <a:latin typeface="微软雅黑" pitchFamily="34" charset="-122"/>
                          <a:ea typeface="微软雅黑" pitchFamily="34" charset="-122"/>
                          <a:cs typeface="Arial"/>
                        </a:rPr>
                        <a:t>职位</a:t>
                      </a:r>
                      <a:endParaRPr lang="zh-CN" sz="2000" b="1"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ctr">
                        <a:spcAft>
                          <a:spcPts val="0"/>
                        </a:spcAft>
                      </a:pPr>
                      <a:r>
                        <a:rPr lang="zh-CN" sz="1400" kern="1200" dirty="0">
                          <a:solidFill>
                            <a:srgbClr val="000000"/>
                          </a:solidFill>
                          <a:effectLst/>
                          <a:latin typeface="微软雅黑" pitchFamily="34" charset="-122"/>
                          <a:ea typeface="微软雅黑" pitchFamily="34" charset="-122"/>
                          <a:cs typeface="Arial"/>
                        </a:rPr>
                        <a:t>高级职位</a:t>
                      </a:r>
                      <a:endParaRPr lang="zh-CN" sz="14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dirty="0">
                          <a:solidFill>
                            <a:srgbClr val="000000"/>
                          </a:solidFill>
                          <a:effectLst/>
                          <a:latin typeface="微软雅黑" pitchFamily="34" charset="-122"/>
                          <a:ea typeface="微软雅黑" pitchFamily="34" charset="-122"/>
                          <a:cs typeface="Arial"/>
                        </a:rPr>
                        <a:t>中级职位</a:t>
                      </a:r>
                      <a:endParaRPr lang="zh-CN" sz="14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a:solidFill>
                            <a:srgbClr val="000000"/>
                          </a:solidFill>
                          <a:effectLst/>
                          <a:latin typeface="微软雅黑" pitchFamily="34" charset="-122"/>
                          <a:ea typeface="微软雅黑" pitchFamily="34" charset="-122"/>
                          <a:cs typeface="Arial"/>
                        </a:rPr>
                        <a:t>高级职位</a:t>
                      </a:r>
                      <a:endParaRPr lang="zh-CN" sz="1400" kern="10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a:solidFill>
                            <a:srgbClr val="000000"/>
                          </a:solidFill>
                          <a:effectLst/>
                          <a:latin typeface="微软雅黑" pitchFamily="34" charset="-122"/>
                          <a:ea typeface="微软雅黑" pitchFamily="34" charset="-122"/>
                          <a:cs typeface="Arial"/>
                        </a:rPr>
                        <a:t>中级职位</a:t>
                      </a:r>
                      <a:endParaRPr lang="zh-CN" sz="1400" kern="10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a:solidFill>
                            <a:srgbClr val="000000"/>
                          </a:solidFill>
                          <a:effectLst/>
                          <a:latin typeface="微软雅黑" pitchFamily="34" charset="-122"/>
                          <a:ea typeface="微软雅黑" pitchFamily="34" charset="-122"/>
                          <a:cs typeface="Arial"/>
                        </a:rPr>
                        <a:t>高级职位</a:t>
                      </a:r>
                      <a:endParaRPr lang="zh-CN" sz="1400" kern="10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a:solidFill>
                            <a:srgbClr val="000000"/>
                          </a:solidFill>
                          <a:effectLst/>
                          <a:latin typeface="微软雅黑" pitchFamily="34" charset="-122"/>
                          <a:ea typeface="微软雅黑" pitchFamily="34" charset="-122"/>
                          <a:cs typeface="Arial"/>
                        </a:rPr>
                        <a:t>中级职位</a:t>
                      </a:r>
                      <a:endParaRPr lang="zh-CN" sz="1400" kern="10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a:solidFill>
                            <a:srgbClr val="000000"/>
                          </a:solidFill>
                          <a:effectLst/>
                          <a:latin typeface="微软雅黑" pitchFamily="34" charset="-122"/>
                          <a:ea typeface="微软雅黑" pitchFamily="34" charset="-122"/>
                          <a:cs typeface="Arial"/>
                        </a:rPr>
                        <a:t>高级职位</a:t>
                      </a:r>
                      <a:endParaRPr lang="zh-CN" sz="1400" kern="10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a:solidFill>
                            <a:srgbClr val="000000"/>
                          </a:solidFill>
                          <a:effectLst/>
                          <a:latin typeface="微软雅黑" pitchFamily="34" charset="-122"/>
                          <a:ea typeface="微软雅黑" pitchFamily="34" charset="-122"/>
                          <a:cs typeface="Arial"/>
                        </a:rPr>
                        <a:t>中级职位</a:t>
                      </a:r>
                      <a:endParaRPr lang="zh-CN" sz="1400" kern="10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r h="1132589">
                <a:tc vMerge="1">
                  <a:txBody>
                    <a:bodyPr/>
                    <a:lstStyle/>
                    <a:p>
                      <a:endParaRPr lang="zh-CN" altLang="en-US"/>
                    </a:p>
                  </a:txBody>
                  <a:tcPr/>
                </a:tc>
                <a:tc>
                  <a:txBody>
                    <a:bodyPr/>
                    <a:lstStyle/>
                    <a:p>
                      <a:pPr algn="ctr">
                        <a:spcAft>
                          <a:spcPts val="0"/>
                        </a:spcAft>
                      </a:pPr>
                      <a:r>
                        <a:rPr lang="zh-CN" sz="1400" kern="1200" dirty="0">
                          <a:solidFill>
                            <a:srgbClr val="000000"/>
                          </a:solidFill>
                          <a:effectLst/>
                          <a:latin typeface="微软雅黑" pitchFamily="34" charset="-122"/>
                          <a:ea typeface="微软雅黑" pitchFamily="34" charset="-122"/>
                          <a:cs typeface="Arial"/>
                        </a:rPr>
                        <a:t>系统设计</a:t>
                      </a:r>
                      <a:endParaRPr lang="zh-CN" sz="14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dirty="0">
                          <a:solidFill>
                            <a:srgbClr val="000000"/>
                          </a:solidFill>
                          <a:effectLst/>
                          <a:latin typeface="微软雅黑" pitchFamily="34" charset="-122"/>
                          <a:ea typeface="微软雅黑" pitchFamily="34" charset="-122"/>
                          <a:cs typeface="Arial"/>
                        </a:rPr>
                        <a:t>机械工艺设计</a:t>
                      </a:r>
                      <a:endParaRPr lang="zh-CN" sz="14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dirty="0">
                          <a:solidFill>
                            <a:srgbClr val="000000"/>
                          </a:solidFill>
                          <a:effectLst/>
                          <a:latin typeface="微软雅黑" pitchFamily="34" charset="-122"/>
                          <a:ea typeface="微软雅黑" pitchFamily="34" charset="-122"/>
                          <a:cs typeface="Arial"/>
                        </a:rPr>
                        <a:t>生产现场管理</a:t>
                      </a:r>
                      <a:endParaRPr lang="zh-CN" sz="14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dirty="0">
                          <a:solidFill>
                            <a:srgbClr val="000000"/>
                          </a:solidFill>
                          <a:effectLst/>
                          <a:latin typeface="微软雅黑" pitchFamily="34" charset="-122"/>
                          <a:ea typeface="微软雅黑" pitchFamily="34" charset="-122"/>
                          <a:cs typeface="Arial"/>
                        </a:rPr>
                        <a:t>机电一体化产品生产</a:t>
                      </a:r>
                      <a:endParaRPr lang="zh-CN" sz="14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a:solidFill>
                            <a:srgbClr val="000000"/>
                          </a:solidFill>
                          <a:effectLst/>
                          <a:latin typeface="微软雅黑" pitchFamily="34" charset="-122"/>
                          <a:ea typeface="微软雅黑" pitchFamily="34" charset="-122"/>
                          <a:cs typeface="Arial"/>
                        </a:rPr>
                        <a:t>营销策划</a:t>
                      </a:r>
                      <a:endParaRPr lang="zh-CN" sz="1400" kern="100">
                        <a:effectLst/>
                        <a:latin typeface="微软雅黑" pitchFamily="34" charset="-122"/>
                        <a:ea typeface="微软雅黑" pitchFamily="34" charset="-122"/>
                        <a:cs typeface="Times New Roman"/>
                      </a:endParaRPr>
                    </a:p>
                    <a:p>
                      <a:pPr algn="ctr">
                        <a:spcAft>
                          <a:spcPts val="0"/>
                        </a:spcAft>
                      </a:pPr>
                      <a:r>
                        <a:rPr lang="zh-CN" sz="1400" kern="1200">
                          <a:solidFill>
                            <a:srgbClr val="000000"/>
                          </a:solidFill>
                          <a:effectLst/>
                          <a:latin typeface="微软雅黑" pitchFamily="34" charset="-122"/>
                          <a:ea typeface="微软雅黑" pitchFamily="34" charset="-122"/>
                          <a:cs typeface="Arial"/>
                        </a:rPr>
                        <a:t>项目经理</a:t>
                      </a:r>
                      <a:endParaRPr lang="zh-CN" sz="1400" kern="10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a:solidFill>
                            <a:srgbClr val="000000"/>
                          </a:solidFill>
                          <a:effectLst/>
                          <a:latin typeface="微软雅黑" pitchFamily="34" charset="-122"/>
                          <a:ea typeface="微软雅黑" pitchFamily="34" charset="-122"/>
                          <a:cs typeface="Arial"/>
                        </a:rPr>
                        <a:t>方案实施</a:t>
                      </a:r>
                      <a:endParaRPr lang="zh-CN" sz="1400" kern="100">
                        <a:effectLst/>
                        <a:latin typeface="微软雅黑" pitchFamily="34" charset="-122"/>
                        <a:ea typeface="微软雅黑" pitchFamily="34" charset="-122"/>
                        <a:cs typeface="Times New Roman"/>
                      </a:endParaRPr>
                    </a:p>
                    <a:p>
                      <a:pPr algn="ctr">
                        <a:spcAft>
                          <a:spcPts val="0"/>
                        </a:spcAft>
                      </a:pPr>
                      <a:r>
                        <a:rPr lang="zh-CN" sz="1400" kern="1200">
                          <a:solidFill>
                            <a:srgbClr val="000000"/>
                          </a:solidFill>
                          <a:effectLst/>
                          <a:latin typeface="微软雅黑" pitchFamily="34" charset="-122"/>
                          <a:ea typeface="微软雅黑" pitchFamily="34" charset="-122"/>
                          <a:cs typeface="Arial"/>
                        </a:rPr>
                        <a:t>产品推广</a:t>
                      </a:r>
                      <a:endParaRPr lang="zh-CN" sz="1400" kern="100">
                        <a:effectLst/>
                        <a:latin typeface="微软雅黑" pitchFamily="34" charset="-122"/>
                        <a:ea typeface="微软雅黑" pitchFamily="34" charset="-122"/>
                        <a:cs typeface="Times New Roman"/>
                      </a:endParaRPr>
                    </a:p>
                    <a:p>
                      <a:pPr algn="ctr">
                        <a:spcAft>
                          <a:spcPts val="0"/>
                        </a:spcAft>
                      </a:pPr>
                      <a:r>
                        <a:rPr lang="zh-CN" sz="1400" kern="1200">
                          <a:solidFill>
                            <a:srgbClr val="000000"/>
                          </a:solidFill>
                          <a:effectLst/>
                          <a:latin typeface="微软雅黑" pitchFamily="34" charset="-122"/>
                          <a:ea typeface="微软雅黑" pitchFamily="34" charset="-122"/>
                          <a:cs typeface="Arial"/>
                        </a:rPr>
                        <a:t>业务接洽</a:t>
                      </a:r>
                      <a:endParaRPr lang="zh-CN" sz="1400" kern="10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l">
                        <a:spcAft>
                          <a:spcPts val="0"/>
                        </a:spcAft>
                      </a:pPr>
                      <a:r>
                        <a:rPr lang="zh-CN" sz="1400" kern="0" dirty="0">
                          <a:effectLst/>
                          <a:latin typeface="微软雅黑" pitchFamily="34" charset="-122"/>
                          <a:ea typeface="微软雅黑" pitchFamily="34" charset="-122"/>
                          <a:cs typeface="Arial"/>
                        </a:rPr>
                        <a:t>技术总监</a:t>
                      </a:r>
                      <a:endParaRPr lang="zh-CN" sz="14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ctr">
                        <a:spcAft>
                          <a:spcPts val="0"/>
                        </a:spcAft>
                      </a:pPr>
                      <a:r>
                        <a:rPr lang="zh-CN" sz="1400" kern="1200" dirty="0">
                          <a:solidFill>
                            <a:srgbClr val="000000"/>
                          </a:solidFill>
                          <a:effectLst/>
                          <a:latin typeface="微软雅黑" pitchFamily="34" charset="-122"/>
                          <a:ea typeface="微软雅黑" pitchFamily="34" charset="-122"/>
                          <a:cs typeface="Arial"/>
                        </a:rPr>
                        <a:t>设备安装</a:t>
                      </a:r>
                      <a:endParaRPr lang="zh-CN" sz="1400" kern="100" dirty="0">
                        <a:effectLst/>
                        <a:latin typeface="微软雅黑" pitchFamily="34" charset="-122"/>
                        <a:ea typeface="微软雅黑" pitchFamily="34" charset="-122"/>
                        <a:cs typeface="Times New Roman"/>
                      </a:endParaRPr>
                    </a:p>
                    <a:p>
                      <a:pPr algn="ctr">
                        <a:spcAft>
                          <a:spcPts val="0"/>
                        </a:spcAft>
                      </a:pPr>
                      <a:r>
                        <a:rPr lang="zh-CN" sz="1400" kern="1200" dirty="0">
                          <a:solidFill>
                            <a:srgbClr val="000000"/>
                          </a:solidFill>
                          <a:effectLst/>
                          <a:latin typeface="微软雅黑" pitchFamily="34" charset="-122"/>
                          <a:ea typeface="微软雅黑" pitchFamily="34" charset="-122"/>
                          <a:cs typeface="Arial"/>
                        </a:rPr>
                        <a:t>设备检测</a:t>
                      </a:r>
                      <a:endParaRPr lang="zh-CN" sz="1400" kern="100" dirty="0">
                        <a:effectLst/>
                        <a:latin typeface="微软雅黑" pitchFamily="34" charset="-122"/>
                        <a:ea typeface="微软雅黑" pitchFamily="34" charset="-122"/>
                        <a:cs typeface="Times New Roman"/>
                      </a:endParaRPr>
                    </a:p>
                    <a:p>
                      <a:pPr algn="ctr">
                        <a:spcAft>
                          <a:spcPts val="0"/>
                        </a:spcAft>
                      </a:pPr>
                      <a:r>
                        <a:rPr lang="zh-CN" sz="1400" kern="1200" dirty="0">
                          <a:solidFill>
                            <a:srgbClr val="000000"/>
                          </a:solidFill>
                          <a:effectLst/>
                          <a:latin typeface="微软雅黑" pitchFamily="34" charset="-122"/>
                          <a:ea typeface="微软雅黑" pitchFamily="34" charset="-122"/>
                          <a:cs typeface="Arial"/>
                        </a:rPr>
                        <a:t>设备调试</a:t>
                      </a:r>
                      <a:endParaRPr lang="zh-CN" sz="1400" kern="100" dirty="0">
                        <a:effectLst/>
                        <a:latin typeface="微软雅黑" pitchFamily="34" charset="-122"/>
                        <a:ea typeface="微软雅黑" pitchFamily="34" charset="-122"/>
                        <a:cs typeface="Times New Roman"/>
                      </a:endParaRPr>
                    </a:p>
                    <a:p>
                      <a:pPr algn="ctr">
                        <a:spcAft>
                          <a:spcPts val="0"/>
                        </a:spcAft>
                      </a:pPr>
                      <a:r>
                        <a:rPr lang="zh-CN" sz="1400" kern="1200" dirty="0">
                          <a:solidFill>
                            <a:srgbClr val="000000"/>
                          </a:solidFill>
                          <a:effectLst/>
                          <a:latin typeface="微软雅黑" pitchFamily="34" charset="-122"/>
                          <a:ea typeface="微软雅黑" pitchFamily="34" charset="-122"/>
                          <a:cs typeface="Arial"/>
                        </a:rPr>
                        <a:t>设备维护</a:t>
                      </a:r>
                      <a:endParaRPr lang="zh-CN" sz="1400" kern="100" dirty="0">
                        <a:effectLst/>
                        <a:latin typeface="微软雅黑" pitchFamily="34" charset="-122"/>
                        <a:ea typeface="微软雅黑" pitchFamily="34" charset="-122"/>
                        <a:cs typeface="Times New Roman"/>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r h="1388335">
                <a:tc>
                  <a:txBody>
                    <a:bodyPr/>
                    <a:lstStyle/>
                    <a:p>
                      <a:pPr marL="0" algn="ctr" defTabSz="914400" rtl="0" eaLnBrk="1" latinLnBrk="0" hangingPunct="1">
                        <a:spcAft>
                          <a:spcPts val="0"/>
                        </a:spcAft>
                      </a:pPr>
                      <a:r>
                        <a:rPr lang="zh-CN" altLang="en-US" sz="1600" b="1" kern="1200" dirty="0" smtClean="0">
                          <a:solidFill>
                            <a:srgbClr val="000000"/>
                          </a:solidFill>
                          <a:effectLst/>
                          <a:latin typeface="微软雅黑" pitchFamily="34" charset="-122"/>
                          <a:ea typeface="微软雅黑" pitchFamily="34" charset="-122"/>
                          <a:cs typeface="Arial"/>
                        </a:rPr>
                        <a:t>职位</a:t>
                      </a:r>
                      <a:endParaRPr lang="en-US" altLang="zh-CN" sz="1600" b="1" kern="1200" dirty="0" smtClean="0">
                        <a:solidFill>
                          <a:srgbClr val="000000"/>
                        </a:solidFill>
                        <a:effectLst/>
                        <a:latin typeface="微软雅黑" pitchFamily="34" charset="-122"/>
                        <a:ea typeface="微软雅黑" pitchFamily="34" charset="-122"/>
                        <a:cs typeface="Arial"/>
                      </a:endParaRPr>
                    </a:p>
                    <a:p>
                      <a:pPr marL="0" algn="ctr" defTabSz="914400" rtl="0" eaLnBrk="1" latinLnBrk="0" hangingPunct="1">
                        <a:spcAft>
                          <a:spcPts val="0"/>
                        </a:spcAft>
                      </a:pPr>
                      <a:r>
                        <a:rPr lang="zh-CN" altLang="en-US" sz="1600" b="1" kern="1200" dirty="0" smtClean="0">
                          <a:solidFill>
                            <a:srgbClr val="000000"/>
                          </a:solidFill>
                          <a:effectLst/>
                          <a:latin typeface="微软雅黑" pitchFamily="34" charset="-122"/>
                          <a:ea typeface="微软雅黑" pitchFamily="34" charset="-122"/>
                          <a:cs typeface="Arial"/>
                        </a:rPr>
                        <a:t>技能</a:t>
                      </a:r>
                      <a:endParaRPr lang="zh-CN" sz="1600" b="1" kern="1200" dirty="0">
                        <a:solidFill>
                          <a:srgbClr val="000000"/>
                        </a:solidFill>
                        <a:effectLst/>
                        <a:latin typeface="微软雅黑" pitchFamily="34" charset="-122"/>
                        <a:ea typeface="微软雅黑" pitchFamily="34" charset="-122"/>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algn="ctr" defTabSz="914400" rtl="0" eaLnBrk="1" latinLnBrk="0" hangingPunct="1">
                        <a:spcAft>
                          <a:spcPts val="0"/>
                        </a:spcAft>
                      </a:pPr>
                      <a:r>
                        <a:rPr lang="zh-CN" altLang="en-US" sz="1400" kern="1200" dirty="0" smtClean="0">
                          <a:solidFill>
                            <a:srgbClr val="000000"/>
                          </a:solidFill>
                          <a:effectLst/>
                          <a:latin typeface="微软雅黑" pitchFamily="34" charset="-122"/>
                          <a:ea typeface="微软雅黑" pitchFamily="34" charset="-122"/>
                          <a:cs typeface="Arial"/>
                        </a:rPr>
                        <a:t>工业自动化生产系统设计</a:t>
                      </a:r>
                      <a:endParaRPr lang="zh-CN" sz="1400" kern="1200" dirty="0">
                        <a:solidFill>
                          <a:srgbClr val="000000"/>
                        </a:solidFill>
                        <a:effectLst/>
                        <a:latin typeface="微软雅黑" pitchFamily="34" charset="-122"/>
                        <a:ea typeface="微软雅黑" pitchFamily="34" charset="-122"/>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marL="0" algn="ctr" defTabSz="914400" rtl="0" eaLnBrk="1" latinLnBrk="0" hangingPunct="1">
                        <a:spcAft>
                          <a:spcPts val="0"/>
                        </a:spcAft>
                      </a:pPr>
                      <a:r>
                        <a:rPr lang="zh-CN" altLang="en-US" sz="1400" kern="1200" dirty="0" smtClean="0">
                          <a:solidFill>
                            <a:srgbClr val="000000"/>
                          </a:solidFill>
                          <a:effectLst/>
                          <a:latin typeface="微软雅黑" pitchFamily="34" charset="-122"/>
                          <a:ea typeface="微软雅黑" pitchFamily="34" charset="-122"/>
                          <a:cs typeface="Arial"/>
                        </a:rPr>
                        <a:t>工件产品设计图纸的制作</a:t>
                      </a:r>
                      <a:endParaRPr lang="zh-CN" sz="1400" kern="1200" dirty="0">
                        <a:solidFill>
                          <a:srgbClr val="000000"/>
                        </a:solidFill>
                        <a:effectLst/>
                        <a:latin typeface="微软雅黑" pitchFamily="34" charset="-122"/>
                        <a:ea typeface="微软雅黑" pitchFamily="34" charset="-122"/>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marL="0" algn="ctr" defTabSz="914400" rtl="0" eaLnBrk="1" latinLnBrk="0" hangingPunct="1">
                        <a:spcAft>
                          <a:spcPts val="0"/>
                        </a:spcAft>
                      </a:pPr>
                      <a:r>
                        <a:rPr lang="zh-CN" altLang="en-US" sz="1400" kern="1200" dirty="0" smtClean="0">
                          <a:solidFill>
                            <a:srgbClr val="000000"/>
                          </a:solidFill>
                          <a:effectLst/>
                          <a:latin typeface="微软雅黑" pitchFamily="34" charset="-122"/>
                          <a:ea typeface="微软雅黑" pitchFamily="34" charset="-122"/>
                          <a:cs typeface="Arial"/>
                        </a:rPr>
                        <a:t>熟悉加工生产过程具备管理能力</a:t>
                      </a:r>
                      <a:endParaRPr lang="zh-CN" sz="1400" kern="1200" dirty="0">
                        <a:solidFill>
                          <a:srgbClr val="000000"/>
                        </a:solidFill>
                        <a:effectLst/>
                        <a:latin typeface="微软雅黑" pitchFamily="34" charset="-122"/>
                        <a:ea typeface="微软雅黑" pitchFamily="34" charset="-122"/>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marL="0" algn="ctr" defTabSz="914400" rtl="0" eaLnBrk="1" latinLnBrk="0" hangingPunct="1">
                        <a:spcAft>
                          <a:spcPts val="0"/>
                        </a:spcAft>
                      </a:pPr>
                      <a:r>
                        <a:rPr lang="zh-CN" altLang="en-US" sz="1400" kern="1200" dirty="0" smtClean="0">
                          <a:solidFill>
                            <a:srgbClr val="000000"/>
                          </a:solidFill>
                          <a:effectLst/>
                          <a:latin typeface="微软雅黑" pitchFamily="34" charset="-122"/>
                          <a:ea typeface="微软雅黑" pitchFamily="34" charset="-122"/>
                          <a:cs typeface="Arial"/>
                        </a:rPr>
                        <a:t>依产品图纸进行加工生产</a:t>
                      </a:r>
                      <a:endParaRPr lang="zh-CN" sz="1400" kern="1200" dirty="0">
                        <a:solidFill>
                          <a:srgbClr val="000000"/>
                        </a:solidFill>
                        <a:effectLst/>
                        <a:latin typeface="微软雅黑" pitchFamily="34" charset="-122"/>
                        <a:ea typeface="微软雅黑" pitchFamily="34" charset="-122"/>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marL="0" algn="ctr" defTabSz="914400" rtl="0" eaLnBrk="1" latinLnBrk="0" hangingPunct="1">
                        <a:spcAft>
                          <a:spcPts val="0"/>
                        </a:spcAft>
                      </a:pPr>
                      <a:r>
                        <a:rPr lang="zh-CN" altLang="en-US" sz="1400" kern="1200" dirty="0" smtClean="0">
                          <a:solidFill>
                            <a:srgbClr val="000000"/>
                          </a:solidFill>
                          <a:effectLst/>
                          <a:latin typeface="微软雅黑" pitchFamily="34" charset="-122"/>
                          <a:ea typeface="微软雅黑" pitchFamily="34" charset="-122"/>
                          <a:cs typeface="Arial"/>
                        </a:rPr>
                        <a:t>能分析反馈市场需求，熟悉市场经济发展</a:t>
                      </a:r>
                      <a:endParaRPr lang="zh-CN" sz="1400" kern="1200" dirty="0">
                        <a:solidFill>
                          <a:srgbClr val="000000"/>
                        </a:solidFill>
                        <a:effectLst/>
                        <a:latin typeface="微软雅黑" pitchFamily="34" charset="-122"/>
                        <a:ea typeface="微软雅黑" pitchFamily="34" charset="-122"/>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marL="0" algn="ctr" defTabSz="914400" rtl="0" eaLnBrk="1" latinLnBrk="0" hangingPunct="1">
                        <a:spcAft>
                          <a:spcPts val="0"/>
                        </a:spcAft>
                      </a:pPr>
                      <a:r>
                        <a:rPr lang="zh-CN" altLang="en-US" sz="1400" kern="1200" dirty="0" smtClean="0">
                          <a:solidFill>
                            <a:srgbClr val="000000"/>
                          </a:solidFill>
                          <a:effectLst/>
                          <a:latin typeface="微软雅黑" pitchFamily="34" charset="-122"/>
                          <a:ea typeface="微软雅黑" pitchFamily="34" charset="-122"/>
                          <a:cs typeface="Arial"/>
                        </a:rPr>
                        <a:t>具备机电基础和良好沟通能力</a:t>
                      </a:r>
                      <a:endParaRPr lang="zh-CN" sz="1400" kern="1200" dirty="0">
                        <a:solidFill>
                          <a:srgbClr val="000000"/>
                        </a:solidFill>
                        <a:effectLst/>
                        <a:latin typeface="微软雅黑" pitchFamily="34" charset="-122"/>
                        <a:ea typeface="微软雅黑" pitchFamily="34" charset="-122"/>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marL="0" algn="ctr" defTabSz="914400" rtl="0" eaLnBrk="1" latinLnBrk="0" hangingPunct="1">
                        <a:spcAft>
                          <a:spcPts val="0"/>
                        </a:spcAft>
                      </a:pPr>
                      <a:r>
                        <a:rPr lang="zh-CN" altLang="en-US" sz="1400" kern="1200" dirty="0" smtClean="0">
                          <a:solidFill>
                            <a:srgbClr val="000000"/>
                          </a:solidFill>
                          <a:effectLst/>
                          <a:latin typeface="微软雅黑" pitchFamily="34" charset="-122"/>
                          <a:ea typeface="微软雅黑" pitchFamily="34" charset="-122"/>
                          <a:cs typeface="Arial"/>
                        </a:rPr>
                        <a:t>熟悉设备安装及维修，并能快速分析解决问题</a:t>
                      </a:r>
                      <a:endParaRPr lang="zh-CN" sz="1400" kern="1200" dirty="0">
                        <a:solidFill>
                          <a:srgbClr val="000000"/>
                        </a:solidFill>
                        <a:effectLst/>
                        <a:latin typeface="微软雅黑" pitchFamily="34" charset="-122"/>
                        <a:ea typeface="微软雅黑" pitchFamily="34" charset="-122"/>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marL="0" algn="ctr" defTabSz="914400" rtl="0" eaLnBrk="1" latinLnBrk="0" hangingPunct="1">
                        <a:spcAft>
                          <a:spcPts val="0"/>
                        </a:spcAft>
                      </a:pPr>
                      <a:r>
                        <a:rPr lang="zh-CN" altLang="en-US" sz="1400" kern="1200" dirty="0" smtClean="0">
                          <a:solidFill>
                            <a:srgbClr val="000000"/>
                          </a:solidFill>
                          <a:effectLst/>
                          <a:latin typeface="微软雅黑" pitchFamily="34" charset="-122"/>
                          <a:ea typeface="微软雅黑" pitchFamily="34" charset="-122"/>
                          <a:cs typeface="Arial"/>
                        </a:rPr>
                        <a:t>具备设备安装、检测、调试和维护的能力</a:t>
                      </a:r>
                      <a:endParaRPr lang="zh-CN" sz="1400" kern="1200" dirty="0">
                        <a:solidFill>
                          <a:srgbClr val="000000"/>
                        </a:solidFill>
                        <a:effectLst/>
                        <a:latin typeface="微软雅黑" pitchFamily="34" charset="-122"/>
                        <a:ea typeface="微软雅黑" pitchFamily="34" charset="-122"/>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bl>
          </a:graphicData>
        </a:graphic>
      </p:graphicFrame>
    </p:spTree>
    <p:extLst>
      <p:ext uri="{BB962C8B-B14F-4D97-AF65-F5344CB8AC3E}">
        <p14:creationId xmlns:p14="http://schemas.microsoft.com/office/powerpoint/2010/main" val="4064641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13</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772202" y="2139344"/>
            <a:ext cx="10591618" cy="4098812"/>
            <a:chOff x="716540" y="2219265"/>
            <a:chExt cx="10591618" cy="4098812"/>
          </a:xfrm>
        </p:grpSpPr>
        <p:grpSp>
          <p:nvGrpSpPr>
            <p:cNvPr id="11" name="组合 10"/>
            <p:cNvGrpSpPr/>
            <p:nvPr/>
          </p:nvGrpSpPr>
          <p:grpSpPr>
            <a:xfrm>
              <a:off x="1391477" y="2219265"/>
              <a:ext cx="9916680" cy="559282"/>
              <a:chOff x="755576" y="1383320"/>
              <a:chExt cx="7437510" cy="466068"/>
            </a:xfrm>
            <a:solidFill>
              <a:schemeClr val="accent1"/>
            </a:solidFill>
          </p:grpSpPr>
          <p:sp>
            <p:nvSpPr>
              <p:cNvPr id="49" name="MH_SubTitle_1"/>
              <p:cNvSpPr/>
              <p:nvPr>
                <p:custDataLst>
                  <p:tags r:id="rId2"/>
                </p:custDataLst>
              </p:nvPr>
            </p:nvSpPr>
            <p:spPr>
              <a:xfrm>
                <a:off x="755576"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课程结构和教学</a:t>
                </a:r>
                <a:endParaRPr lang="en-US" altLang="zh-CN"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内容优化</a:t>
                </a:r>
              </a:p>
            </p:txBody>
          </p:sp>
          <p:sp>
            <p:nvSpPr>
              <p:cNvPr id="50" name="MH_SubTitle_2"/>
              <p:cNvSpPr/>
              <p:nvPr>
                <p:custDataLst>
                  <p:tags r:id="rId3"/>
                </p:custDataLst>
              </p:nvPr>
            </p:nvSpPr>
            <p:spPr>
              <a:xfrm>
                <a:off x="2522497" y="1383320"/>
                <a:ext cx="2138456"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专业教学资源开发</a:t>
                </a:r>
              </a:p>
            </p:txBody>
          </p:sp>
          <p:sp>
            <p:nvSpPr>
              <p:cNvPr id="51" name="MH_SubTitle_3"/>
              <p:cNvSpPr/>
              <p:nvPr>
                <p:custDataLst>
                  <p:tags r:id="rId4"/>
                </p:custDataLst>
              </p:nvPr>
            </p:nvSpPr>
            <p:spPr>
              <a:xfrm>
                <a:off x="4287709" y="1383320"/>
                <a:ext cx="2138455"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教学模式改革</a:t>
                </a:r>
              </a:p>
            </p:txBody>
          </p:sp>
          <p:sp>
            <p:nvSpPr>
              <p:cNvPr id="52" name="MH_SubTitle_4"/>
              <p:cNvSpPr/>
              <p:nvPr>
                <p:custDataLst>
                  <p:tags r:id="rId5"/>
                </p:custDataLst>
              </p:nvPr>
            </p:nvSpPr>
            <p:spPr>
              <a:xfrm>
                <a:off x="6052919"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教学方法和教学</a:t>
                </a:r>
                <a:endParaRPr lang="en-US" altLang="zh-CN"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手段创新</a:t>
                </a:r>
              </a:p>
            </p:txBody>
          </p:sp>
        </p:grpSp>
        <p:pic>
          <p:nvPicPr>
            <p:cNvPr id="12"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540" y="2996953"/>
              <a:ext cx="5118483" cy="23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6203847" y="3073010"/>
              <a:ext cx="5104311" cy="3245067"/>
              <a:chOff x="2028998" y="552182"/>
              <a:chExt cx="6047968" cy="5207285"/>
            </a:xfrm>
          </p:grpSpPr>
          <p:grpSp>
            <p:nvGrpSpPr>
              <p:cNvPr id="14" name="Group 18"/>
              <p:cNvGrpSpPr>
                <a:grpSpLocks/>
              </p:cNvGrpSpPr>
              <p:nvPr/>
            </p:nvGrpSpPr>
            <p:grpSpPr bwMode="auto">
              <a:xfrm>
                <a:off x="5485008" y="4056079"/>
                <a:ext cx="1579563" cy="1703388"/>
                <a:chOff x="3105" y="2853"/>
                <a:chExt cx="995" cy="1073"/>
              </a:xfrm>
            </p:grpSpPr>
            <p:sp>
              <p:nvSpPr>
                <p:cNvPr id="47" name="Text Box 22"/>
                <p:cNvSpPr txBox="1">
                  <a:spLocks noChangeArrowheads="1"/>
                </p:cNvSpPr>
                <p:nvPr/>
              </p:nvSpPr>
              <p:spPr bwMode="gray">
                <a:xfrm>
                  <a:off x="3120" y="2853"/>
                  <a:ext cx="864" cy="1073"/>
                </a:xfrm>
                <a:prstGeom prst="rect">
                  <a:avLst/>
                </a:prstGeom>
                <a:noFill/>
                <a:ln w="9525">
                  <a:noFill/>
                  <a:miter lim="800000"/>
                  <a:headEnd/>
                  <a:tailEnd/>
                </a:ln>
                <a:effectLst/>
              </p:spPr>
              <p:txBody>
                <a:bodyPr>
                  <a:spAutoFit/>
                </a:bodyPr>
                <a:lstStyle/>
                <a:p>
                  <a:pPr algn="ctr" eaLnBrk="0" hangingPunct="0">
                    <a:defRPr/>
                  </a:pPr>
                  <a:r>
                    <a:rPr lang="zh-CN" altLang="en-US" sz="2100" dirty="0">
                      <a:solidFill>
                        <a:srgbClr val="FFFFFF"/>
                      </a:solidFill>
                      <a:latin typeface="微软雅黑" panose="020B0503020204020204" pitchFamily="34" charset="-122"/>
                      <a:ea typeface="微软雅黑" panose="020B0503020204020204" pitchFamily="34" charset="-122"/>
                    </a:rPr>
                    <a:t>在校生就意愿调研</a:t>
                  </a:r>
                  <a:endParaRPr lang="en-US" altLang="zh-CN" sz="2100" dirty="0">
                    <a:solidFill>
                      <a:srgbClr val="FFFFFF"/>
                    </a:solidFill>
                    <a:latin typeface="微软雅黑" panose="020B0503020204020204" pitchFamily="34" charset="-122"/>
                    <a:ea typeface="微软雅黑" panose="020B0503020204020204" pitchFamily="34" charset="-122"/>
                  </a:endParaRPr>
                </a:p>
              </p:txBody>
            </p:sp>
            <p:sp>
              <p:nvSpPr>
                <p:cNvPr id="48" name="Oval 23"/>
                <p:cNvSpPr>
                  <a:spLocks noChangeArrowheads="1"/>
                </p:cNvSpPr>
                <p:nvPr/>
              </p:nvSpPr>
              <p:spPr bwMode="auto">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p>
              </p:txBody>
            </p:sp>
          </p:grpSp>
          <p:grpSp>
            <p:nvGrpSpPr>
              <p:cNvPr id="15" name="Group 2"/>
              <p:cNvGrpSpPr>
                <a:grpSpLocks/>
              </p:cNvGrpSpPr>
              <p:nvPr/>
            </p:nvGrpSpPr>
            <p:grpSpPr bwMode="auto">
              <a:xfrm>
                <a:off x="4470672" y="2703413"/>
                <a:ext cx="1306276" cy="1230382"/>
                <a:chOff x="0" y="0"/>
                <a:chExt cx="862" cy="931"/>
              </a:xfrm>
            </p:grpSpPr>
            <p:sp>
              <p:nvSpPr>
                <p:cNvPr id="45" name="Oval 3"/>
                <p:cNvSpPr>
                  <a:spLocks noChangeArrowheads="1"/>
                </p:cNvSpPr>
                <p:nvPr/>
              </p:nvSpPr>
              <p:spPr bwMode="auto">
                <a:xfrm>
                  <a:off x="0" y="0"/>
                  <a:ext cx="862" cy="589"/>
                </a:xfrm>
                <a:prstGeom prst="ellipse">
                  <a:avLst/>
                </a:prstGeom>
                <a:solidFill>
                  <a:srgbClr val="99CC00">
                    <a:alpha val="2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46" name="Text Box 4"/>
                <p:cNvSpPr txBox="1">
                  <a:spLocks noChangeArrowheads="1"/>
                </p:cNvSpPr>
                <p:nvPr/>
              </p:nvSpPr>
              <p:spPr bwMode="auto">
                <a:xfrm>
                  <a:off x="45" y="483"/>
                  <a:ext cx="771"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dirty="0">
                      <a:solidFill>
                        <a:srgbClr val="C00000"/>
                      </a:solidFill>
                      <a:latin typeface="微软雅黑" panose="020B0503020204020204" pitchFamily="34" charset="-122"/>
                      <a:ea typeface="微软雅黑" panose="020B0503020204020204" pitchFamily="34" charset="-122"/>
                    </a:rPr>
                    <a:t>核心化</a:t>
                  </a:r>
                </a:p>
              </p:txBody>
            </p:sp>
          </p:grpSp>
          <p:grpSp>
            <p:nvGrpSpPr>
              <p:cNvPr id="16" name="Group 6"/>
              <p:cNvGrpSpPr>
                <a:grpSpLocks/>
              </p:cNvGrpSpPr>
              <p:nvPr/>
            </p:nvGrpSpPr>
            <p:grpSpPr bwMode="auto">
              <a:xfrm>
                <a:off x="2028998" y="1534483"/>
                <a:ext cx="6047968" cy="3166752"/>
                <a:chOff x="0" y="0"/>
                <a:chExt cx="2631" cy="2258"/>
              </a:xfrm>
            </p:grpSpPr>
            <p:sp>
              <p:nvSpPr>
                <p:cNvPr id="36" name="Freeform 17"/>
                <p:cNvSpPr>
                  <a:spLocks/>
                </p:cNvSpPr>
                <p:nvPr/>
              </p:nvSpPr>
              <p:spPr bwMode="auto">
                <a:xfrm>
                  <a:off x="1318" y="0"/>
                  <a:ext cx="1313" cy="1359"/>
                </a:xfrm>
                <a:custGeom>
                  <a:avLst/>
                  <a:gdLst>
                    <a:gd name="T0" fmla="*/ 0 w 1627"/>
                    <a:gd name="T1" fmla="*/ 0 h 1584"/>
                    <a:gd name="T2" fmla="*/ 363 w 1627"/>
                    <a:gd name="T3" fmla="*/ 433 h 1584"/>
                    <a:gd name="T4" fmla="*/ 330 w 1627"/>
                    <a:gd name="T5" fmla="*/ 438 h 1584"/>
                    <a:gd name="T6" fmla="*/ 329 w 1627"/>
                    <a:gd name="T7" fmla="*/ 447 h 1584"/>
                    <a:gd name="T8" fmla="*/ 331 w 1627"/>
                    <a:gd name="T9" fmla="*/ 459 h 1584"/>
                    <a:gd name="T10" fmla="*/ 333 w 1627"/>
                    <a:gd name="T11" fmla="*/ 474 h 1584"/>
                    <a:gd name="T12" fmla="*/ 335 w 1627"/>
                    <a:gd name="T13" fmla="*/ 486 h 1584"/>
                    <a:gd name="T14" fmla="*/ 334 w 1627"/>
                    <a:gd name="T15" fmla="*/ 500 h 1584"/>
                    <a:gd name="T16" fmla="*/ 331 w 1627"/>
                    <a:gd name="T17" fmla="*/ 513 h 1584"/>
                    <a:gd name="T18" fmla="*/ 326 w 1627"/>
                    <a:gd name="T19" fmla="*/ 523 h 1584"/>
                    <a:gd name="T20" fmla="*/ 319 w 1627"/>
                    <a:gd name="T21" fmla="*/ 532 h 1584"/>
                    <a:gd name="T22" fmla="*/ 312 w 1627"/>
                    <a:gd name="T23" fmla="*/ 538 h 1584"/>
                    <a:gd name="T24" fmla="*/ 301 w 1627"/>
                    <a:gd name="T25" fmla="*/ 541 h 1584"/>
                    <a:gd name="T26" fmla="*/ 291 w 1627"/>
                    <a:gd name="T27" fmla="*/ 541 h 1584"/>
                    <a:gd name="T28" fmla="*/ 283 w 1627"/>
                    <a:gd name="T29" fmla="*/ 541 h 1584"/>
                    <a:gd name="T30" fmla="*/ 276 w 1627"/>
                    <a:gd name="T31" fmla="*/ 536 h 1584"/>
                    <a:gd name="T32" fmla="*/ 268 w 1627"/>
                    <a:gd name="T33" fmla="*/ 529 h 1584"/>
                    <a:gd name="T34" fmla="*/ 263 w 1627"/>
                    <a:gd name="T35" fmla="*/ 520 h 1584"/>
                    <a:gd name="T36" fmla="*/ 257 w 1627"/>
                    <a:gd name="T37" fmla="*/ 510 h 1584"/>
                    <a:gd name="T38" fmla="*/ 255 w 1627"/>
                    <a:gd name="T39" fmla="*/ 492 h 1584"/>
                    <a:gd name="T40" fmla="*/ 256 w 1627"/>
                    <a:gd name="T41" fmla="*/ 478 h 1584"/>
                    <a:gd name="T42" fmla="*/ 258 w 1627"/>
                    <a:gd name="T43" fmla="*/ 462 h 1584"/>
                    <a:gd name="T44" fmla="*/ 261 w 1627"/>
                    <a:gd name="T45" fmla="*/ 447 h 1584"/>
                    <a:gd name="T46" fmla="*/ 260 w 1627"/>
                    <a:gd name="T47" fmla="*/ 439 h 1584"/>
                    <a:gd name="T48" fmla="*/ 199 w 1627"/>
                    <a:gd name="T49" fmla="*/ 436 h 1584"/>
                    <a:gd name="T50" fmla="*/ 199 w 1627"/>
                    <a:gd name="T51" fmla="*/ 410 h 1584"/>
                    <a:gd name="T52" fmla="*/ 198 w 1627"/>
                    <a:gd name="T53" fmla="*/ 394 h 1584"/>
                    <a:gd name="T54" fmla="*/ 196 w 1627"/>
                    <a:gd name="T55" fmla="*/ 384 h 1584"/>
                    <a:gd name="T56" fmla="*/ 190 w 1627"/>
                    <a:gd name="T57" fmla="*/ 376 h 1584"/>
                    <a:gd name="T58" fmla="*/ 184 w 1627"/>
                    <a:gd name="T59" fmla="*/ 370 h 1584"/>
                    <a:gd name="T60" fmla="*/ 175 w 1627"/>
                    <a:gd name="T61" fmla="*/ 368 h 1584"/>
                    <a:gd name="T62" fmla="*/ 163 w 1627"/>
                    <a:gd name="T63" fmla="*/ 369 h 1584"/>
                    <a:gd name="T64" fmla="*/ 151 w 1627"/>
                    <a:gd name="T65" fmla="*/ 371 h 1584"/>
                    <a:gd name="T66" fmla="*/ 140 w 1627"/>
                    <a:gd name="T67" fmla="*/ 371 h 1584"/>
                    <a:gd name="T68" fmla="*/ 127 w 1627"/>
                    <a:gd name="T69" fmla="*/ 367 h 1584"/>
                    <a:gd name="T70" fmla="*/ 118 w 1627"/>
                    <a:gd name="T71" fmla="*/ 359 h 1584"/>
                    <a:gd name="T72" fmla="*/ 113 w 1627"/>
                    <a:gd name="T73" fmla="*/ 348 h 1584"/>
                    <a:gd name="T74" fmla="*/ 111 w 1627"/>
                    <a:gd name="T75" fmla="*/ 333 h 1584"/>
                    <a:gd name="T76" fmla="*/ 111 w 1627"/>
                    <a:gd name="T77" fmla="*/ 316 h 1584"/>
                    <a:gd name="T78" fmla="*/ 110 w 1627"/>
                    <a:gd name="T79" fmla="*/ 300 h 1584"/>
                    <a:gd name="T80" fmla="*/ 107 w 1627"/>
                    <a:gd name="T81" fmla="*/ 291 h 1584"/>
                    <a:gd name="T82" fmla="*/ 103 w 1627"/>
                    <a:gd name="T83" fmla="*/ 284 h 1584"/>
                    <a:gd name="T84" fmla="*/ 94 w 1627"/>
                    <a:gd name="T85" fmla="*/ 278 h 1584"/>
                    <a:gd name="T86" fmla="*/ 82 w 1627"/>
                    <a:gd name="T87" fmla="*/ 273 h 1584"/>
                    <a:gd name="T88" fmla="*/ 69 w 1627"/>
                    <a:gd name="T89" fmla="*/ 269 h 1584"/>
                    <a:gd name="T90" fmla="*/ 60 w 1627"/>
                    <a:gd name="T91" fmla="*/ 265 h 1584"/>
                    <a:gd name="T92" fmla="*/ 52 w 1627"/>
                    <a:gd name="T93" fmla="*/ 257 h 1584"/>
                    <a:gd name="T94" fmla="*/ 45 w 1627"/>
                    <a:gd name="T95" fmla="*/ 247 h 1584"/>
                    <a:gd name="T96" fmla="*/ 40 w 1627"/>
                    <a:gd name="T97" fmla="*/ 234 h 1584"/>
                    <a:gd name="T98" fmla="*/ 40 w 1627"/>
                    <a:gd name="T99" fmla="*/ 220 h 1584"/>
                    <a:gd name="T100" fmla="*/ 42 w 1627"/>
                    <a:gd name="T101" fmla="*/ 206 h 1584"/>
                    <a:gd name="T102" fmla="*/ 45 w 1627"/>
                    <a:gd name="T103" fmla="*/ 189 h 1584"/>
                    <a:gd name="T104" fmla="*/ 46 w 1627"/>
                    <a:gd name="T105" fmla="*/ 172 h 1584"/>
                    <a:gd name="T106" fmla="*/ 45 w 1627"/>
                    <a:gd name="T107" fmla="*/ 155 h 1584"/>
                    <a:gd name="T108" fmla="*/ 40 w 1627"/>
                    <a:gd name="T109" fmla="*/ 140 h 1584"/>
                    <a:gd name="T110" fmla="*/ 36 w 1627"/>
                    <a:gd name="T111" fmla="*/ 131 h 1584"/>
                    <a:gd name="T112" fmla="*/ 29 w 1627"/>
                    <a:gd name="T113" fmla="*/ 123 h 1584"/>
                    <a:gd name="T114" fmla="*/ 23 w 1627"/>
                    <a:gd name="T115" fmla="*/ 117 h 1584"/>
                    <a:gd name="T116" fmla="*/ 15 w 1627"/>
                    <a:gd name="T117" fmla="*/ 113 h 1584"/>
                    <a:gd name="T118" fmla="*/ 5 w 1627"/>
                    <a:gd name="T119" fmla="*/ 112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7"/>
                    <a:gd name="T181" fmla="*/ 0 h 1584"/>
                    <a:gd name="T182" fmla="*/ 1627 w 1627"/>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7" h="1584">
                      <a:moveTo>
                        <a:pt x="0" y="330"/>
                      </a:moveTo>
                      <a:lnTo>
                        <a:pt x="0" y="0"/>
                      </a:lnTo>
                      <a:lnTo>
                        <a:pt x="1626" y="0"/>
                      </a:lnTo>
                      <a:lnTo>
                        <a:pt x="1627" y="1265"/>
                      </a:lnTo>
                      <a:lnTo>
                        <a:pt x="1486" y="1265"/>
                      </a:lnTo>
                      <a:lnTo>
                        <a:pt x="1480" y="1276"/>
                      </a:lnTo>
                      <a:lnTo>
                        <a:pt x="1476" y="1291"/>
                      </a:lnTo>
                      <a:lnTo>
                        <a:pt x="1476" y="1304"/>
                      </a:lnTo>
                      <a:lnTo>
                        <a:pt x="1478" y="1320"/>
                      </a:lnTo>
                      <a:lnTo>
                        <a:pt x="1483" y="1339"/>
                      </a:lnTo>
                      <a:lnTo>
                        <a:pt x="1489" y="1365"/>
                      </a:lnTo>
                      <a:lnTo>
                        <a:pt x="1494" y="1382"/>
                      </a:lnTo>
                      <a:lnTo>
                        <a:pt x="1499" y="1403"/>
                      </a:lnTo>
                      <a:lnTo>
                        <a:pt x="1502" y="1423"/>
                      </a:lnTo>
                      <a:lnTo>
                        <a:pt x="1502" y="1442"/>
                      </a:lnTo>
                      <a:lnTo>
                        <a:pt x="1499" y="1461"/>
                      </a:lnTo>
                      <a:lnTo>
                        <a:pt x="1494" y="1481"/>
                      </a:lnTo>
                      <a:lnTo>
                        <a:pt x="1487" y="1499"/>
                      </a:lnTo>
                      <a:lnTo>
                        <a:pt x="1476" y="1513"/>
                      </a:lnTo>
                      <a:lnTo>
                        <a:pt x="1461" y="1530"/>
                      </a:lnTo>
                      <a:lnTo>
                        <a:pt x="1445" y="1543"/>
                      </a:lnTo>
                      <a:lnTo>
                        <a:pt x="1431" y="1555"/>
                      </a:lnTo>
                      <a:lnTo>
                        <a:pt x="1414" y="1565"/>
                      </a:lnTo>
                      <a:lnTo>
                        <a:pt x="1394" y="1572"/>
                      </a:lnTo>
                      <a:lnTo>
                        <a:pt x="1370" y="1579"/>
                      </a:lnTo>
                      <a:lnTo>
                        <a:pt x="1348" y="1582"/>
                      </a:lnTo>
                      <a:lnTo>
                        <a:pt x="1328" y="1584"/>
                      </a:lnTo>
                      <a:lnTo>
                        <a:pt x="1307" y="1584"/>
                      </a:lnTo>
                      <a:lnTo>
                        <a:pt x="1287" y="1582"/>
                      </a:lnTo>
                      <a:lnTo>
                        <a:pt x="1271" y="1579"/>
                      </a:lnTo>
                      <a:lnTo>
                        <a:pt x="1253" y="1574"/>
                      </a:lnTo>
                      <a:lnTo>
                        <a:pt x="1235" y="1568"/>
                      </a:lnTo>
                      <a:lnTo>
                        <a:pt x="1221" y="1560"/>
                      </a:lnTo>
                      <a:lnTo>
                        <a:pt x="1205" y="1548"/>
                      </a:lnTo>
                      <a:lnTo>
                        <a:pt x="1191" y="1534"/>
                      </a:lnTo>
                      <a:lnTo>
                        <a:pt x="1177" y="1519"/>
                      </a:lnTo>
                      <a:lnTo>
                        <a:pt x="1164" y="1503"/>
                      </a:lnTo>
                      <a:lnTo>
                        <a:pt x="1154" y="1486"/>
                      </a:lnTo>
                      <a:lnTo>
                        <a:pt x="1147" y="1465"/>
                      </a:lnTo>
                      <a:lnTo>
                        <a:pt x="1142" y="1441"/>
                      </a:lnTo>
                      <a:lnTo>
                        <a:pt x="1142" y="1418"/>
                      </a:lnTo>
                      <a:lnTo>
                        <a:pt x="1147" y="1396"/>
                      </a:lnTo>
                      <a:lnTo>
                        <a:pt x="1153" y="1373"/>
                      </a:lnTo>
                      <a:lnTo>
                        <a:pt x="1159" y="1351"/>
                      </a:lnTo>
                      <a:lnTo>
                        <a:pt x="1166" y="1325"/>
                      </a:lnTo>
                      <a:lnTo>
                        <a:pt x="1168" y="1306"/>
                      </a:lnTo>
                      <a:lnTo>
                        <a:pt x="1168" y="1294"/>
                      </a:lnTo>
                      <a:lnTo>
                        <a:pt x="1167" y="1284"/>
                      </a:lnTo>
                      <a:lnTo>
                        <a:pt x="1163" y="1273"/>
                      </a:lnTo>
                      <a:lnTo>
                        <a:pt x="892" y="1273"/>
                      </a:lnTo>
                      <a:lnTo>
                        <a:pt x="896" y="1225"/>
                      </a:lnTo>
                      <a:lnTo>
                        <a:pt x="895" y="1198"/>
                      </a:lnTo>
                      <a:lnTo>
                        <a:pt x="892" y="1173"/>
                      </a:lnTo>
                      <a:lnTo>
                        <a:pt x="889" y="1149"/>
                      </a:lnTo>
                      <a:lnTo>
                        <a:pt x="885" y="1133"/>
                      </a:lnTo>
                      <a:lnTo>
                        <a:pt x="878" y="1119"/>
                      </a:lnTo>
                      <a:lnTo>
                        <a:pt x="869" y="1106"/>
                      </a:lnTo>
                      <a:lnTo>
                        <a:pt x="855" y="1095"/>
                      </a:lnTo>
                      <a:lnTo>
                        <a:pt x="839" y="1085"/>
                      </a:lnTo>
                      <a:lnTo>
                        <a:pt x="824" y="1080"/>
                      </a:lnTo>
                      <a:lnTo>
                        <a:pt x="810" y="1077"/>
                      </a:lnTo>
                      <a:lnTo>
                        <a:pt x="786" y="1075"/>
                      </a:lnTo>
                      <a:lnTo>
                        <a:pt x="758" y="1075"/>
                      </a:lnTo>
                      <a:lnTo>
                        <a:pt x="731" y="1078"/>
                      </a:lnTo>
                      <a:lnTo>
                        <a:pt x="701" y="1080"/>
                      </a:lnTo>
                      <a:lnTo>
                        <a:pt x="679" y="1082"/>
                      </a:lnTo>
                      <a:lnTo>
                        <a:pt x="649" y="1084"/>
                      </a:lnTo>
                      <a:lnTo>
                        <a:pt x="625" y="1082"/>
                      </a:lnTo>
                      <a:lnTo>
                        <a:pt x="604" y="1080"/>
                      </a:lnTo>
                      <a:lnTo>
                        <a:pt x="571" y="1073"/>
                      </a:lnTo>
                      <a:lnTo>
                        <a:pt x="550" y="1063"/>
                      </a:lnTo>
                      <a:lnTo>
                        <a:pt x="530" y="1049"/>
                      </a:lnTo>
                      <a:lnTo>
                        <a:pt x="518" y="1033"/>
                      </a:lnTo>
                      <a:lnTo>
                        <a:pt x="506" y="1016"/>
                      </a:lnTo>
                      <a:lnTo>
                        <a:pt x="498" y="995"/>
                      </a:lnTo>
                      <a:lnTo>
                        <a:pt x="496" y="972"/>
                      </a:lnTo>
                      <a:lnTo>
                        <a:pt x="496" y="944"/>
                      </a:lnTo>
                      <a:lnTo>
                        <a:pt x="498" y="923"/>
                      </a:lnTo>
                      <a:lnTo>
                        <a:pt x="496" y="902"/>
                      </a:lnTo>
                      <a:lnTo>
                        <a:pt x="491" y="878"/>
                      </a:lnTo>
                      <a:lnTo>
                        <a:pt x="487" y="864"/>
                      </a:lnTo>
                      <a:lnTo>
                        <a:pt x="480" y="849"/>
                      </a:lnTo>
                      <a:lnTo>
                        <a:pt x="471" y="840"/>
                      </a:lnTo>
                      <a:lnTo>
                        <a:pt x="463" y="831"/>
                      </a:lnTo>
                      <a:lnTo>
                        <a:pt x="444" y="823"/>
                      </a:lnTo>
                      <a:lnTo>
                        <a:pt x="423" y="813"/>
                      </a:lnTo>
                      <a:lnTo>
                        <a:pt x="399" y="806"/>
                      </a:lnTo>
                      <a:lnTo>
                        <a:pt x="371" y="799"/>
                      </a:lnTo>
                      <a:lnTo>
                        <a:pt x="343" y="793"/>
                      </a:lnTo>
                      <a:lnTo>
                        <a:pt x="313" y="789"/>
                      </a:lnTo>
                      <a:lnTo>
                        <a:pt x="292" y="782"/>
                      </a:lnTo>
                      <a:lnTo>
                        <a:pt x="269" y="775"/>
                      </a:lnTo>
                      <a:lnTo>
                        <a:pt x="247" y="766"/>
                      </a:lnTo>
                      <a:lnTo>
                        <a:pt x="231" y="753"/>
                      </a:lnTo>
                      <a:lnTo>
                        <a:pt x="213" y="738"/>
                      </a:lnTo>
                      <a:lnTo>
                        <a:pt x="200" y="724"/>
                      </a:lnTo>
                      <a:lnTo>
                        <a:pt x="189" y="707"/>
                      </a:lnTo>
                      <a:lnTo>
                        <a:pt x="180" y="687"/>
                      </a:lnTo>
                      <a:lnTo>
                        <a:pt x="177" y="666"/>
                      </a:lnTo>
                      <a:lnTo>
                        <a:pt x="177" y="646"/>
                      </a:lnTo>
                      <a:lnTo>
                        <a:pt x="182" y="628"/>
                      </a:lnTo>
                      <a:lnTo>
                        <a:pt x="189" y="601"/>
                      </a:lnTo>
                      <a:lnTo>
                        <a:pt x="196" y="574"/>
                      </a:lnTo>
                      <a:lnTo>
                        <a:pt x="199" y="550"/>
                      </a:lnTo>
                      <a:lnTo>
                        <a:pt x="204" y="526"/>
                      </a:lnTo>
                      <a:lnTo>
                        <a:pt x="207" y="502"/>
                      </a:lnTo>
                      <a:lnTo>
                        <a:pt x="204" y="477"/>
                      </a:lnTo>
                      <a:lnTo>
                        <a:pt x="199" y="454"/>
                      </a:lnTo>
                      <a:lnTo>
                        <a:pt x="190" y="432"/>
                      </a:lnTo>
                      <a:lnTo>
                        <a:pt x="179" y="410"/>
                      </a:lnTo>
                      <a:lnTo>
                        <a:pt x="166" y="393"/>
                      </a:lnTo>
                      <a:lnTo>
                        <a:pt x="159" y="384"/>
                      </a:lnTo>
                      <a:lnTo>
                        <a:pt x="146" y="371"/>
                      </a:lnTo>
                      <a:lnTo>
                        <a:pt x="134" y="360"/>
                      </a:lnTo>
                      <a:lnTo>
                        <a:pt x="121" y="351"/>
                      </a:lnTo>
                      <a:lnTo>
                        <a:pt x="104" y="343"/>
                      </a:lnTo>
                      <a:lnTo>
                        <a:pt x="87" y="337"/>
                      </a:lnTo>
                      <a:lnTo>
                        <a:pt x="66" y="331"/>
                      </a:lnTo>
                      <a:lnTo>
                        <a:pt x="42" y="330"/>
                      </a:lnTo>
                      <a:lnTo>
                        <a:pt x="21" y="330"/>
                      </a:lnTo>
                      <a:lnTo>
                        <a:pt x="0" y="330"/>
                      </a:lnTo>
                      <a:close/>
                    </a:path>
                  </a:pathLst>
                </a:custGeom>
                <a:solidFill>
                  <a:srgbClr val="FFCC99"/>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7" name="Freeform 18"/>
                <p:cNvSpPr>
                  <a:spLocks/>
                </p:cNvSpPr>
                <p:nvPr/>
              </p:nvSpPr>
              <p:spPr bwMode="auto">
                <a:xfrm>
                  <a:off x="1313" y="1084"/>
                  <a:ext cx="1318" cy="1138"/>
                </a:xfrm>
                <a:custGeom>
                  <a:avLst/>
                  <a:gdLst>
                    <a:gd name="T0" fmla="*/ 0 w 1634"/>
                    <a:gd name="T1" fmla="*/ 453 h 1327"/>
                    <a:gd name="T2" fmla="*/ 362 w 1634"/>
                    <a:gd name="T3" fmla="*/ 0 h 1327"/>
                    <a:gd name="T4" fmla="*/ 329 w 1634"/>
                    <a:gd name="T5" fmla="*/ 9 h 1327"/>
                    <a:gd name="T6" fmla="*/ 330 w 1634"/>
                    <a:gd name="T7" fmla="*/ 24 h 1327"/>
                    <a:gd name="T8" fmla="*/ 334 w 1634"/>
                    <a:gd name="T9" fmla="*/ 44 h 1327"/>
                    <a:gd name="T10" fmla="*/ 335 w 1634"/>
                    <a:gd name="T11" fmla="*/ 59 h 1327"/>
                    <a:gd name="T12" fmla="*/ 332 w 1634"/>
                    <a:gd name="T13" fmla="*/ 77 h 1327"/>
                    <a:gd name="T14" fmla="*/ 324 w 1634"/>
                    <a:gd name="T15" fmla="*/ 91 h 1327"/>
                    <a:gd name="T16" fmla="*/ 315 w 1634"/>
                    <a:gd name="T17" fmla="*/ 102 h 1327"/>
                    <a:gd name="T18" fmla="*/ 304 w 1634"/>
                    <a:gd name="T19" fmla="*/ 108 h 1327"/>
                    <a:gd name="T20" fmla="*/ 288 w 1634"/>
                    <a:gd name="T21" fmla="*/ 107 h 1327"/>
                    <a:gd name="T22" fmla="*/ 277 w 1634"/>
                    <a:gd name="T23" fmla="*/ 104 h 1327"/>
                    <a:gd name="T24" fmla="*/ 266 w 1634"/>
                    <a:gd name="T25" fmla="*/ 93 h 1327"/>
                    <a:gd name="T26" fmla="*/ 259 w 1634"/>
                    <a:gd name="T27" fmla="*/ 77 h 1327"/>
                    <a:gd name="T28" fmla="*/ 257 w 1634"/>
                    <a:gd name="T29" fmla="*/ 63 h 1327"/>
                    <a:gd name="T30" fmla="*/ 257 w 1634"/>
                    <a:gd name="T31" fmla="*/ 46 h 1327"/>
                    <a:gd name="T32" fmla="*/ 259 w 1634"/>
                    <a:gd name="T33" fmla="*/ 33 h 1327"/>
                    <a:gd name="T34" fmla="*/ 261 w 1634"/>
                    <a:gd name="T35" fmla="*/ 16 h 1327"/>
                    <a:gd name="T36" fmla="*/ 261 w 1634"/>
                    <a:gd name="T37" fmla="*/ 3 h 1327"/>
                    <a:gd name="T38" fmla="*/ 200 w 1634"/>
                    <a:gd name="T39" fmla="*/ 18 h 1327"/>
                    <a:gd name="T40" fmla="*/ 200 w 1634"/>
                    <a:gd name="T41" fmla="*/ 38 h 1327"/>
                    <a:gd name="T42" fmla="*/ 198 w 1634"/>
                    <a:gd name="T43" fmla="*/ 55 h 1327"/>
                    <a:gd name="T44" fmla="*/ 196 w 1634"/>
                    <a:gd name="T45" fmla="*/ 69 h 1327"/>
                    <a:gd name="T46" fmla="*/ 190 w 1634"/>
                    <a:gd name="T47" fmla="*/ 80 h 1327"/>
                    <a:gd name="T48" fmla="*/ 183 w 1634"/>
                    <a:gd name="T49" fmla="*/ 85 h 1327"/>
                    <a:gd name="T50" fmla="*/ 174 w 1634"/>
                    <a:gd name="T51" fmla="*/ 85 h 1327"/>
                    <a:gd name="T52" fmla="*/ 164 w 1634"/>
                    <a:gd name="T53" fmla="*/ 85 h 1327"/>
                    <a:gd name="T54" fmla="*/ 154 w 1634"/>
                    <a:gd name="T55" fmla="*/ 84 h 1327"/>
                    <a:gd name="T56" fmla="*/ 143 w 1634"/>
                    <a:gd name="T57" fmla="*/ 82 h 1327"/>
                    <a:gd name="T58" fmla="*/ 132 w 1634"/>
                    <a:gd name="T59" fmla="*/ 85 h 1327"/>
                    <a:gd name="T60" fmla="*/ 123 w 1634"/>
                    <a:gd name="T61" fmla="*/ 90 h 1327"/>
                    <a:gd name="T62" fmla="*/ 115 w 1634"/>
                    <a:gd name="T63" fmla="*/ 100 h 1327"/>
                    <a:gd name="T64" fmla="*/ 111 w 1634"/>
                    <a:gd name="T65" fmla="*/ 113 h 1327"/>
                    <a:gd name="T66" fmla="*/ 111 w 1634"/>
                    <a:gd name="T67" fmla="*/ 127 h 1327"/>
                    <a:gd name="T68" fmla="*/ 111 w 1634"/>
                    <a:gd name="T69" fmla="*/ 144 h 1327"/>
                    <a:gd name="T70" fmla="*/ 109 w 1634"/>
                    <a:gd name="T71" fmla="*/ 158 h 1327"/>
                    <a:gd name="T72" fmla="*/ 105 w 1634"/>
                    <a:gd name="T73" fmla="*/ 167 h 1327"/>
                    <a:gd name="T74" fmla="*/ 96 w 1634"/>
                    <a:gd name="T75" fmla="*/ 174 h 1327"/>
                    <a:gd name="T76" fmla="*/ 86 w 1634"/>
                    <a:gd name="T77" fmla="*/ 178 h 1327"/>
                    <a:gd name="T78" fmla="*/ 74 w 1634"/>
                    <a:gd name="T79" fmla="*/ 184 h 1327"/>
                    <a:gd name="T80" fmla="*/ 64 w 1634"/>
                    <a:gd name="T81" fmla="*/ 187 h 1327"/>
                    <a:gd name="T82" fmla="*/ 56 w 1634"/>
                    <a:gd name="T83" fmla="*/ 192 h 1327"/>
                    <a:gd name="T84" fmla="*/ 48 w 1634"/>
                    <a:gd name="T85" fmla="*/ 200 h 1327"/>
                    <a:gd name="T86" fmla="*/ 43 w 1634"/>
                    <a:gd name="T87" fmla="*/ 211 h 1327"/>
                    <a:gd name="T88" fmla="*/ 40 w 1634"/>
                    <a:gd name="T89" fmla="*/ 226 h 1327"/>
                    <a:gd name="T90" fmla="*/ 42 w 1634"/>
                    <a:gd name="T91" fmla="*/ 241 h 1327"/>
                    <a:gd name="T92" fmla="*/ 45 w 1634"/>
                    <a:gd name="T93" fmla="*/ 261 h 1327"/>
                    <a:gd name="T94" fmla="*/ 47 w 1634"/>
                    <a:gd name="T95" fmla="*/ 277 h 1327"/>
                    <a:gd name="T96" fmla="*/ 45 w 1634"/>
                    <a:gd name="T97" fmla="*/ 294 h 1327"/>
                    <a:gd name="T98" fmla="*/ 43 w 1634"/>
                    <a:gd name="T99" fmla="*/ 307 h 1327"/>
                    <a:gd name="T100" fmla="*/ 39 w 1634"/>
                    <a:gd name="T101" fmla="*/ 322 h 1327"/>
                    <a:gd name="T102" fmla="*/ 31 w 1634"/>
                    <a:gd name="T103" fmla="*/ 338 h 1327"/>
                    <a:gd name="T104" fmla="*/ 23 w 1634"/>
                    <a:gd name="T105" fmla="*/ 348 h 1327"/>
                    <a:gd name="T106" fmla="*/ 16 w 1634"/>
                    <a:gd name="T107" fmla="*/ 354 h 1327"/>
                    <a:gd name="T108" fmla="*/ 5 w 1634"/>
                    <a:gd name="T109" fmla="*/ 358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4"/>
                    <a:gd name="T166" fmla="*/ 0 h 1327"/>
                    <a:gd name="T167" fmla="*/ 1634 w 1634"/>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4" h="1327">
                      <a:moveTo>
                        <a:pt x="0" y="1049"/>
                      </a:moveTo>
                      <a:lnTo>
                        <a:pt x="0" y="1327"/>
                      </a:lnTo>
                      <a:lnTo>
                        <a:pt x="1634" y="1327"/>
                      </a:lnTo>
                      <a:lnTo>
                        <a:pt x="1633" y="0"/>
                      </a:lnTo>
                      <a:lnTo>
                        <a:pt x="1487" y="0"/>
                      </a:lnTo>
                      <a:lnTo>
                        <a:pt x="1480" y="26"/>
                      </a:lnTo>
                      <a:lnTo>
                        <a:pt x="1480" y="44"/>
                      </a:lnTo>
                      <a:lnTo>
                        <a:pt x="1485" y="69"/>
                      </a:lnTo>
                      <a:lnTo>
                        <a:pt x="1493" y="96"/>
                      </a:lnTo>
                      <a:lnTo>
                        <a:pt x="1501" y="129"/>
                      </a:lnTo>
                      <a:lnTo>
                        <a:pt x="1506" y="154"/>
                      </a:lnTo>
                      <a:lnTo>
                        <a:pt x="1506" y="177"/>
                      </a:lnTo>
                      <a:lnTo>
                        <a:pt x="1503" y="202"/>
                      </a:lnTo>
                      <a:lnTo>
                        <a:pt x="1496" y="226"/>
                      </a:lnTo>
                      <a:lnTo>
                        <a:pt x="1480" y="249"/>
                      </a:lnTo>
                      <a:lnTo>
                        <a:pt x="1462" y="268"/>
                      </a:lnTo>
                      <a:lnTo>
                        <a:pt x="1442" y="287"/>
                      </a:lnTo>
                      <a:lnTo>
                        <a:pt x="1420" y="299"/>
                      </a:lnTo>
                      <a:lnTo>
                        <a:pt x="1393" y="309"/>
                      </a:lnTo>
                      <a:lnTo>
                        <a:pt x="1369" y="315"/>
                      </a:lnTo>
                      <a:lnTo>
                        <a:pt x="1335" y="316"/>
                      </a:lnTo>
                      <a:lnTo>
                        <a:pt x="1295" y="314"/>
                      </a:lnTo>
                      <a:lnTo>
                        <a:pt x="1270" y="309"/>
                      </a:lnTo>
                      <a:lnTo>
                        <a:pt x="1247" y="304"/>
                      </a:lnTo>
                      <a:lnTo>
                        <a:pt x="1226" y="291"/>
                      </a:lnTo>
                      <a:lnTo>
                        <a:pt x="1199" y="270"/>
                      </a:lnTo>
                      <a:lnTo>
                        <a:pt x="1182" y="250"/>
                      </a:lnTo>
                      <a:lnTo>
                        <a:pt x="1167" y="229"/>
                      </a:lnTo>
                      <a:lnTo>
                        <a:pt x="1158" y="206"/>
                      </a:lnTo>
                      <a:lnTo>
                        <a:pt x="1153" y="185"/>
                      </a:lnTo>
                      <a:lnTo>
                        <a:pt x="1153" y="161"/>
                      </a:lnTo>
                      <a:lnTo>
                        <a:pt x="1156" y="137"/>
                      </a:lnTo>
                      <a:lnTo>
                        <a:pt x="1161" y="115"/>
                      </a:lnTo>
                      <a:lnTo>
                        <a:pt x="1167" y="93"/>
                      </a:lnTo>
                      <a:lnTo>
                        <a:pt x="1174" y="71"/>
                      </a:lnTo>
                      <a:lnTo>
                        <a:pt x="1178" y="48"/>
                      </a:lnTo>
                      <a:lnTo>
                        <a:pt x="1178" y="28"/>
                      </a:lnTo>
                      <a:lnTo>
                        <a:pt x="1173" y="6"/>
                      </a:lnTo>
                      <a:lnTo>
                        <a:pt x="899" y="6"/>
                      </a:lnTo>
                      <a:lnTo>
                        <a:pt x="902" y="52"/>
                      </a:lnTo>
                      <a:lnTo>
                        <a:pt x="899" y="85"/>
                      </a:lnTo>
                      <a:lnTo>
                        <a:pt x="897" y="112"/>
                      </a:lnTo>
                      <a:lnTo>
                        <a:pt x="897" y="136"/>
                      </a:lnTo>
                      <a:lnTo>
                        <a:pt x="894" y="161"/>
                      </a:lnTo>
                      <a:lnTo>
                        <a:pt x="889" y="187"/>
                      </a:lnTo>
                      <a:lnTo>
                        <a:pt x="882" y="203"/>
                      </a:lnTo>
                      <a:lnTo>
                        <a:pt x="872" y="219"/>
                      </a:lnTo>
                      <a:lnTo>
                        <a:pt x="858" y="232"/>
                      </a:lnTo>
                      <a:lnTo>
                        <a:pt x="842" y="242"/>
                      </a:lnTo>
                      <a:lnTo>
                        <a:pt x="824" y="247"/>
                      </a:lnTo>
                      <a:lnTo>
                        <a:pt x="804" y="250"/>
                      </a:lnTo>
                      <a:lnTo>
                        <a:pt x="786" y="251"/>
                      </a:lnTo>
                      <a:lnTo>
                        <a:pt x="762" y="251"/>
                      </a:lnTo>
                      <a:lnTo>
                        <a:pt x="739" y="249"/>
                      </a:lnTo>
                      <a:lnTo>
                        <a:pt x="721" y="247"/>
                      </a:lnTo>
                      <a:lnTo>
                        <a:pt x="697" y="246"/>
                      </a:lnTo>
                      <a:lnTo>
                        <a:pt x="671" y="243"/>
                      </a:lnTo>
                      <a:lnTo>
                        <a:pt x="643" y="243"/>
                      </a:lnTo>
                      <a:lnTo>
                        <a:pt x="619" y="246"/>
                      </a:lnTo>
                      <a:lnTo>
                        <a:pt x="595" y="249"/>
                      </a:lnTo>
                      <a:lnTo>
                        <a:pt x="570" y="256"/>
                      </a:lnTo>
                      <a:lnTo>
                        <a:pt x="551" y="266"/>
                      </a:lnTo>
                      <a:lnTo>
                        <a:pt x="532" y="278"/>
                      </a:lnTo>
                      <a:lnTo>
                        <a:pt x="519" y="295"/>
                      </a:lnTo>
                      <a:lnTo>
                        <a:pt x="506" y="314"/>
                      </a:lnTo>
                      <a:lnTo>
                        <a:pt x="501" y="332"/>
                      </a:lnTo>
                      <a:lnTo>
                        <a:pt x="498" y="353"/>
                      </a:lnTo>
                      <a:lnTo>
                        <a:pt x="501" y="374"/>
                      </a:lnTo>
                      <a:lnTo>
                        <a:pt x="502" y="397"/>
                      </a:lnTo>
                      <a:lnTo>
                        <a:pt x="501" y="421"/>
                      </a:lnTo>
                      <a:lnTo>
                        <a:pt x="496" y="439"/>
                      </a:lnTo>
                      <a:lnTo>
                        <a:pt x="491" y="459"/>
                      </a:lnTo>
                      <a:lnTo>
                        <a:pt x="482" y="477"/>
                      </a:lnTo>
                      <a:lnTo>
                        <a:pt x="471" y="490"/>
                      </a:lnTo>
                      <a:lnTo>
                        <a:pt x="453" y="503"/>
                      </a:lnTo>
                      <a:lnTo>
                        <a:pt x="430" y="511"/>
                      </a:lnTo>
                      <a:lnTo>
                        <a:pt x="407" y="518"/>
                      </a:lnTo>
                      <a:lnTo>
                        <a:pt x="386" y="524"/>
                      </a:lnTo>
                      <a:lnTo>
                        <a:pt x="364" y="530"/>
                      </a:lnTo>
                      <a:lnTo>
                        <a:pt x="334" y="535"/>
                      </a:lnTo>
                      <a:lnTo>
                        <a:pt x="311" y="540"/>
                      </a:lnTo>
                      <a:lnTo>
                        <a:pt x="287" y="547"/>
                      </a:lnTo>
                      <a:lnTo>
                        <a:pt x="268" y="554"/>
                      </a:lnTo>
                      <a:lnTo>
                        <a:pt x="248" y="562"/>
                      </a:lnTo>
                      <a:lnTo>
                        <a:pt x="232" y="573"/>
                      </a:lnTo>
                      <a:lnTo>
                        <a:pt x="218" y="585"/>
                      </a:lnTo>
                      <a:lnTo>
                        <a:pt x="203" y="603"/>
                      </a:lnTo>
                      <a:lnTo>
                        <a:pt x="193" y="620"/>
                      </a:lnTo>
                      <a:lnTo>
                        <a:pt x="184" y="640"/>
                      </a:lnTo>
                      <a:lnTo>
                        <a:pt x="180" y="664"/>
                      </a:lnTo>
                      <a:lnTo>
                        <a:pt x="183" y="686"/>
                      </a:lnTo>
                      <a:lnTo>
                        <a:pt x="186" y="709"/>
                      </a:lnTo>
                      <a:lnTo>
                        <a:pt x="193" y="736"/>
                      </a:lnTo>
                      <a:lnTo>
                        <a:pt x="200" y="765"/>
                      </a:lnTo>
                      <a:lnTo>
                        <a:pt x="206" y="792"/>
                      </a:lnTo>
                      <a:lnTo>
                        <a:pt x="208" y="813"/>
                      </a:lnTo>
                      <a:lnTo>
                        <a:pt x="208" y="833"/>
                      </a:lnTo>
                      <a:lnTo>
                        <a:pt x="206" y="860"/>
                      </a:lnTo>
                      <a:lnTo>
                        <a:pt x="199" y="883"/>
                      </a:lnTo>
                      <a:lnTo>
                        <a:pt x="193" y="902"/>
                      </a:lnTo>
                      <a:lnTo>
                        <a:pt x="184" y="921"/>
                      </a:lnTo>
                      <a:lnTo>
                        <a:pt x="173" y="945"/>
                      </a:lnTo>
                      <a:lnTo>
                        <a:pt x="158" y="972"/>
                      </a:lnTo>
                      <a:lnTo>
                        <a:pt x="141" y="991"/>
                      </a:lnTo>
                      <a:lnTo>
                        <a:pt x="124" y="1007"/>
                      </a:lnTo>
                      <a:lnTo>
                        <a:pt x="108" y="1021"/>
                      </a:lnTo>
                      <a:lnTo>
                        <a:pt x="91" y="1032"/>
                      </a:lnTo>
                      <a:lnTo>
                        <a:pt x="74" y="1039"/>
                      </a:lnTo>
                      <a:lnTo>
                        <a:pt x="50" y="1045"/>
                      </a:lnTo>
                      <a:lnTo>
                        <a:pt x="23" y="1049"/>
                      </a:lnTo>
                      <a:lnTo>
                        <a:pt x="0" y="1049"/>
                      </a:lnTo>
                      <a:close/>
                    </a:path>
                  </a:pathLst>
                </a:custGeom>
                <a:solidFill>
                  <a:srgbClr val="FF99CC"/>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8" name="Freeform 19"/>
                <p:cNvSpPr>
                  <a:spLocks/>
                </p:cNvSpPr>
                <p:nvPr/>
              </p:nvSpPr>
              <p:spPr bwMode="auto">
                <a:xfrm>
                  <a:off x="0" y="863"/>
                  <a:ext cx="1313" cy="1359"/>
                </a:xfrm>
                <a:custGeom>
                  <a:avLst/>
                  <a:gdLst>
                    <a:gd name="T0" fmla="*/ 361 w 1628"/>
                    <a:gd name="T1" fmla="*/ 541 h 1584"/>
                    <a:gd name="T2" fmla="*/ 0 w 1628"/>
                    <a:gd name="T3" fmla="*/ 109 h 1584"/>
                    <a:gd name="T4" fmla="*/ 32 w 1628"/>
                    <a:gd name="T5" fmla="*/ 106 h 1584"/>
                    <a:gd name="T6" fmla="*/ 34 w 1628"/>
                    <a:gd name="T7" fmla="*/ 96 h 1584"/>
                    <a:gd name="T8" fmla="*/ 32 w 1628"/>
                    <a:gd name="T9" fmla="*/ 83 h 1584"/>
                    <a:gd name="T10" fmla="*/ 29 w 1628"/>
                    <a:gd name="T11" fmla="*/ 69 h 1584"/>
                    <a:gd name="T12" fmla="*/ 28 w 1628"/>
                    <a:gd name="T13" fmla="*/ 55 h 1584"/>
                    <a:gd name="T14" fmla="*/ 28 w 1628"/>
                    <a:gd name="T15" fmla="*/ 42 h 1584"/>
                    <a:gd name="T16" fmla="*/ 31 w 1628"/>
                    <a:gd name="T17" fmla="*/ 28 h 1584"/>
                    <a:gd name="T18" fmla="*/ 36 w 1628"/>
                    <a:gd name="T19" fmla="*/ 18 h 1584"/>
                    <a:gd name="T20" fmla="*/ 43 w 1628"/>
                    <a:gd name="T21" fmla="*/ 9 h 1584"/>
                    <a:gd name="T22" fmla="*/ 52 w 1628"/>
                    <a:gd name="T23" fmla="*/ 3 h 1584"/>
                    <a:gd name="T24" fmla="*/ 62 w 1628"/>
                    <a:gd name="T25" fmla="*/ 2 h 1584"/>
                    <a:gd name="T26" fmla="*/ 71 w 1628"/>
                    <a:gd name="T27" fmla="*/ 0 h 1584"/>
                    <a:gd name="T28" fmla="*/ 79 w 1628"/>
                    <a:gd name="T29" fmla="*/ 3 h 1584"/>
                    <a:gd name="T30" fmla="*/ 87 w 1628"/>
                    <a:gd name="T31" fmla="*/ 6 h 1584"/>
                    <a:gd name="T32" fmla="*/ 94 w 1628"/>
                    <a:gd name="T33" fmla="*/ 13 h 1584"/>
                    <a:gd name="T34" fmla="*/ 99 w 1628"/>
                    <a:gd name="T35" fmla="*/ 22 h 1584"/>
                    <a:gd name="T36" fmla="*/ 105 w 1628"/>
                    <a:gd name="T37" fmla="*/ 33 h 1584"/>
                    <a:gd name="T38" fmla="*/ 107 w 1628"/>
                    <a:gd name="T39" fmla="*/ 49 h 1584"/>
                    <a:gd name="T40" fmla="*/ 106 w 1628"/>
                    <a:gd name="T41" fmla="*/ 64 h 1584"/>
                    <a:gd name="T42" fmla="*/ 104 w 1628"/>
                    <a:gd name="T43" fmla="*/ 81 h 1584"/>
                    <a:gd name="T44" fmla="*/ 102 w 1628"/>
                    <a:gd name="T45" fmla="*/ 96 h 1584"/>
                    <a:gd name="T46" fmla="*/ 102 w 1628"/>
                    <a:gd name="T47" fmla="*/ 102 h 1584"/>
                    <a:gd name="T48" fmla="*/ 163 w 1628"/>
                    <a:gd name="T49" fmla="*/ 106 h 1584"/>
                    <a:gd name="T50" fmla="*/ 161 w 1628"/>
                    <a:gd name="T51" fmla="*/ 136 h 1584"/>
                    <a:gd name="T52" fmla="*/ 162 w 1628"/>
                    <a:gd name="T53" fmla="*/ 153 h 1584"/>
                    <a:gd name="T54" fmla="*/ 163 w 1628"/>
                    <a:gd name="T55" fmla="*/ 169 h 1584"/>
                    <a:gd name="T56" fmla="*/ 167 w 1628"/>
                    <a:gd name="T57" fmla="*/ 179 h 1584"/>
                    <a:gd name="T58" fmla="*/ 174 w 1628"/>
                    <a:gd name="T59" fmla="*/ 188 h 1584"/>
                    <a:gd name="T60" fmla="*/ 183 w 1628"/>
                    <a:gd name="T61" fmla="*/ 191 h 1584"/>
                    <a:gd name="T62" fmla="*/ 191 w 1628"/>
                    <a:gd name="T63" fmla="*/ 191 h 1584"/>
                    <a:gd name="T64" fmla="*/ 201 w 1628"/>
                    <a:gd name="T65" fmla="*/ 189 h 1584"/>
                    <a:gd name="T66" fmla="*/ 213 w 1628"/>
                    <a:gd name="T67" fmla="*/ 189 h 1584"/>
                    <a:gd name="T68" fmla="*/ 223 w 1628"/>
                    <a:gd name="T69" fmla="*/ 189 h 1584"/>
                    <a:gd name="T70" fmla="*/ 235 w 1628"/>
                    <a:gd name="T71" fmla="*/ 194 h 1584"/>
                    <a:gd name="T72" fmla="*/ 243 w 1628"/>
                    <a:gd name="T73" fmla="*/ 201 h 1584"/>
                    <a:gd name="T74" fmla="*/ 248 w 1628"/>
                    <a:gd name="T75" fmla="*/ 212 h 1584"/>
                    <a:gd name="T76" fmla="*/ 251 w 1628"/>
                    <a:gd name="T77" fmla="*/ 226 h 1584"/>
                    <a:gd name="T78" fmla="*/ 250 w 1628"/>
                    <a:gd name="T79" fmla="*/ 242 h 1584"/>
                    <a:gd name="T80" fmla="*/ 251 w 1628"/>
                    <a:gd name="T81" fmla="*/ 257 h 1584"/>
                    <a:gd name="T82" fmla="*/ 254 w 1628"/>
                    <a:gd name="T83" fmla="*/ 269 h 1584"/>
                    <a:gd name="T84" fmla="*/ 261 w 1628"/>
                    <a:gd name="T85" fmla="*/ 277 h 1584"/>
                    <a:gd name="T86" fmla="*/ 271 w 1628"/>
                    <a:gd name="T87" fmla="*/ 282 h 1584"/>
                    <a:gd name="T88" fmla="*/ 281 w 1628"/>
                    <a:gd name="T89" fmla="*/ 287 h 1584"/>
                    <a:gd name="T90" fmla="*/ 291 w 1628"/>
                    <a:gd name="T91" fmla="*/ 290 h 1584"/>
                    <a:gd name="T92" fmla="*/ 302 w 1628"/>
                    <a:gd name="T93" fmla="*/ 295 h 1584"/>
                    <a:gd name="T94" fmla="*/ 310 w 1628"/>
                    <a:gd name="T95" fmla="*/ 302 h 1584"/>
                    <a:gd name="T96" fmla="*/ 316 w 1628"/>
                    <a:gd name="T97" fmla="*/ 312 h 1584"/>
                    <a:gd name="T98" fmla="*/ 321 w 1628"/>
                    <a:gd name="T99" fmla="*/ 323 h 1584"/>
                    <a:gd name="T100" fmla="*/ 321 w 1628"/>
                    <a:gd name="T101" fmla="*/ 341 h 1584"/>
                    <a:gd name="T102" fmla="*/ 318 w 1628"/>
                    <a:gd name="T103" fmla="*/ 358 h 1584"/>
                    <a:gd name="T104" fmla="*/ 315 w 1628"/>
                    <a:gd name="T105" fmla="*/ 376 h 1584"/>
                    <a:gd name="T106" fmla="*/ 315 w 1628"/>
                    <a:gd name="T107" fmla="*/ 391 h 1584"/>
                    <a:gd name="T108" fmla="*/ 316 w 1628"/>
                    <a:gd name="T109" fmla="*/ 407 h 1584"/>
                    <a:gd name="T110" fmla="*/ 321 w 1628"/>
                    <a:gd name="T111" fmla="*/ 419 h 1584"/>
                    <a:gd name="T112" fmla="*/ 327 w 1628"/>
                    <a:gd name="T113" fmla="*/ 432 h 1584"/>
                    <a:gd name="T114" fmla="*/ 336 w 1628"/>
                    <a:gd name="T115" fmla="*/ 441 h 1584"/>
                    <a:gd name="T116" fmla="*/ 345 w 1628"/>
                    <a:gd name="T117" fmla="*/ 445 h 1584"/>
                    <a:gd name="T118" fmla="*/ 355 w 1628"/>
                    <a:gd name="T119" fmla="*/ 447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8"/>
                    <a:gd name="T181" fmla="*/ 0 h 1584"/>
                    <a:gd name="T182" fmla="*/ 1628 w 1628"/>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8" h="1584">
                      <a:moveTo>
                        <a:pt x="1628" y="1305"/>
                      </a:moveTo>
                      <a:lnTo>
                        <a:pt x="1628" y="1584"/>
                      </a:lnTo>
                      <a:lnTo>
                        <a:pt x="1" y="1584"/>
                      </a:lnTo>
                      <a:lnTo>
                        <a:pt x="0" y="319"/>
                      </a:lnTo>
                      <a:lnTo>
                        <a:pt x="141" y="319"/>
                      </a:lnTo>
                      <a:lnTo>
                        <a:pt x="147" y="308"/>
                      </a:lnTo>
                      <a:lnTo>
                        <a:pt x="151" y="292"/>
                      </a:lnTo>
                      <a:lnTo>
                        <a:pt x="151" y="280"/>
                      </a:lnTo>
                      <a:lnTo>
                        <a:pt x="150" y="264"/>
                      </a:lnTo>
                      <a:lnTo>
                        <a:pt x="144" y="244"/>
                      </a:lnTo>
                      <a:lnTo>
                        <a:pt x="138" y="219"/>
                      </a:lnTo>
                      <a:lnTo>
                        <a:pt x="133" y="202"/>
                      </a:lnTo>
                      <a:lnTo>
                        <a:pt x="127" y="181"/>
                      </a:lnTo>
                      <a:lnTo>
                        <a:pt x="126" y="161"/>
                      </a:lnTo>
                      <a:lnTo>
                        <a:pt x="126" y="141"/>
                      </a:lnTo>
                      <a:lnTo>
                        <a:pt x="127" y="123"/>
                      </a:lnTo>
                      <a:lnTo>
                        <a:pt x="133" y="103"/>
                      </a:lnTo>
                      <a:lnTo>
                        <a:pt x="140" y="85"/>
                      </a:lnTo>
                      <a:lnTo>
                        <a:pt x="151" y="71"/>
                      </a:lnTo>
                      <a:lnTo>
                        <a:pt x="166" y="54"/>
                      </a:lnTo>
                      <a:lnTo>
                        <a:pt x="181" y="41"/>
                      </a:lnTo>
                      <a:lnTo>
                        <a:pt x="196" y="28"/>
                      </a:lnTo>
                      <a:lnTo>
                        <a:pt x="213" y="19"/>
                      </a:lnTo>
                      <a:lnTo>
                        <a:pt x="233" y="10"/>
                      </a:lnTo>
                      <a:lnTo>
                        <a:pt x="255" y="4"/>
                      </a:lnTo>
                      <a:lnTo>
                        <a:pt x="279" y="2"/>
                      </a:lnTo>
                      <a:lnTo>
                        <a:pt x="299" y="0"/>
                      </a:lnTo>
                      <a:lnTo>
                        <a:pt x="320" y="0"/>
                      </a:lnTo>
                      <a:lnTo>
                        <a:pt x="340" y="2"/>
                      </a:lnTo>
                      <a:lnTo>
                        <a:pt x="356" y="4"/>
                      </a:lnTo>
                      <a:lnTo>
                        <a:pt x="374" y="10"/>
                      </a:lnTo>
                      <a:lnTo>
                        <a:pt x="392" y="16"/>
                      </a:lnTo>
                      <a:lnTo>
                        <a:pt x="406" y="24"/>
                      </a:lnTo>
                      <a:lnTo>
                        <a:pt x="422" y="36"/>
                      </a:lnTo>
                      <a:lnTo>
                        <a:pt x="436" y="50"/>
                      </a:lnTo>
                      <a:lnTo>
                        <a:pt x="450" y="65"/>
                      </a:lnTo>
                      <a:lnTo>
                        <a:pt x="463" y="81"/>
                      </a:lnTo>
                      <a:lnTo>
                        <a:pt x="473" y="98"/>
                      </a:lnTo>
                      <a:lnTo>
                        <a:pt x="480" y="119"/>
                      </a:lnTo>
                      <a:lnTo>
                        <a:pt x="485" y="143"/>
                      </a:lnTo>
                      <a:lnTo>
                        <a:pt x="485" y="165"/>
                      </a:lnTo>
                      <a:lnTo>
                        <a:pt x="480" y="188"/>
                      </a:lnTo>
                      <a:lnTo>
                        <a:pt x="474" y="211"/>
                      </a:lnTo>
                      <a:lnTo>
                        <a:pt x="469" y="233"/>
                      </a:lnTo>
                      <a:lnTo>
                        <a:pt x="461" y="259"/>
                      </a:lnTo>
                      <a:lnTo>
                        <a:pt x="457" y="278"/>
                      </a:lnTo>
                      <a:lnTo>
                        <a:pt x="457" y="290"/>
                      </a:lnTo>
                      <a:lnTo>
                        <a:pt x="460" y="300"/>
                      </a:lnTo>
                      <a:lnTo>
                        <a:pt x="464" y="311"/>
                      </a:lnTo>
                      <a:lnTo>
                        <a:pt x="734" y="311"/>
                      </a:lnTo>
                      <a:lnTo>
                        <a:pt x="728" y="363"/>
                      </a:lnTo>
                      <a:lnTo>
                        <a:pt x="727" y="394"/>
                      </a:lnTo>
                      <a:lnTo>
                        <a:pt x="728" y="420"/>
                      </a:lnTo>
                      <a:lnTo>
                        <a:pt x="730" y="444"/>
                      </a:lnTo>
                      <a:lnTo>
                        <a:pt x="733" y="469"/>
                      </a:lnTo>
                      <a:lnTo>
                        <a:pt x="737" y="494"/>
                      </a:lnTo>
                      <a:lnTo>
                        <a:pt x="745" y="511"/>
                      </a:lnTo>
                      <a:lnTo>
                        <a:pt x="755" y="525"/>
                      </a:lnTo>
                      <a:lnTo>
                        <a:pt x="768" y="538"/>
                      </a:lnTo>
                      <a:lnTo>
                        <a:pt x="785" y="548"/>
                      </a:lnTo>
                      <a:lnTo>
                        <a:pt x="803" y="555"/>
                      </a:lnTo>
                      <a:lnTo>
                        <a:pt x="821" y="558"/>
                      </a:lnTo>
                      <a:lnTo>
                        <a:pt x="841" y="559"/>
                      </a:lnTo>
                      <a:lnTo>
                        <a:pt x="864" y="559"/>
                      </a:lnTo>
                      <a:lnTo>
                        <a:pt x="888" y="556"/>
                      </a:lnTo>
                      <a:lnTo>
                        <a:pt x="905" y="555"/>
                      </a:lnTo>
                      <a:lnTo>
                        <a:pt x="930" y="552"/>
                      </a:lnTo>
                      <a:lnTo>
                        <a:pt x="956" y="549"/>
                      </a:lnTo>
                      <a:lnTo>
                        <a:pt x="984" y="549"/>
                      </a:lnTo>
                      <a:lnTo>
                        <a:pt x="1008" y="552"/>
                      </a:lnTo>
                      <a:lnTo>
                        <a:pt x="1032" y="556"/>
                      </a:lnTo>
                      <a:lnTo>
                        <a:pt x="1056" y="565"/>
                      </a:lnTo>
                      <a:lnTo>
                        <a:pt x="1076" y="573"/>
                      </a:lnTo>
                      <a:lnTo>
                        <a:pt x="1095" y="588"/>
                      </a:lnTo>
                      <a:lnTo>
                        <a:pt x="1108" y="603"/>
                      </a:lnTo>
                      <a:lnTo>
                        <a:pt x="1119" y="621"/>
                      </a:lnTo>
                      <a:lnTo>
                        <a:pt x="1126" y="641"/>
                      </a:lnTo>
                      <a:lnTo>
                        <a:pt x="1129" y="661"/>
                      </a:lnTo>
                      <a:lnTo>
                        <a:pt x="1126" y="684"/>
                      </a:lnTo>
                      <a:lnTo>
                        <a:pt x="1125" y="706"/>
                      </a:lnTo>
                      <a:lnTo>
                        <a:pt x="1126" y="729"/>
                      </a:lnTo>
                      <a:lnTo>
                        <a:pt x="1129" y="749"/>
                      </a:lnTo>
                      <a:lnTo>
                        <a:pt x="1136" y="767"/>
                      </a:lnTo>
                      <a:lnTo>
                        <a:pt x="1145" y="785"/>
                      </a:lnTo>
                      <a:lnTo>
                        <a:pt x="1156" y="798"/>
                      </a:lnTo>
                      <a:lnTo>
                        <a:pt x="1173" y="811"/>
                      </a:lnTo>
                      <a:lnTo>
                        <a:pt x="1196" y="819"/>
                      </a:lnTo>
                      <a:lnTo>
                        <a:pt x="1220" y="826"/>
                      </a:lnTo>
                      <a:lnTo>
                        <a:pt x="1239" y="832"/>
                      </a:lnTo>
                      <a:lnTo>
                        <a:pt x="1263" y="837"/>
                      </a:lnTo>
                      <a:lnTo>
                        <a:pt x="1292" y="843"/>
                      </a:lnTo>
                      <a:lnTo>
                        <a:pt x="1316" y="847"/>
                      </a:lnTo>
                      <a:lnTo>
                        <a:pt x="1340" y="854"/>
                      </a:lnTo>
                      <a:lnTo>
                        <a:pt x="1359" y="861"/>
                      </a:lnTo>
                      <a:lnTo>
                        <a:pt x="1379" y="870"/>
                      </a:lnTo>
                      <a:lnTo>
                        <a:pt x="1395" y="881"/>
                      </a:lnTo>
                      <a:lnTo>
                        <a:pt x="1407" y="893"/>
                      </a:lnTo>
                      <a:lnTo>
                        <a:pt x="1424" y="911"/>
                      </a:lnTo>
                      <a:lnTo>
                        <a:pt x="1434" y="928"/>
                      </a:lnTo>
                      <a:lnTo>
                        <a:pt x="1443" y="946"/>
                      </a:lnTo>
                      <a:lnTo>
                        <a:pt x="1447" y="972"/>
                      </a:lnTo>
                      <a:lnTo>
                        <a:pt x="1444" y="996"/>
                      </a:lnTo>
                      <a:lnTo>
                        <a:pt x="1440" y="1017"/>
                      </a:lnTo>
                      <a:lnTo>
                        <a:pt x="1434" y="1044"/>
                      </a:lnTo>
                      <a:lnTo>
                        <a:pt x="1427" y="1073"/>
                      </a:lnTo>
                      <a:lnTo>
                        <a:pt x="1420" y="1100"/>
                      </a:lnTo>
                      <a:lnTo>
                        <a:pt x="1417" y="1123"/>
                      </a:lnTo>
                      <a:lnTo>
                        <a:pt x="1417" y="1141"/>
                      </a:lnTo>
                      <a:lnTo>
                        <a:pt x="1421" y="1168"/>
                      </a:lnTo>
                      <a:lnTo>
                        <a:pt x="1427" y="1190"/>
                      </a:lnTo>
                      <a:lnTo>
                        <a:pt x="1436" y="1207"/>
                      </a:lnTo>
                      <a:lnTo>
                        <a:pt x="1445" y="1224"/>
                      </a:lnTo>
                      <a:lnTo>
                        <a:pt x="1460" y="1243"/>
                      </a:lnTo>
                      <a:lnTo>
                        <a:pt x="1475" y="1261"/>
                      </a:lnTo>
                      <a:lnTo>
                        <a:pt x="1493" y="1277"/>
                      </a:lnTo>
                      <a:lnTo>
                        <a:pt x="1515" y="1289"/>
                      </a:lnTo>
                      <a:lnTo>
                        <a:pt x="1534" y="1296"/>
                      </a:lnTo>
                      <a:lnTo>
                        <a:pt x="1556" y="1302"/>
                      </a:lnTo>
                      <a:lnTo>
                        <a:pt x="1577" y="1305"/>
                      </a:lnTo>
                      <a:lnTo>
                        <a:pt x="1602" y="1306"/>
                      </a:lnTo>
                      <a:lnTo>
                        <a:pt x="1628" y="1305"/>
                      </a:lnTo>
                      <a:close/>
                    </a:path>
                  </a:pathLst>
                </a:custGeom>
                <a:solidFill>
                  <a:srgbClr val="00FF00"/>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9" name="Freeform 20"/>
                <p:cNvSpPr>
                  <a:spLocks/>
                </p:cNvSpPr>
                <p:nvPr/>
              </p:nvSpPr>
              <p:spPr bwMode="auto">
                <a:xfrm>
                  <a:off x="0" y="0"/>
                  <a:ext cx="1318" cy="1138"/>
                </a:xfrm>
                <a:custGeom>
                  <a:avLst/>
                  <a:gdLst>
                    <a:gd name="T0" fmla="*/ 361 w 1635"/>
                    <a:gd name="T1" fmla="*/ 0 h 1327"/>
                    <a:gd name="T2" fmla="*/ 1 w 1635"/>
                    <a:gd name="T3" fmla="*/ 453 h 1327"/>
                    <a:gd name="T4" fmla="*/ 34 w 1635"/>
                    <a:gd name="T5" fmla="*/ 444 h 1327"/>
                    <a:gd name="T6" fmla="*/ 34 w 1635"/>
                    <a:gd name="T7" fmla="*/ 429 h 1327"/>
                    <a:gd name="T8" fmla="*/ 29 w 1635"/>
                    <a:gd name="T9" fmla="*/ 409 h 1327"/>
                    <a:gd name="T10" fmla="*/ 28 w 1635"/>
                    <a:gd name="T11" fmla="*/ 393 h 1327"/>
                    <a:gd name="T12" fmla="*/ 31 w 1635"/>
                    <a:gd name="T13" fmla="*/ 376 h 1327"/>
                    <a:gd name="T14" fmla="*/ 39 w 1635"/>
                    <a:gd name="T15" fmla="*/ 361 h 1327"/>
                    <a:gd name="T16" fmla="*/ 48 w 1635"/>
                    <a:gd name="T17" fmla="*/ 351 h 1327"/>
                    <a:gd name="T18" fmla="*/ 59 w 1635"/>
                    <a:gd name="T19" fmla="*/ 345 h 1327"/>
                    <a:gd name="T20" fmla="*/ 75 w 1635"/>
                    <a:gd name="T21" fmla="*/ 346 h 1327"/>
                    <a:gd name="T22" fmla="*/ 85 w 1635"/>
                    <a:gd name="T23" fmla="*/ 348 h 1327"/>
                    <a:gd name="T24" fmla="*/ 96 w 1635"/>
                    <a:gd name="T25" fmla="*/ 360 h 1327"/>
                    <a:gd name="T26" fmla="*/ 103 w 1635"/>
                    <a:gd name="T27" fmla="*/ 375 h 1327"/>
                    <a:gd name="T28" fmla="*/ 106 w 1635"/>
                    <a:gd name="T29" fmla="*/ 389 h 1327"/>
                    <a:gd name="T30" fmla="*/ 106 w 1635"/>
                    <a:gd name="T31" fmla="*/ 406 h 1327"/>
                    <a:gd name="T32" fmla="*/ 103 w 1635"/>
                    <a:gd name="T33" fmla="*/ 421 h 1327"/>
                    <a:gd name="T34" fmla="*/ 102 w 1635"/>
                    <a:gd name="T35" fmla="*/ 437 h 1327"/>
                    <a:gd name="T36" fmla="*/ 102 w 1635"/>
                    <a:gd name="T37" fmla="*/ 451 h 1327"/>
                    <a:gd name="T38" fmla="*/ 163 w 1635"/>
                    <a:gd name="T39" fmla="*/ 435 h 1327"/>
                    <a:gd name="T40" fmla="*/ 163 w 1635"/>
                    <a:gd name="T41" fmla="*/ 415 h 1327"/>
                    <a:gd name="T42" fmla="*/ 164 w 1635"/>
                    <a:gd name="T43" fmla="*/ 398 h 1327"/>
                    <a:gd name="T44" fmla="*/ 166 w 1635"/>
                    <a:gd name="T45" fmla="*/ 383 h 1327"/>
                    <a:gd name="T46" fmla="*/ 172 w 1635"/>
                    <a:gd name="T47" fmla="*/ 374 h 1327"/>
                    <a:gd name="T48" fmla="*/ 179 w 1635"/>
                    <a:gd name="T49" fmla="*/ 369 h 1327"/>
                    <a:gd name="T50" fmla="*/ 188 w 1635"/>
                    <a:gd name="T51" fmla="*/ 366 h 1327"/>
                    <a:gd name="T52" fmla="*/ 197 w 1635"/>
                    <a:gd name="T53" fmla="*/ 367 h 1327"/>
                    <a:gd name="T54" fmla="*/ 207 w 1635"/>
                    <a:gd name="T55" fmla="*/ 370 h 1327"/>
                    <a:gd name="T56" fmla="*/ 219 w 1635"/>
                    <a:gd name="T57" fmla="*/ 370 h 1327"/>
                    <a:gd name="T58" fmla="*/ 230 w 1635"/>
                    <a:gd name="T59" fmla="*/ 367 h 1327"/>
                    <a:gd name="T60" fmla="*/ 239 w 1635"/>
                    <a:gd name="T61" fmla="*/ 362 h 1327"/>
                    <a:gd name="T62" fmla="*/ 247 w 1635"/>
                    <a:gd name="T63" fmla="*/ 352 h 1327"/>
                    <a:gd name="T64" fmla="*/ 250 w 1635"/>
                    <a:gd name="T65" fmla="*/ 340 h 1327"/>
                    <a:gd name="T66" fmla="*/ 250 w 1635"/>
                    <a:gd name="T67" fmla="*/ 325 h 1327"/>
                    <a:gd name="T68" fmla="*/ 250 w 1635"/>
                    <a:gd name="T69" fmla="*/ 309 h 1327"/>
                    <a:gd name="T70" fmla="*/ 253 w 1635"/>
                    <a:gd name="T71" fmla="*/ 296 h 1327"/>
                    <a:gd name="T72" fmla="*/ 257 w 1635"/>
                    <a:gd name="T73" fmla="*/ 286 h 1327"/>
                    <a:gd name="T74" fmla="*/ 267 w 1635"/>
                    <a:gd name="T75" fmla="*/ 279 h 1327"/>
                    <a:gd name="T76" fmla="*/ 276 w 1635"/>
                    <a:gd name="T77" fmla="*/ 274 h 1327"/>
                    <a:gd name="T78" fmla="*/ 288 w 1635"/>
                    <a:gd name="T79" fmla="*/ 270 h 1327"/>
                    <a:gd name="T80" fmla="*/ 297 w 1635"/>
                    <a:gd name="T81" fmla="*/ 266 h 1327"/>
                    <a:gd name="T82" fmla="*/ 306 w 1635"/>
                    <a:gd name="T83" fmla="*/ 261 h 1327"/>
                    <a:gd name="T84" fmla="*/ 314 w 1635"/>
                    <a:gd name="T85" fmla="*/ 252 h 1327"/>
                    <a:gd name="T86" fmla="*/ 319 w 1635"/>
                    <a:gd name="T87" fmla="*/ 241 h 1327"/>
                    <a:gd name="T88" fmla="*/ 322 w 1635"/>
                    <a:gd name="T89" fmla="*/ 226 h 1327"/>
                    <a:gd name="T90" fmla="*/ 320 w 1635"/>
                    <a:gd name="T91" fmla="*/ 210 h 1327"/>
                    <a:gd name="T92" fmla="*/ 317 w 1635"/>
                    <a:gd name="T93" fmla="*/ 191 h 1327"/>
                    <a:gd name="T94" fmla="*/ 315 w 1635"/>
                    <a:gd name="T95" fmla="*/ 175 h 1327"/>
                    <a:gd name="T96" fmla="*/ 316 w 1635"/>
                    <a:gd name="T97" fmla="*/ 159 h 1327"/>
                    <a:gd name="T98" fmla="*/ 319 w 1635"/>
                    <a:gd name="T99" fmla="*/ 146 h 1327"/>
                    <a:gd name="T100" fmla="*/ 325 w 1635"/>
                    <a:gd name="T101" fmla="*/ 134 h 1327"/>
                    <a:gd name="T102" fmla="*/ 332 w 1635"/>
                    <a:gd name="T103" fmla="*/ 122 h 1327"/>
                    <a:gd name="T104" fmla="*/ 342 w 1635"/>
                    <a:gd name="T105" fmla="*/ 116 h 1327"/>
                    <a:gd name="T106" fmla="*/ 350 w 1635"/>
                    <a:gd name="T107" fmla="*/ 112 h 1327"/>
                    <a:gd name="T108" fmla="*/ 361 w 1635"/>
                    <a:gd name="T109" fmla="*/ 112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5"/>
                    <a:gd name="T166" fmla="*/ 0 h 1327"/>
                    <a:gd name="T167" fmla="*/ 1635 w 1635"/>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5" h="1327">
                      <a:moveTo>
                        <a:pt x="1635" y="330"/>
                      </a:moveTo>
                      <a:lnTo>
                        <a:pt x="1635" y="0"/>
                      </a:lnTo>
                      <a:lnTo>
                        <a:pt x="0" y="0"/>
                      </a:lnTo>
                      <a:lnTo>
                        <a:pt x="1" y="1327"/>
                      </a:lnTo>
                      <a:lnTo>
                        <a:pt x="147" y="1327"/>
                      </a:lnTo>
                      <a:lnTo>
                        <a:pt x="154" y="1301"/>
                      </a:lnTo>
                      <a:lnTo>
                        <a:pt x="154" y="1283"/>
                      </a:lnTo>
                      <a:lnTo>
                        <a:pt x="150" y="1258"/>
                      </a:lnTo>
                      <a:lnTo>
                        <a:pt x="141" y="1231"/>
                      </a:lnTo>
                      <a:lnTo>
                        <a:pt x="133" y="1198"/>
                      </a:lnTo>
                      <a:lnTo>
                        <a:pt x="128" y="1173"/>
                      </a:lnTo>
                      <a:lnTo>
                        <a:pt x="127" y="1150"/>
                      </a:lnTo>
                      <a:lnTo>
                        <a:pt x="131" y="1125"/>
                      </a:lnTo>
                      <a:lnTo>
                        <a:pt x="138" y="1101"/>
                      </a:lnTo>
                      <a:lnTo>
                        <a:pt x="154" y="1077"/>
                      </a:lnTo>
                      <a:lnTo>
                        <a:pt x="172" y="1058"/>
                      </a:lnTo>
                      <a:lnTo>
                        <a:pt x="192" y="1040"/>
                      </a:lnTo>
                      <a:lnTo>
                        <a:pt x="214" y="1027"/>
                      </a:lnTo>
                      <a:lnTo>
                        <a:pt x="241" y="1016"/>
                      </a:lnTo>
                      <a:lnTo>
                        <a:pt x="265" y="1012"/>
                      </a:lnTo>
                      <a:lnTo>
                        <a:pt x="299" y="1010"/>
                      </a:lnTo>
                      <a:lnTo>
                        <a:pt x="339" y="1013"/>
                      </a:lnTo>
                      <a:lnTo>
                        <a:pt x="364" y="1016"/>
                      </a:lnTo>
                      <a:lnTo>
                        <a:pt x="387" y="1023"/>
                      </a:lnTo>
                      <a:lnTo>
                        <a:pt x="408" y="1036"/>
                      </a:lnTo>
                      <a:lnTo>
                        <a:pt x="435" y="1057"/>
                      </a:lnTo>
                      <a:lnTo>
                        <a:pt x="452" y="1077"/>
                      </a:lnTo>
                      <a:lnTo>
                        <a:pt x="467" y="1098"/>
                      </a:lnTo>
                      <a:lnTo>
                        <a:pt x="476" y="1121"/>
                      </a:lnTo>
                      <a:lnTo>
                        <a:pt x="481" y="1142"/>
                      </a:lnTo>
                      <a:lnTo>
                        <a:pt x="481" y="1166"/>
                      </a:lnTo>
                      <a:lnTo>
                        <a:pt x="478" y="1190"/>
                      </a:lnTo>
                      <a:lnTo>
                        <a:pt x="473" y="1212"/>
                      </a:lnTo>
                      <a:lnTo>
                        <a:pt x="467" y="1234"/>
                      </a:lnTo>
                      <a:lnTo>
                        <a:pt x="460" y="1256"/>
                      </a:lnTo>
                      <a:lnTo>
                        <a:pt x="456" y="1279"/>
                      </a:lnTo>
                      <a:lnTo>
                        <a:pt x="456" y="1298"/>
                      </a:lnTo>
                      <a:lnTo>
                        <a:pt x="461" y="1321"/>
                      </a:lnTo>
                      <a:lnTo>
                        <a:pt x="735" y="1321"/>
                      </a:lnTo>
                      <a:lnTo>
                        <a:pt x="733" y="1274"/>
                      </a:lnTo>
                      <a:lnTo>
                        <a:pt x="735" y="1241"/>
                      </a:lnTo>
                      <a:lnTo>
                        <a:pt x="735" y="1215"/>
                      </a:lnTo>
                      <a:lnTo>
                        <a:pt x="737" y="1191"/>
                      </a:lnTo>
                      <a:lnTo>
                        <a:pt x="740" y="1166"/>
                      </a:lnTo>
                      <a:lnTo>
                        <a:pt x="745" y="1140"/>
                      </a:lnTo>
                      <a:lnTo>
                        <a:pt x="752" y="1123"/>
                      </a:lnTo>
                      <a:lnTo>
                        <a:pt x="762" y="1108"/>
                      </a:lnTo>
                      <a:lnTo>
                        <a:pt x="776" y="1095"/>
                      </a:lnTo>
                      <a:lnTo>
                        <a:pt x="792" y="1085"/>
                      </a:lnTo>
                      <a:lnTo>
                        <a:pt x="810" y="1080"/>
                      </a:lnTo>
                      <a:lnTo>
                        <a:pt x="830" y="1077"/>
                      </a:lnTo>
                      <a:lnTo>
                        <a:pt x="848" y="1075"/>
                      </a:lnTo>
                      <a:lnTo>
                        <a:pt x="872" y="1075"/>
                      </a:lnTo>
                      <a:lnTo>
                        <a:pt x="895" y="1077"/>
                      </a:lnTo>
                      <a:lnTo>
                        <a:pt x="913" y="1080"/>
                      </a:lnTo>
                      <a:lnTo>
                        <a:pt x="937" y="1081"/>
                      </a:lnTo>
                      <a:lnTo>
                        <a:pt x="963" y="1084"/>
                      </a:lnTo>
                      <a:lnTo>
                        <a:pt x="991" y="1084"/>
                      </a:lnTo>
                      <a:lnTo>
                        <a:pt x="1015" y="1081"/>
                      </a:lnTo>
                      <a:lnTo>
                        <a:pt x="1039" y="1077"/>
                      </a:lnTo>
                      <a:lnTo>
                        <a:pt x="1064" y="1071"/>
                      </a:lnTo>
                      <a:lnTo>
                        <a:pt x="1083" y="1061"/>
                      </a:lnTo>
                      <a:lnTo>
                        <a:pt x="1102" y="1049"/>
                      </a:lnTo>
                      <a:lnTo>
                        <a:pt x="1115" y="1032"/>
                      </a:lnTo>
                      <a:lnTo>
                        <a:pt x="1128" y="1013"/>
                      </a:lnTo>
                      <a:lnTo>
                        <a:pt x="1133" y="995"/>
                      </a:lnTo>
                      <a:lnTo>
                        <a:pt x="1136" y="974"/>
                      </a:lnTo>
                      <a:lnTo>
                        <a:pt x="1133" y="953"/>
                      </a:lnTo>
                      <a:lnTo>
                        <a:pt x="1132" y="930"/>
                      </a:lnTo>
                      <a:lnTo>
                        <a:pt x="1133" y="906"/>
                      </a:lnTo>
                      <a:lnTo>
                        <a:pt x="1138" y="888"/>
                      </a:lnTo>
                      <a:lnTo>
                        <a:pt x="1143" y="868"/>
                      </a:lnTo>
                      <a:lnTo>
                        <a:pt x="1152" y="849"/>
                      </a:lnTo>
                      <a:lnTo>
                        <a:pt x="1163" y="837"/>
                      </a:lnTo>
                      <a:lnTo>
                        <a:pt x="1181" y="824"/>
                      </a:lnTo>
                      <a:lnTo>
                        <a:pt x="1204" y="816"/>
                      </a:lnTo>
                      <a:lnTo>
                        <a:pt x="1227" y="809"/>
                      </a:lnTo>
                      <a:lnTo>
                        <a:pt x="1248" y="803"/>
                      </a:lnTo>
                      <a:lnTo>
                        <a:pt x="1270" y="797"/>
                      </a:lnTo>
                      <a:lnTo>
                        <a:pt x="1300" y="792"/>
                      </a:lnTo>
                      <a:lnTo>
                        <a:pt x="1323" y="787"/>
                      </a:lnTo>
                      <a:lnTo>
                        <a:pt x="1347" y="780"/>
                      </a:lnTo>
                      <a:lnTo>
                        <a:pt x="1366" y="773"/>
                      </a:lnTo>
                      <a:lnTo>
                        <a:pt x="1386" y="765"/>
                      </a:lnTo>
                      <a:lnTo>
                        <a:pt x="1402" y="753"/>
                      </a:lnTo>
                      <a:lnTo>
                        <a:pt x="1416" y="742"/>
                      </a:lnTo>
                      <a:lnTo>
                        <a:pt x="1431" y="724"/>
                      </a:lnTo>
                      <a:lnTo>
                        <a:pt x="1441" y="707"/>
                      </a:lnTo>
                      <a:lnTo>
                        <a:pt x="1450" y="687"/>
                      </a:lnTo>
                      <a:lnTo>
                        <a:pt x="1454" y="662"/>
                      </a:lnTo>
                      <a:lnTo>
                        <a:pt x="1451" y="641"/>
                      </a:lnTo>
                      <a:lnTo>
                        <a:pt x="1448" y="618"/>
                      </a:lnTo>
                      <a:lnTo>
                        <a:pt x="1441" y="591"/>
                      </a:lnTo>
                      <a:lnTo>
                        <a:pt x="1434" y="561"/>
                      </a:lnTo>
                      <a:lnTo>
                        <a:pt x="1427" y="535"/>
                      </a:lnTo>
                      <a:lnTo>
                        <a:pt x="1426" y="513"/>
                      </a:lnTo>
                      <a:lnTo>
                        <a:pt x="1426" y="494"/>
                      </a:lnTo>
                      <a:lnTo>
                        <a:pt x="1428" y="467"/>
                      </a:lnTo>
                      <a:lnTo>
                        <a:pt x="1436" y="444"/>
                      </a:lnTo>
                      <a:lnTo>
                        <a:pt x="1443" y="427"/>
                      </a:lnTo>
                      <a:lnTo>
                        <a:pt x="1452" y="410"/>
                      </a:lnTo>
                      <a:lnTo>
                        <a:pt x="1467" y="392"/>
                      </a:lnTo>
                      <a:lnTo>
                        <a:pt x="1482" y="374"/>
                      </a:lnTo>
                      <a:lnTo>
                        <a:pt x="1502" y="358"/>
                      </a:lnTo>
                      <a:lnTo>
                        <a:pt x="1523" y="345"/>
                      </a:lnTo>
                      <a:lnTo>
                        <a:pt x="1543" y="338"/>
                      </a:lnTo>
                      <a:lnTo>
                        <a:pt x="1563" y="333"/>
                      </a:lnTo>
                      <a:lnTo>
                        <a:pt x="1584" y="330"/>
                      </a:lnTo>
                      <a:lnTo>
                        <a:pt x="1609" y="330"/>
                      </a:lnTo>
                      <a:lnTo>
                        <a:pt x="1635" y="330"/>
                      </a:lnTo>
                      <a:close/>
                    </a:path>
                  </a:pathLst>
                </a:custGeom>
                <a:solidFill>
                  <a:srgbClr val="00CCFF"/>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40" name="Text Box 11"/>
                <p:cNvSpPr txBox="1">
                  <a:spLocks noChangeArrowheads="1"/>
                </p:cNvSpPr>
                <p:nvPr/>
              </p:nvSpPr>
              <p:spPr bwMode="auto">
                <a:xfrm>
                  <a:off x="116" y="148"/>
                  <a:ext cx="851"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任意拓展</a:t>
                  </a:r>
                </a:p>
                <a:p>
                  <a:pPr algn="ctr"/>
                  <a:r>
                    <a:rPr lang="zh-CN" altLang="zh-CN" b="1" dirty="0">
                      <a:latin typeface="微软雅黑" panose="020B0503020204020204" pitchFamily="34" charset="-122"/>
                      <a:ea typeface="微软雅黑" panose="020B0503020204020204" pitchFamily="34" charset="-122"/>
                    </a:rPr>
                    <a:t>选修课程</a:t>
                  </a:r>
                  <a:endParaRPr lang="zh-CN" altLang="zh-CN" dirty="0">
                    <a:latin typeface="微软雅黑" panose="020B0503020204020204" pitchFamily="34" charset="-122"/>
                    <a:ea typeface="微软雅黑" panose="020B0503020204020204" pitchFamily="34" charset="-122"/>
                  </a:endParaRPr>
                </a:p>
              </p:txBody>
            </p:sp>
            <p:sp>
              <p:nvSpPr>
                <p:cNvPr id="41" name="Text Box 12"/>
                <p:cNvSpPr txBox="1">
                  <a:spLocks noChangeArrowheads="1"/>
                </p:cNvSpPr>
                <p:nvPr/>
              </p:nvSpPr>
              <p:spPr bwMode="auto">
                <a:xfrm>
                  <a:off x="1625" y="185"/>
                  <a:ext cx="775"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专门化</a:t>
                  </a:r>
                </a:p>
                <a:p>
                  <a:pPr algn="ctr"/>
                  <a:r>
                    <a:rPr lang="zh-CN" altLang="zh-CN" b="1" dirty="0">
                      <a:latin typeface="微软雅黑" panose="020B0503020204020204" pitchFamily="34" charset="-122"/>
                      <a:ea typeface="微软雅黑" panose="020B0503020204020204" pitchFamily="34" charset="-122"/>
                    </a:rPr>
                    <a:t>拓展课程组</a:t>
                  </a:r>
                </a:p>
              </p:txBody>
            </p:sp>
            <p:sp>
              <p:nvSpPr>
                <p:cNvPr id="42" name="Text Box 13"/>
                <p:cNvSpPr txBox="1">
                  <a:spLocks noChangeArrowheads="1"/>
                </p:cNvSpPr>
                <p:nvPr/>
              </p:nvSpPr>
              <p:spPr bwMode="auto">
                <a:xfrm>
                  <a:off x="90" y="1406"/>
                  <a:ext cx="774"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专业群平台课程组</a:t>
                  </a:r>
                </a:p>
              </p:txBody>
            </p:sp>
            <p:sp>
              <p:nvSpPr>
                <p:cNvPr id="43" name="Text Box 14"/>
                <p:cNvSpPr txBox="1">
                  <a:spLocks noChangeArrowheads="1"/>
                </p:cNvSpPr>
                <p:nvPr/>
              </p:nvSpPr>
              <p:spPr bwMode="auto">
                <a:xfrm>
                  <a:off x="1625" y="1518"/>
                  <a:ext cx="813"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通识平台</a:t>
                  </a:r>
                </a:p>
                <a:p>
                  <a:pPr algn="ctr"/>
                  <a:r>
                    <a:rPr lang="zh-CN" altLang="zh-CN" b="1" dirty="0">
                      <a:latin typeface="微软雅黑" panose="020B0503020204020204" pitchFamily="34" charset="-122"/>
                      <a:ea typeface="微软雅黑" panose="020B0503020204020204" pitchFamily="34" charset="-122"/>
                    </a:rPr>
                    <a:t>课程组</a:t>
                  </a:r>
                </a:p>
              </p:txBody>
            </p:sp>
            <p:sp>
              <p:nvSpPr>
                <p:cNvPr id="44" name="Text Box 15"/>
                <p:cNvSpPr txBox="1">
                  <a:spLocks noChangeArrowheads="1"/>
                </p:cNvSpPr>
                <p:nvPr/>
              </p:nvSpPr>
              <p:spPr bwMode="auto">
                <a:xfrm>
                  <a:off x="969" y="863"/>
                  <a:ext cx="767"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专业课程组</a:t>
                  </a:r>
                </a:p>
              </p:txBody>
            </p:sp>
          </p:grpSp>
          <p:sp>
            <p:nvSpPr>
              <p:cNvPr id="17" name="AutoShape 17"/>
              <p:cNvSpPr>
                <a:spLocks/>
              </p:cNvSpPr>
              <p:nvPr/>
            </p:nvSpPr>
            <p:spPr bwMode="auto">
              <a:xfrm rot="16200000">
                <a:off x="4824739" y="-1092955"/>
                <a:ext cx="368190" cy="4857600"/>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grpSp>
            <p:nvGrpSpPr>
              <p:cNvPr id="18" name="Group 18"/>
              <p:cNvGrpSpPr>
                <a:grpSpLocks/>
              </p:cNvGrpSpPr>
              <p:nvPr/>
            </p:nvGrpSpPr>
            <p:grpSpPr bwMode="auto">
              <a:xfrm>
                <a:off x="3379757" y="700885"/>
                <a:ext cx="3454941" cy="482578"/>
                <a:chOff x="0" y="0"/>
                <a:chExt cx="2258" cy="700"/>
              </a:xfrm>
            </p:grpSpPr>
            <p:sp>
              <p:nvSpPr>
                <p:cNvPr id="31" name="Oval 7"/>
                <p:cNvSpPr>
                  <a:spLocks noChangeArrowheads="1"/>
                </p:cNvSpPr>
                <p:nvPr/>
              </p:nvSpPr>
              <p:spPr bwMode="auto">
                <a:xfrm>
                  <a:off x="0" y="500"/>
                  <a:ext cx="2258" cy="200"/>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34" name="Oval 8"/>
                <p:cNvSpPr>
                  <a:spLocks noChangeArrowheads="1"/>
                </p:cNvSpPr>
                <p:nvPr/>
              </p:nvSpPr>
              <p:spPr bwMode="auto">
                <a:xfrm>
                  <a:off x="135" y="0"/>
                  <a:ext cx="1994" cy="616"/>
                </a:xfrm>
                <a:prstGeom prst="ellipse">
                  <a:avLst/>
                </a:prstGeom>
                <a:gradFill rotWithShape="1">
                  <a:gsLst>
                    <a:gs pos="0">
                      <a:schemeClr val="accent2">
                        <a:alpha val="20000"/>
                      </a:schemeClr>
                    </a:gs>
                    <a:gs pos="100000">
                      <a:schemeClr val="accent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35" name="Oval 9"/>
                <p:cNvSpPr>
                  <a:spLocks noChangeArrowheads="1"/>
                </p:cNvSpPr>
                <p:nvPr/>
              </p:nvSpPr>
              <p:spPr bwMode="auto">
                <a:xfrm>
                  <a:off x="356" y="46"/>
                  <a:ext cx="1551" cy="404"/>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grpSp>
          <p:sp>
            <p:nvSpPr>
              <p:cNvPr id="19" name="Rectangle 22"/>
              <p:cNvSpPr>
                <a:spLocks noChangeArrowheads="1"/>
              </p:cNvSpPr>
              <p:nvPr/>
            </p:nvSpPr>
            <p:spPr bwMode="auto">
              <a:xfrm>
                <a:off x="4112677" y="552182"/>
                <a:ext cx="2657489" cy="66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sz="2100" dirty="0">
                    <a:latin typeface="微软雅黑" panose="020B0503020204020204" pitchFamily="34" charset="-122"/>
                    <a:ea typeface="微软雅黑" panose="020B0503020204020204" pitchFamily="34" charset="-122"/>
                  </a:rPr>
                  <a:t>多拓展、活模块</a:t>
                </a:r>
              </a:p>
            </p:txBody>
          </p:sp>
          <p:grpSp>
            <p:nvGrpSpPr>
              <p:cNvPr id="20" name="Group 24"/>
              <p:cNvGrpSpPr>
                <a:grpSpLocks/>
              </p:cNvGrpSpPr>
              <p:nvPr/>
            </p:nvGrpSpPr>
            <p:grpSpPr bwMode="auto">
              <a:xfrm>
                <a:off x="3412921" y="5113282"/>
                <a:ext cx="3421777" cy="450462"/>
                <a:chOff x="0" y="0"/>
                <a:chExt cx="6033" cy="1270"/>
              </a:xfrm>
            </p:grpSpPr>
            <p:sp>
              <p:nvSpPr>
                <p:cNvPr id="23" name="Oval 12"/>
                <p:cNvSpPr>
                  <a:spLocks noChangeArrowheads="1"/>
                </p:cNvSpPr>
                <p:nvPr/>
              </p:nvSpPr>
              <p:spPr bwMode="auto">
                <a:xfrm>
                  <a:off x="0" y="908"/>
                  <a:ext cx="6033" cy="362"/>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24" name="Oval 13"/>
                <p:cNvSpPr>
                  <a:spLocks noChangeArrowheads="1"/>
                </p:cNvSpPr>
                <p:nvPr/>
              </p:nvSpPr>
              <p:spPr bwMode="auto">
                <a:xfrm>
                  <a:off x="361" y="0"/>
                  <a:ext cx="5326" cy="1118"/>
                </a:xfrm>
                <a:prstGeom prst="ellipse">
                  <a:avLst/>
                </a:prstGeom>
                <a:gradFill rotWithShape="1">
                  <a:gsLst>
                    <a:gs pos="0">
                      <a:srgbClr val="800000">
                        <a:alpha val="20000"/>
                      </a:srgbClr>
                    </a:gs>
                    <a:gs pos="100000">
                      <a:srgbClr val="CC00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25" name="Oval 14"/>
                <p:cNvSpPr>
                  <a:spLocks noChangeArrowheads="1"/>
                </p:cNvSpPr>
                <p:nvPr/>
              </p:nvSpPr>
              <p:spPr bwMode="auto">
                <a:xfrm>
                  <a:off x="952" y="84"/>
                  <a:ext cx="4144" cy="733"/>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grpSp>
          <p:sp>
            <p:nvSpPr>
              <p:cNvPr id="21" name="Rectangle 28"/>
              <p:cNvSpPr>
                <a:spLocks noChangeArrowheads="1"/>
              </p:cNvSpPr>
              <p:nvPr/>
            </p:nvSpPr>
            <p:spPr bwMode="auto">
              <a:xfrm>
                <a:off x="4612745" y="4939885"/>
                <a:ext cx="1267252" cy="7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sz="2300" dirty="0">
                    <a:latin typeface="微软雅黑" panose="020B0503020204020204" pitchFamily="34" charset="-122"/>
                    <a:ea typeface="微软雅黑" panose="020B0503020204020204" pitchFamily="34" charset="-122"/>
                  </a:rPr>
                  <a:t>宽平台</a:t>
                </a:r>
              </a:p>
            </p:txBody>
          </p:sp>
          <p:sp>
            <p:nvSpPr>
              <p:cNvPr id="22" name="AutoShape 29"/>
              <p:cNvSpPr>
                <a:spLocks/>
              </p:cNvSpPr>
              <p:nvPr/>
            </p:nvSpPr>
            <p:spPr bwMode="auto">
              <a:xfrm rot="5400000">
                <a:off x="4819874" y="2382933"/>
                <a:ext cx="466216" cy="4945892"/>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grpSp>
      </p:grpSp>
      <p:sp>
        <p:nvSpPr>
          <p:cNvPr id="53" name="TextBox 52"/>
          <p:cNvSpPr txBox="1"/>
          <p:nvPr/>
        </p:nvSpPr>
        <p:spPr>
          <a:xfrm>
            <a:off x="3581840" y="1625492"/>
            <a:ext cx="5875202" cy="395370"/>
          </a:xfrm>
          <a:prstGeom prst="rect">
            <a:avLst/>
          </a:prstGeom>
          <a:noFill/>
        </p:spPr>
        <p:txBody>
          <a:bodyPr wrap="square" lIns="117226" tIns="58613" rIns="117226" bIns="58613" rtlCol="0">
            <a:spAutoFit/>
          </a:bodyPr>
          <a:lstStyle/>
          <a:p>
            <a:r>
              <a:rPr lang="zh-CN" altLang="en-US" b="1" dirty="0">
                <a:latin typeface="微软雅黑" pitchFamily="34" charset="-122"/>
                <a:ea typeface="微软雅黑" pitchFamily="34" charset="-122"/>
              </a:rPr>
              <a:t>“基础通识</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专业</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实训</a:t>
            </a:r>
            <a:r>
              <a:rPr lang="zh-CN" altLang="en-US" b="1" dirty="0" smtClean="0">
                <a:latin typeface="微软雅黑" pitchFamily="34" charset="-122"/>
                <a:ea typeface="微软雅黑" pitchFamily="34" charset="-122"/>
              </a:rPr>
              <a:t>实践</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拓展”</a:t>
            </a:r>
            <a:r>
              <a:rPr lang="zh-CN" altLang="en-US" b="1" dirty="0">
                <a:latin typeface="微软雅黑" pitchFamily="34" charset="-122"/>
                <a:ea typeface="微软雅黑" pitchFamily="34" charset="-122"/>
              </a:rPr>
              <a:t>层次化课程体系</a:t>
            </a:r>
          </a:p>
        </p:txBody>
      </p:sp>
      <p:sp>
        <p:nvSpPr>
          <p:cNvPr id="54" name="MH_Other_5"/>
          <p:cNvSpPr>
            <a:spLocks noChangeArrowheads="1"/>
          </p:cNvSpPr>
          <p:nvPr>
            <p:custDataLst>
              <p:tags r:id="rId1"/>
            </p:custDataLst>
          </p:nvPr>
        </p:nvSpPr>
        <p:spPr bwMode="auto">
          <a:xfrm>
            <a:off x="187372" y="710596"/>
            <a:ext cx="2535360" cy="519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（三）课程体系建设</a:t>
            </a:r>
            <a:endParaRPr lang="zh-CN" altLang="en-US" sz="2000" b="1" dirty="0">
              <a:solidFill>
                <a:srgbClr val="FFFFFF"/>
              </a:solidFill>
              <a:ea typeface="微软雅黑" pitchFamily="34" charset="-122"/>
            </a:endParaRPr>
          </a:p>
        </p:txBody>
      </p:sp>
      <p:sp>
        <p:nvSpPr>
          <p:cNvPr id="55" name="矩形 54"/>
          <p:cNvSpPr/>
          <p:nvPr/>
        </p:nvSpPr>
        <p:spPr>
          <a:xfrm>
            <a:off x="-263078" y="1173892"/>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课程体系构建</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40981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15</a:t>
            </a:r>
            <a:endParaRPr lang="zh-CN" altLang="en-US" sz="1600" b="1" dirty="0"/>
          </a:p>
        </p:txBody>
      </p:sp>
      <p:sp>
        <p:nvSpPr>
          <p:cNvPr id="13" name="矩形 12">
            <a:extLst>
              <a:ext uri="{FF2B5EF4-FFF2-40B4-BE49-F238E27FC236}">
                <a16:creationId xmlns="" xmlns:a16="http://schemas.microsoft.com/office/drawing/2014/main" id="{7202AE1F-12C2-4DF3-8316-639932448708}"/>
              </a:ext>
            </a:extLst>
          </p:cNvPr>
          <p:cNvSpPr/>
          <p:nvPr/>
        </p:nvSpPr>
        <p:spPr>
          <a:xfrm>
            <a:off x="1005663" y="1604698"/>
            <a:ext cx="1415772" cy="461665"/>
          </a:xfrm>
          <a:prstGeom prst="rect">
            <a:avLst/>
          </a:prstGeom>
        </p:spPr>
        <p:txBody>
          <a:bodyPr wrap="none">
            <a:spAutoFit/>
          </a:bodyPr>
          <a:lstStyle/>
          <a:p>
            <a:r>
              <a:rPr lang="zh-CN" altLang="zh-SG" sz="2400" b="1" dirty="0">
                <a:ea typeface="微软雅黑" panose="020B0503020204020204" pitchFamily="34" charset="-122"/>
                <a:cs typeface="Times New Roman" panose="02020603050405020304" pitchFamily="18" charset="0"/>
              </a:rPr>
              <a:t>专业方</a:t>
            </a:r>
            <a:r>
              <a:rPr lang="zh-CN" altLang="zh-SG" sz="2400" b="1" dirty="0" smtClean="0">
                <a:ea typeface="微软雅黑" panose="020B0503020204020204" pitchFamily="34" charset="-122"/>
                <a:cs typeface="Times New Roman" panose="02020603050405020304" pitchFamily="18" charset="0"/>
              </a:rPr>
              <a:t>向</a:t>
            </a:r>
            <a:endParaRPr lang="zh-SG" altLang="en-US" sz="2400" b="1" dirty="0"/>
          </a:p>
        </p:txBody>
      </p:sp>
      <p:pic>
        <p:nvPicPr>
          <p:cNvPr id="14" name="图片 13">
            <a:extLst>
              <a:ext uri="{FF2B5EF4-FFF2-40B4-BE49-F238E27FC236}">
                <a16:creationId xmlns="" xmlns:a16="http://schemas.microsoft.com/office/drawing/2014/main" id="{19630C6E-D92D-465D-BFF4-A57FC98134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0896" y="2801921"/>
            <a:ext cx="5322627" cy="2569882"/>
          </a:xfrm>
          <a:prstGeom prst="rect">
            <a:avLst/>
          </a:prstGeom>
          <a:noFill/>
          <a:ln>
            <a:noFill/>
          </a:ln>
        </p:spPr>
      </p:pic>
      <p:graphicFrame>
        <p:nvGraphicFramePr>
          <p:cNvPr id="15" name="表格 14">
            <a:extLst>
              <a:ext uri="{FF2B5EF4-FFF2-40B4-BE49-F238E27FC236}">
                <a16:creationId xmlns="" xmlns:a16="http://schemas.microsoft.com/office/drawing/2014/main" id="{B497C769-7FC0-4C72-933F-E842F6B599A3}"/>
              </a:ext>
            </a:extLst>
          </p:cNvPr>
          <p:cNvGraphicFramePr>
            <a:graphicFrameLocks noGrp="1"/>
          </p:cNvGraphicFramePr>
          <p:nvPr>
            <p:extLst>
              <p:ext uri="{D42A27DB-BD31-4B8C-83A1-F6EECF244321}">
                <p14:modId xmlns:p14="http://schemas.microsoft.com/office/powerpoint/2010/main" val="1502498050"/>
              </p:ext>
            </p:extLst>
          </p:nvPr>
        </p:nvGraphicFramePr>
        <p:xfrm>
          <a:off x="5923128" y="2204193"/>
          <a:ext cx="5927573" cy="3827883"/>
        </p:xfrm>
        <a:graphic>
          <a:graphicData uri="http://schemas.openxmlformats.org/drawingml/2006/table">
            <a:tbl>
              <a:tblPr firstRow="1" firstCol="1" bandRow="1">
                <a:tableStyleId>{5C22544A-7EE6-4342-B048-85BDC9FD1C3A}</a:tableStyleId>
              </a:tblPr>
              <a:tblGrid>
                <a:gridCol w="1091821">
                  <a:extLst>
                    <a:ext uri="{9D8B030D-6E8A-4147-A177-3AD203B41FA5}">
                      <a16:colId xmlns="" xmlns:a16="http://schemas.microsoft.com/office/drawing/2014/main" val="3525853022"/>
                    </a:ext>
                  </a:extLst>
                </a:gridCol>
                <a:gridCol w="4835752">
                  <a:extLst>
                    <a:ext uri="{9D8B030D-6E8A-4147-A177-3AD203B41FA5}">
                      <a16:colId xmlns="" xmlns:a16="http://schemas.microsoft.com/office/drawing/2014/main" val="1407258869"/>
                    </a:ext>
                  </a:extLst>
                </a:gridCol>
              </a:tblGrid>
              <a:tr h="1104056">
                <a:tc>
                  <a:txBody>
                    <a:bodyPr/>
                    <a:lstStyle/>
                    <a:p>
                      <a:pPr algn="just">
                        <a:lnSpc>
                          <a:spcPts val="1800"/>
                        </a:lnSpc>
                        <a:spcAft>
                          <a:spcPts val="0"/>
                        </a:spcAft>
                      </a:pPr>
                      <a:r>
                        <a:rPr lang="zh-CN" sz="1400" b="1" kern="100" dirty="0">
                          <a:solidFill>
                            <a:schemeClr val="accent6">
                              <a:lumMod val="50000"/>
                            </a:schemeClr>
                          </a:solidFill>
                          <a:effectLst/>
                          <a:latin typeface="微软雅黑" pitchFamily="34" charset="-122"/>
                          <a:ea typeface="微软雅黑" pitchFamily="34" charset="-122"/>
                        </a:rPr>
                        <a:t>公共基础课</a:t>
                      </a:r>
                      <a:endParaRPr lang="zh-CN" sz="1400" b="1" kern="100" dirty="0">
                        <a:solidFill>
                          <a:schemeClr val="accent6">
                            <a:lumMod val="50000"/>
                          </a:schemeClr>
                        </a:solidFill>
                        <a:effectLst/>
                        <a:latin typeface="微软雅黑" pitchFamily="34" charset="-122"/>
                        <a:ea typeface="微软雅黑" pitchFamily="34" charset="-122"/>
                        <a:cs typeface="Times New Roman" panose="02020603050405020304" pitchFamily="18" charset="0"/>
                      </a:endParaRPr>
                    </a:p>
                  </a:txBody>
                  <a:tcPr marL="48895" marR="4889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ts val="1800"/>
                        </a:lnSpc>
                        <a:spcAft>
                          <a:spcPts val="0"/>
                        </a:spcAft>
                      </a:pPr>
                      <a:r>
                        <a:rPr lang="zh-CN" altLang="zh-CN" sz="1400" kern="100" dirty="0" smtClean="0">
                          <a:solidFill>
                            <a:schemeClr val="tx1"/>
                          </a:solidFill>
                          <a:effectLst/>
                          <a:latin typeface="微软雅黑" pitchFamily="34" charset="-122"/>
                          <a:ea typeface="微软雅黑" pitchFamily="34" charset="-122"/>
                        </a:rPr>
                        <a:t>语文</a:t>
                      </a:r>
                      <a:r>
                        <a:rPr lang="zh-CN" altLang="en-US" sz="1400" kern="100" dirty="0" smtClean="0">
                          <a:solidFill>
                            <a:schemeClr val="tx1"/>
                          </a:solidFill>
                          <a:effectLst/>
                          <a:latin typeface="微软雅黑" pitchFamily="34" charset="-122"/>
                          <a:ea typeface="微软雅黑" pitchFamily="34" charset="-122"/>
                        </a:rPr>
                        <a:t>、</a:t>
                      </a:r>
                      <a:r>
                        <a:rPr lang="zh-CN" altLang="zh-CN" sz="1400" kern="100" dirty="0" smtClean="0">
                          <a:solidFill>
                            <a:schemeClr val="tx1"/>
                          </a:solidFill>
                          <a:effectLst/>
                          <a:latin typeface="微软雅黑" pitchFamily="34" charset="-122"/>
                          <a:ea typeface="微软雅黑" pitchFamily="34" charset="-122"/>
                        </a:rPr>
                        <a:t>应用数学</a:t>
                      </a:r>
                      <a:r>
                        <a:rPr lang="zh-CN" altLang="en-US" sz="1400" kern="100" dirty="0" smtClean="0">
                          <a:solidFill>
                            <a:schemeClr val="tx1"/>
                          </a:solidFill>
                          <a:effectLst/>
                          <a:latin typeface="微软雅黑" pitchFamily="34" charset="-122"/>
                          <a:ea typeface="微软雅黑" pitchFamily="34" charset="-122"/>
                        </a:rPr>
                        <a:t>、</a:t>
                      </a:r>
                      <a:r>
                        <a:rPr lang="zh-CN" altLang="zh-CN" sz="1400" kern="100" dirty="0" smtClean="0">
                          <a:solidFill>
                            <a:schemeClr val="tx1"/>
                          </a:solidFill>
                          <a:effectLst/>
                          <a:latin typeface="微软雅黑" pitchFamily="34" charset="-122"/>
                          <a:ea typeface="微软雅黑" pitchFamily="34" charset="-122"/>
                        </a:rPr>
                        <a:t>实用英语</a:t>
                      </a:r>
                      <a:r>
                        <a:rPr lang="zh-CN" altLang="en-US" sz="1400" kern="100" dirty="0" smtClean="0">
                          <a:solidFill>
                            <a:schemeClr val="tx1"/>
                          </a:solidFill>
                          <a:effectLst/>
                          <a:latin typeface="微软雅黑" pitchFamily="34" charset="-122"/>
                          <a:ea typeface="微软雅黑" pitchFamily="34" charset="-122"/>
                        </a:rPr>
                        <a:t>、</a:t>
                      </a:r>
                      <a:r>
                        <a:rPr lang="zh-CN" sz="1400" kern="100" dirty="0" smtClean="0">
                          <a:solidFill>
                            <a:schemeClr val="tx1"/>
                          </a:solidFill>
                          <a:effectLst/>
                          <a:latin typeface="微软雅黑" pitchFamily="34" charset="-122"/>
                          <a:ea typeface="微软雅黑" pitchFamily="34" charset="-122"/>
                        </a:rPr>
                        <a:t>思想</a:t>
                      </a:r>
                      <a:r>
                        <a:rPr lang="zh-CN" sz="1400" kern="100" dirty="0">
                          <a:solidFill>
                            <a:schemeClr val="tx1"/>
                          </a:solidFill>
                          <a:effectLst/>
                          <a:latin typeface="微软雅黑" pitchFamily="34" charset="-122"/>
                          <a:ea typeface="微软雅黑" pitchFamily="34" charset="-122"/>
                        </a:rPr>
                        <a:t>道德修养与法律</a:t>
                      </a:r>
                      <a:r>
                        <a:rPr lang="zh-CN" sz="1400" kern="100" dirty="0" smtClean="0">
                          <a:solidFill>
                            <a:schemeClr val="tx1"/>
                          </a:solidFill>
                          <a:effectLst/>
                          <a:latin typeface="微软雅黑" pitchFamily="34" charset="-122"/>
                          <a:ea typeface="微软雅黑" pitchFamily="34" charset="-122"/>
                        </a:rPr>
                        <a:t>基础</a:t>
                      </a:r>
                      <a:r>
                        <a:rPr lang="zh-CN" altLang="en-US" sz="1400" kern="100" dirty="0" smtClean="0">
                          <a:solidFill>
                            <a:schemeClr val="tx1"/>
                          </a:solidFill>
                          <a:effectLst/>
                          <a:latin typeface="微软雅黑" pitchFamily="34" charset="-122"/>
                          <a:ea typeface="微软雅黑" pitchFamily="34" charset="-122"/>
                        </a:rPr>
                        <a:t>、</a:t>
                      </a:r>
                      <a:endParaRPr lang="en-US" sz="1400" kern="100" dirty="0" smtClean="0">
                        <a:solidFill>
                          <a:schemeClr val="tx1"/>
                        </a:solidFill>
                        <a:effectLst/>
                        <a:latin typeface="微软雅黑" pitchFamily="34" charset="-122"/>
                        <a:ea typeface="微软雅黑" pitchFamily="34" charset="-122"/>
                      </a:endParaRPr>
                    </a:p>
                    <a:p>
                      <a:pPr algn="l">
                        <a:lnSpc>
                          <a:spcPts val="1800"/>
                        </a:lnSpc>
                        <a:spcAft>
                          <a:spcPts val="0"/>
                        </a:spcAft>
                      </a:pPr>
                      <a:r>
                        <a:rPr lang="zh-CN" altLang="en-US" sz="1400" kern="100" dirty="0" smtClean="0">
                          <a:solidFill>
                            <a:schemeClr val="tx1"/>
                          </a:solidFill>
                          <a:effectLst/>
                          <a:latin typeface="微软雅黑" pitchFamily="34" charset="-122"/>
                          <a:ea typeface="微软雅黑" pitchFamily="34" charset="-122"/>
                        </a:rPr>
                        <a:t>中国特色</a:t>
                      </a:r>
                      <a:r>
                        <a:rPr lang="zh-CN" sz="1400" kern="100" dirty="0" smtClean="0">
                          <a:solidFill>
                            <a:schemeClr val="tx1"/>
                          </a:solidFill>
                          <a:effectLst/>
                          <a:latin typeface="微软雅黑" pitchFamily="34" charset="-122"/>
                          <a:ea typeface="微软雅黑" pitchFamily="34" charset="-122"/>
                        </a:rPr>
                        <a:t>社</a:t>
                      </a:r>
                      <a:r>
                        <a:rPr lang="zh-CN" sz="1400" kern="100" dirty="0">
                          <a:solidFill>
                            <a:schemeClr val="tx1"/>
                          </a:solidFill>
                          <a:effectLst/>
                          <a:latin typeface="微软雅黑" pitchFamily="34" charset="-122"/>
                          <a:ea typeface="微软雅黑" pitchFamily="34" charset="-122"/>
                        </a:rPr>
                        <a:t>会主义理</a:t>
                      </a:r>
                      <a:r>
                        <a:rPr lang="zh-CN" sz="1400" kern="100" dirty="0" smtClean="0">
                          <a:solidFill>
                            <a:schemeClr val="tx1"/>
                          </a:solidFill>
                          <a:effectLst/>
                          <a:latin typeface="微软雅黑" pitchFamily="34" charset="-122"/>
                          <a:ea typeface="微软雅黑" pitchFamily="34" charset="-122"/>
                        </a:rPr>
                        <a:t>论概论</a:t>
                      </a:r>
                      <a:r>
                        <a:rPr lang="zh-CN" altLang="en-US" sz="1400" kern="100" dirty="0" smtClean="0">
                          <a:solidFill>
                            <a:schemeClr val="tx1"/>
                          </a:solidFill>
                          <a:effectLst/>
                          <a:latin typeface="微软雅黑" pitchFamily="34" charset="-122"/>
                          <a:ea typeface="微软雅黑" pitchFamily="34" charset="-122"/>
                        </a:rPr>
                        <a:t>、</a:t>
                      </a:r>
                      <a:r>
                        <a:rPr lang="zh-CN" altLang="zh-CN" sz="1400" kern="100" dirty="0" smtClean="0">
                          <a:solidFill>
                            <a:schemeClr val="tx1"/>
                          </a:solidFill>
                          <a:effectLst/>
                          <a:latin typeface="微软雅黑" pitchFamily="34" charset="-122"/>
                          <a:ea typeface="微软雅黑" pitchFamily="34" charset="-122"/>
                        </a:rPr>
                        <a:t>职业发展与生涯规划</a:t>
                      </a:r>
                      <a:r>
                        <a:rPr lang="zh-CN" altLang="en-US" sz="1400" kern="100" dirty="0" smtClean="0">
                          <a:solidFill>
                            <a:schemeClr val="tx1"/>
                          </a:solidFill>
                          <a:effectLst/>
                          <a:latin typeface="微软雅黑" pitchFamily="34" charset="-122"/>
                          <a:ea typeface="微软雅黑" pitchFamily="34" charset="-122"/>
                        </a:rPr>
                        <a:t>、</a:t>
                      </a:r>
                      <a:r>
                        <a:rPr lang="zh-CN" sz="1400" kern="100" dirty="0" smtClean="0">
                          <a:solidFill>
                            <a:schemeClr val="tx1"/>
                          </a:solidFill>
                          <a:effectLst/>
                          <a:latin typeface="微软雅黑" pitchFamily="34" charset="-122"/>
                          <a:ea typeface="微软雅黑" pitchFamily="34" charset="-122"/>
                        </a:rPr>
                        <a:t>计算机应用基础</a:t>
                      </a:r>
                      <a:r>
                        <a:rPr lang="zh-CN" altLang="en-US" sz="1400" kern="100" dirty="0" smtClean="0">
                          <a:solidFill>
                            <a:schemeClr val="tx1"/>
                          </a:solidFill>
                          <a:effectLst/>
                          <a:latin typeface="微软雅黑" pitchFamily="34" charset="-122"/>
                          <a:ea typeface="微软雅黑" pitchFamily="34" charset="-122"/>
                        </a:rPr>
                        <a:t>、</a:t>
                      </a:r>
                      <a:r>
                        <a:rPr lang="zh-CN" sz="1400" kern="100" dirty="0" smtClean="0">
                          <a:solidFill>
                            <a:schemeClr val="tx1"/>
                          </a:solidFill>
                          <a:effectLst/>
                          <a:latin typeface="微软雅黑" pitchFamily="34" charset="-122"/>
                          <a:ea typeface="微软雅黑" pitchFamily="34" charset="-122"/>
                        </a:rPr>
                        <a:t>体育</a:t>
                      </a:r>
                      <a:r>
                        <a:rPr lang="zh-CN" sz="1400" kern="100" dirty="0">
                          <a:solidFill>
                            <a:schemeClr val="tx1"/>
                          </a:solidFill>
                          <a:effectLst/>
                          <a:latin typeface="微软雅黑" pitchFamily="34" charset="-122"/>
                          <a:ea typeface="微软雅黑" pitchFamily="34" charset="-122"/>
                        </a:rPr>
                        <a:t>与健</a:t>
                      </a:r>
                      <a:r>
                        <a:rPr lang="zh-CN" sz="1400" kern="100" dirty="0" smtClean="0">
                          <a:solidFill>
                            <a:schemeClr val="tx1"/>
                          </a:solidFill>
                          <a:effectLst/>
                          <a:latin typeface="微软雅黑" pitchFamily="34" charset="-122"/>
                          <a:ea typeface="微软雅黑" pitchFamily="34" charset="-122"/>
                        </a:rPr>
                        <a:t>康</a:t>
                      </a:r>
                      <a:endParaRPr lang="zh-CN" sz="1400" kern="100" dirty="0">
                        <a:solidFill>
                          <a:schemeClr val="tx1"/>
                        </a:solidFill>
                        <a:effectLst/>
                        <a:latin typeface="微软雅黑" pitchFamily="34" charset="-122"/>
                        <a:ea typeface="微软雅黑" pitchFamily="34" charset="-122"/>
                        <a:cs typeface="Times New Roman" panose="02020603050405020304" pitchFamily="18" charset="0"/>
                      </a:endParaRPr>
                    </a:p>
                  </a:txBody>
                  <a:tcPr marL="48895" marR="4889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26948342"/>
                  </a:ext>
                </a:extLst>
              </a:tr>
              <a:tr h="1104056">
                <a:tc>
                  <a:txBody>
                    <a:bodyPr/>
                    <a:lstStyle/>
                    <a:p>
                      <a:pPr algn="just">
                        <a:lnSpc>
                          <a:spcPts val="1800"/>
                        </a:lnSpc>
                        <a:spcAft>
                          <a:spcPts val="0"/>
                        </a:spcAft>
                      </a:pPr>
                      <a:r>
                        <a:rPr lang="zh-CN" sz="1400" b="1" kern="100" dirty="0">
                          <a:solidFill>
                            <a:schemeClr val="accent6">
                              <a:lumMod val="50000"/>
                            </a:schemeClr>
                          </a:solidFill>
                          <a:effectLst/>
                          <a:latin typeface="微软雅黑" pitchFamily="34" charset="-122"/>
                          <a:ea typeface="微软雅黑" pitchFamily="34" charset="-122"/>
                        </a:rPr>
                        <a:t>专业基础课</a:t>
                      </a:r>
                      <a:endParaRPr lang="zh-CN" sz="1400" b="1" kern="100" dirty="0">
                        <a:solidFill>
                          <a:schemeClr val="accent6">
                            <a:lumMod val="50000"/>
                          </a:schemeClr>
                        </a:solidFill>
                        <a:effectLst/>
                        <a:latin typeface="微软雅黑" pitchFamily="34" charset="-122"/>
                        <a:ea typeface="微软雅黑" pitchFamily="34" charset="-122"/>
                        <a:cs typeface="Times New Roman" panose="02020603050405020304" pitchFamily="18" charset="0"/>
                      </a:endParaRPr>
                    </a:p>
                  </a:txBody>
                  <a:tcPr marL="48895" marR="4889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ts val="1800"/>
                        </a:lnSpc>
                        <a:spcAft>
                          <a:spcPts val="0"/>
                        </a:spcAft>
                      </a:pPr>
                      <a:r>
                        <a:rPr lang="zh-CN" sz="1400" b="1" kern="100" dirty="0">
                          <a:effectLst/>
                          <a:latin typeface="微软雅黑" pitchFamily="34" charset="-122"/>
                          <a:ea typeface="微软雅黑" pitchFamily="34" charset="-122"/>
                        </a:rPr>
                        <a:t>机械基础</a:t>
                      </a:r>
                      <a:r>
                        <a:rPr lang="en-US" sz="1400" b="1" kern="100" dirty="0">
                          <a:effectLst/>
                          <a:latin typeface="微软雅黑" pitchFamily="34" charset="-122"/>
                          <a:ea typeface="微软雅黑" pitchFamily="34" charset="-122"/>
                        </a:rPr>
                        <a:t>   </a:t>
                      </a:r>
                      <a:r>
                        <a:rPr lang="en-US" sz="1400" b="1" kern="100" dirty="0" smtClean="0">
                          <a:effectLst/>
                          <a:latin typeface="微软雅黑" pitchFamily="34" charset="-122"/>
                          <a:ea typeface="微软雅黑" pitchFamily="34" charset="-122"/>
                        </a:rPr>
                        <a:t>        </a:t>
                      </a:r>
                      <a:r>
                        <a:rPr lang="zh-CN" sz="1400" b="1" kern="100" dirty="0" smtClean="0">
                          <a:effectLst/>
                          <a:latin typeface="微软雅黑" pitchFamily="34" charset="-122"/>
                          <a:ea typeface="微软雅黑" pitchFamily="34" charset="-122"/>
                        </a:rPr>
                        <a:t>机</a:t>
                      </a:r>
                      <a:r>
                        <a:rPr lang="zh-CN" sz="1400" b="1" kern="100" dirty="0">
                          <a:effectLst/>
                          <a:latin typeface="微软雅黑" pitchFamily="34" charset="-122"/>
                          <a:ea typeface="微软雅黑" pitchFamily="34" charset="-122"/>
                        </a:rPr>
                        <a:t>械制图</a:t>
                      </a:r>
                      <a:r>
                        <a:rPr lang="en-US" sz="1400" b="1" kern="100" dirty="0">
                          <a:effectLst/>
                          <a:latin typeface="微软雅黑" pitchFamily="34" charset="-122"/>
                          <a:ea typeface="微软雅黑" pitchFamily="34" charset="-122"/>
                        </a:rPr>
                        <a:t> </a:t>
                      </a:r>
                      <a:r>
                        <a:rPr lang="en-US" sz="1400" b="1" kern="100" dirty="0" smtClean="0">
                          <a:effectLst/>
                          <a:latin typeface="微软雅黑" pitchFamily="34" charset="-122"/>
                          <a:ea typeface="微软雅黑" pitchFamily="34" charset="-122"/>
                        </a:rPr>
                        <a:t>       </a:t>
                      </a:r>
                      <a:r>
                        <a:rPr lang="zh-CN" sz="1400" b="1" kern="100" dirty="0">
                          <a:effectLst/>
                          <a:latin typeface="微软雅黑" pitchFamily="34" charset="-122"/>
                          <a:ea typeface="微软雅黑" pitchFamily="34" charset="-122"/>
                        </a:rPr>
                        <a:t>钳工与机械装配技</a:t>
                      </a:r>
                      <a:r>
                        <a:rPr lang="zh-CN" sz="1400" b="1" kern="100" dirty="0" smtClean="0">
                          <a:effectLst/>
                          <a:latin typeface="微软雅黑" pitchFamily="34" charset="-122"/>
                          <a:ea typeface="微软雅黑" pitchFamily="34" charset="-122"/>
                        </a:rPr>
                        <a:t>术</a:t>
                      </a:r>
                      <a:r>
                        <a:rPr lang="en-US" altLang="zh-CN" sz="1400" b="1" kern="100" dirty="0" smtClean="0">
                          <a:effectLst/>
                          <a:latin typeface="微软雅黑" pitchFamily="34" charset="-122"/>
                          <a:ea typeface="微软雅黑" pitchFamily="34" charset="-122"/>
                        </a:rPr>
                        <a:t>      </a:t>
                      </a:r>
                      <a:r>
                        <a:rPr lang="zh-CN" altLang="zh-CN" sz="1400" b="1" kern="100" dirty="0" smtClean="0">
                          <a:effectLst/>
                          <a:latin typeface="微软雅黑" pitchFamily="34" charset="-122"/>
                          <a:ea typeface="微软雅黑" pitchFamily="34" charset="-122"/>
                        </a:rPr>
                        <a:t>电气</a:t>
                      </a:r>
                      <a:r>
                        <a:rPr lang="en-US" altLang="zh-CN" sz="1400" b="1" kern="100" dirty="0" smtClean="0">
                          <a:effectLst/>
                          <a:latin typeface="微软雅黑" pitchFamily="34" charset="-122"/>
                          <a:ea typeface="微软雅黑" pitchFamily="34" charset="-122"/>
                        </a:rPr>
                        <a:t>CAD </a:t>
                      </a:r>
                      <a:r>
                        <a:rPr lang="en-US" sz="1400" b="1" kern="100" dirty="0" smtClean="0">
                          <a:effectLst/>
                          <a:latin typeface="微软雅黑" pitchFamily="34" charset="-122"/>
                          <a:ea typeface="微软雅黑" pitchFamily="34" charset="-122"/>
                        </a:rPr>
                        <a:t>  </a:t>
                      </a:r>
                    </a:p>
                    <a:p>
                      <a:pPr algn="l">
                        <a:lnSpc>
                          <a:spcPts val="1800"/>
                        </a:lnSpc>
                        <a:spcAft>
                          <a:spcPts val="0"/>
                        </a:spcAft>
                      </a:pPr>
                      <a:r>
                        <a:rPr lang="zh-CN" sz="1400" b="1" kern="100" dirty="0" smtClean="0">
                          <a:effectLst/>
                          <a:latin typeface="微软雅黑" pitchFamily="34" charset="-122"/>
                          <a:ea typeface="微软雅黑" pitchFamily="34" charset="-122"/>
                        </a:rPr>
                        <a:t>电</a:t>
                      </a:r>
                      <a:r>
                        <a:rPr lang="zh-CN" sz="1400" b="1" kern="100" dirty="0">
                          <a:effectLst/>
                          <a:latin typeface="微软雅黑" pitchFamily="34" charset="-122"/>
                          <a:ea typeface="微软雅黑" pitchFamily="34" charset="-122"/>
                        </a:rPr>
                        <a:t>工电子技术</a:t>
                      </a:r>
                      <a:r>
                        <a:rPr lang="en-US" sz="1400" b="1" kern="100" dirty="0">
                          <a:effectLst/>
                          <a:latin typeface="微软雅黑" pitchFamily="34" charset="-122"/>
                          <a:ea typeface="微软雅黑" pitchFamily="34" charset="-122"/>
                        </a:rPr>
                        <a:t> </a:t>
                      </a:r>
                      <a:r>
                        <a:rPr lang="en-US" sz="1400" b="1" kern="100" dirty="0" smtClean="0">
                          <a:effectLst/>
                          <a:latin typeface="微软雅黑" pitchFamily="34" charset="-122"/>
                          <a:ea typeface="微软雅黑" pitchFamily="34" charset="-122"/>
                        </a:rPr>
                        <a:t>  </a:t>
                      </a:r>
                      <a:r>
                        <a:rPr lang="zh-CN" sz="1400" b="1" kern="100" dirty="0" smtClean="0">
                          <a:effectLst/>
                          <a:latin typeface="微软雅黑" pitchFamily="34" charset="-122"/>
                          <a:ea typeface="微软雅黑" pitchFamily="34" charset="-122"/>
                        </a:rPr>
                        <a:t>电</a:t>
                      </a:r>
                      <a:r>
                        <a:rPr lang="zh-CN" sz="1400" b="1" kern="100" dirty="0">
                          <a:effectLst/>
                          <a:latin typeface="微软雅黑" pitchFamily="34" charset="-122"/>
                          <a:ea typeface="微软雅黑" pitchFamily="34" charset="-122"/>
                        </a:rPr>
                        <a:t>机与变压器</a:t>
                      </a:r>
                      <a:r>
                        <a:rPr lang="en-US" sz="1400" b="1" kern="100" dirty="0">
                          <a:effectLst/>
                          <a:latin typeface="微软雅黑" pitchFamily="34" charset="-122"/>
                          <a:ea typeface="微软雅黑" pitchFamily="34" charset="-122"/>
                        </a:rPr>
                        <a:t>   </a:t>
                      </a:r>
                      <a:r>
                        <a:rPr lang="en-US" sz="1400" b="1" kern="100" dirty="0" smtClean="0">
                          <a:effectLst/>
                          <a:latin typeface="微软雅黑" pitchFamily="34" charset="-122"/>
                          <a:ea typeface="微软雅黑" pitchFamily="34" charset="-122"/>
                        </a:rPr>
                        <a:t>      </a:t>
                      </a:r>
                      <a:r>
                        <a:rPr lang="zh-CN" sz="1400" b="1" kern="100" dirty="0" smtClean="0">
                          <a:effectLst/>
                          <a:latin typeface="微软雅黑" pitchFamily="34" charset="-122"/>
                          <a:ea typeface="微软雅黑" pitchFamily="34" charset="-122"/>
                        </a:rPr>
                        <a:t>单</a:t>
                      </a:r>
                      <a:r>
                        <a:rPr lang="zh-CN" sz="1400" b="1" kern="100" dirty="0">
                          <a:effectLst/>
                          <a:latin typeface="微软雅黑" pitchFamily="34" charset="-122"/>
                          <a:ea typeface="微软雅黑" pitchFamily="34" charset="-122"/>
                        </a:rPr>
                        <a:t>片机技术应用</a:t>
                      </a:r>
                      <a:r>
                        <a:rPr lang="en-US" sz="1400" b="1" kern="100" dirty="0">
                          <a:effectLst/>
                          <a:latin typeface="微软雅黑" pitchFamily="34" charset="-122"/>
                          <a:ea typeface="微软雅黑" pitchFamily="34" charset="-122"/>
                        </a:rPr>
                        <a:t> </a:t>
                      </a:r>
                      <a:endParaRPr lang="en-US" sz="1400" b="1" kern="100" dirty="0" smtClean="0">
                        <a:effectLst/>
                        <a:latin typeface="微软雅黑" pitchFamily="34" charset="-122"/>
                        <a:ea typeface="微软雅黑" pitchFamily="34" charset="-122"/>
                      </a:endParaRPr>
                    </a:p>
                    <a:p>
                      <a:pPr algn="l">
                        <a:lnSpc>
                          <a:spcPts val="1800"/>
                        </a:lnSpc>
                        <a:spcAft>
                          <a:spcPts val="0"/>
                        </a:spcAft>
                      </a:pPr>
                      <a:r>
                        <a:rPr lang="en-US" sz="1400" b="1" kern="100" dirty="0" smtClean="0">
                          <a:effectLst/>
                          <a:latin typeface="微软雅黑" pitchFamily="34" charset="-122"/>
                          <a:ea typeface="微软雅黑" pitchFamily="34" charset="-122"/>
                        </a:rPr>
                        <a:t> </a:t>
                      </a:r>
                      <a:r>
                        <a:rPr lang="zh-CN" sz="1400" b="1" kern="100" dirty="0">
                          <a:effectLst/>
                          <a:latin typeface="微软雅黑" pitchFamily="34" charset="-122"/>
                          <a:ea typeface="微软雅黑" pitchFamily="34" charset="-122"/>
                        </a:rPr>
                        <a:t>电气控制技术及</a:t>
                      </a:r>
                      <a:r>
                        <a:rPr lang="en-US" sz="1400" b="1" kern="100" dirty="0">
                          <a:effectLst/>
                          <a:latin typeface="微软雅黑" pitchFamily="34" charset="-122"/>
                          <a:ea typeface="微软雅黑" pitchFamily="34" charset="-122"/>
                        </a:rPr>
                        <a:t>PLC</a:t>
                      </a:r>
                      <a:r>
                        <a:rPr lang="zh-CN" sz="1400" b="1" kern="100" dirty="0">
                          <a:effectLst/>
                          <a:latin typeface="微软雅黑" pitchFamily="34" charset="-122"/>
                          <a:ea typeface="微软雅黑" pitchFamily="34" charset="-122"/>
                        </a:rPr>
                        <a:t>应用</a:t>
                      </a:r>
                      <a:r>
                        <a:rPr lang="en-US" sz="1400" b="1" kern="100" dirty="0">
                          <a:effectLst/>
                          <a:latin typeface="微软雅黑" pitchFamily="34" charset="-122"/>
                          <a:ea typeface="微软雅黑" pitchFamily="34" charset="-122"/>
                        </a:rPr>
                        <a:t>  </a:t>
                      </a:r>
                      <a:r>
                        <a:rPr lang="en-US" sz="1400" b="1" kern="100" dirty="0" smtClean="0">
                          <a:effectLst/>
                          <a:latin typeface="微软雅黑" pitchFamily="34" charset="-122"/>
                          <a:ea typeface="微软雅黑" pitchFamily="34" charset="-122"/>
                        </a:rPr>
                        <a:t>     </a:t>
                      </a:r>
                      <a:r>
                        <a:rPr lang="zh-CN" sz="1400" b="1" kern="100" dirty="0" smtClean="0">
                          <a:effectLst/>
                          <a:latin typeface="微软雅黑" pitchFamily="34" charset="-122"/>
                          <a:ea typeface="微软雅黑" pitchFamily="34" charset="-122"/>
                        </a:rPr>
                        <a:t>液</a:t>
                      </a:r>
                      <a:r>
                        <a:rPr lang="zh-CN" sz="1400" b="1" kern="100" dirty="0">
                          <a:effectLst/>
                          <a:latin typeface="微软雅黑" pitchFamily="34" charset="-122"/>
                          <a:ea typeface="微软雅黑" pitchFamily="34" charset="-122"/>
                        </a:rPr>
                        <a:t>压与气动技术</a:t>
                      </a:r>
                      <a:endParaRPr lang="zh-CN" sz="1400" b="1" kern="100" dirty="0">
                        <a:effectLst/>
                        <a:latin typeface="微软雅黑" pitchFamily="34" charset="-122"/>
                        <a:ea typeface="微软雅黑" pitchFamily="34" charset="-122"/>
                        <a:cs typeface="Times New Roman" panose="02020603050405020304" pitchFamily="18" charset="0"/>
                      </a:endParaRPr>
                    </a:p>
                  </a:txBody>
                  <a:tcPr marL="48895" marR="4889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631739513"/>
                  </a:ext>
                </a:extLst>
              </a:tr>
              <a:tr h="1104056">
                <a:tc>
                  <a:txBody>
                    <a:bodyPr/>
                    <a:lstStyle/>
                    <a:p>
                      <a:pPr algn="just">
                        <a:lnSpc>
                          <a:spcPts val="1800"/>
                        </a:lnSpc>
                        <a:spcAft>
                          <a:spcPts val="0"/>
                        </a:spcAft>
                      </a:pPr>
                      <a:r>
                        <a:rPr lang="zh-CN" sz="1400" b="1" kern="100" dirty="0">
                          <a:solidFill>
                            <a:schemeClr val="accent6">
                              <a:lumMod val="50000"/>
                            </a:schemeClr>
                          </a:solidFill>
                          <a:effectLst/>
                          <a:latin typeface="微软雅黑" pitchFamily="34" charset="-122"/>
                          <a:ea typeface="微软雅黑" pitchFamily="34" charset="-122"/>
                        </a:rPr>
                        <a:t>专业核心课</a:t>
                      </a:r>
                      <a:endParaRPr lang="zh-CN" sz="1400" b="1" kern="100" dirty="0">
                        <a:solidFill>
                          <a:schemeClr val="accent6">
                            <a:lumMod val="50000"/>
                          </a:schemeClr>
                        </a:solidFill>
                        <a:effectLst/>
                        <a:latin typeface="微软雅黑" pitchFamily="34" charset="-122"/>
                        <a:ea typeface="微软雅黑" pitchFamily="34" charset="-122"/>
                        <a:cs typeface="Times New Roman" panose="02020603050405020304" pitchFamily="18" charset="0"/>
                      </a:endParaRPr>
                    </a:p>
                  </a:txBody>
                  <a:tcPr marL="48895" marR="4889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ts val="1800"/>
                        </a:lnSpc>
                        <a:spcAft>
                          <a:spcPts val="0"/>
                        </a:spcAft>
                      </a:pPr>
                      <a:r>
                        <a:rPr lang="zh-CN" sz="1400" b="1" kern="100" dirty="0">
                          <a:effectLst/>
                          <a:latin typeface="微软雅黑" pitchFamily="34" charset="-122"/>
                          <a:ea typeface="微软雅黑" pitchFamily="34" charset="-122"/>
                        </a:rPr>
                        <a:t>机电设备安装与调试   </a:t>
                      </a:r>
                      <a:r>
                        <a:rPr lang="en-US" altLang="zh-CN" sz="1400" b="1" kern="100" dirty="0" smtClean="0">
                          <a:effectLst/>
                          <a:latin typeface="微软雅黑" pitchFamily="34" charset="-122"/>
                          <a:ea typeface="微软雅黑" pitchFamily="34" charset="-122"/>
                        </a:rPr>
                        <a:t>   </a:t>
                      </a:r>
                      <a:r>
                        <a:rPr lang="zh-CN" sz="1400" b="1" kern="100" dirty="0" smtClean="0">
                          <a:effectLst/>
                          <a:latin typeface="微软雅黑" pitchFamily="34" charset="-122"/>
                          <a:ea typeface="微软雅黑" pitchFamily="34" charset="-122"/>
                        </a:rPr>
                        <a:t> </a:t>
                      </a:r>
                      <a:r>
                        <a:rPr lang="zh-CN" sz="1400" b="1" kern="100" dirty="0">
                          <a:effectLst/>
                          <a:latin typeface="微软雅黑" pitchFamily="34" charset="-122"/>
                          <a:ea typeface="微软雅黑" pitchFamily="34" charset="-122"/>
                        </a:rPr>
                        <a:t>数控设备应用、维护与保养</a:t>
                      </a:r>
                      <a:r>
                        <a:rPr lang="en-US" sz="1400" b="1" kern="100" dirty="0">
                          <a:effectLst/>
                          <a:latin typeface="微软雅黑" pitchFamily="34" charset="-122"/>
                          <a:ea typeface="微软雅黑" pitchFamily="34" charset="-122"/>
                        </a:rPr>
                        <a:t>   </a:t>
                      </a:r>
                      <a:endParaRPr lang="en-US" sz="1400" b="1" kern="100" dirty="0" smtClean="0">
                        <a:effectLst/>
                        <a:latin typeface="微软雅黑" pitchFamily="34" charset="-122"/>
                        <a:ea typeface="微软雅黑" pitchFamily="34" charset="-122"/>
                      </a:endParaRPr>
                    </a:p>
                    <a:p>
                      <a:pPr algn="l">
                        <a:lnSpc>
                          <a:spcPts val="1800"/>
                        </a:lnSpc>
                        <a:spcAft>
                          <a:spcPts val="0"/>
                        </a:spcAft>
                      </a:pPr>
                      <a:r>
                        <a:rPr lang="zh-CN" sz="1400" b="1" kern="100" dirty="0" smtClean="0">
                          <a:effectLst/>
                          <a:latin typeface="微软雅黑" pitchFamily="34" charset="-122"/>
                          <a:ea typeface="微软雅黑" pitchFamily="34" charset="-122"/>
                        </a:rPr>
                        <a:t>工</a:t>
                      </a:r>
                      <a:r>
                        <a:rPr lang="zh-CN" sz="1400" b="1" kern="100" dirty="0">
                          <a:effectLst/>
                          <a:latin typeface="微软雅黑" pitchFamily="34" charset="-122"/>
                          <a:ea typeface="微软雅黑" pitchFamily="34" charset="-122"/>
                        </a:rPr>
                        <a:t>业机器人技术基础</a:t>
                      </a:r>
                      <a:r>
                        <a:rPr lang="en-US" sz="1400" b="1" kern="100" dirty="0">
                          <a:effectLst/>
                          <a:latin typeface="微软雅黑" pitchFamily="34" charset="-122"/>
                          <a:ea typeface="微软雅黑" pitchFamily="34" charset="-122"/>
                        </a:rPr>
                        <a:t>   </a:t>
                      </a:r>
                      <a:r>
                        <a:rPr lang="en-US" sz="1400" b="1" kern="100" dirty="0" smtClean="0">
                          <a:effectLst/>
                          <a:latin typeface="微软雅黑" pitchFamily="34" charset="-122"/>
                          <a:ea typeface="微软雅黑" pitchFamily="34" charset="-122"/>
                        </a:rPr>
                        <a:t>    </a:t>
                      </a:r>
                      <a:r>
                        <a:rPr lang="zh-CN" sz="1400" b="1" kern="100" dirty="0" smtClean="0">
                          <a:effectLst/>
                          <a:latin typeface="微软雅黑" pitchFamily="34" charset="-122"/>
                          <a:ea typeface="微软雅黑" pitchFamily="34" charset="-122"/>
                        </a:rPr>
                        <a:t>工</a:t>
                      </a:r>
                      <a:r>
                        <a:rPr lang="zh-CN" sz="1400" b="1" kern="100" dirty="0">
                          <a:effectLst/>
                          <a:latin typeface="微软雅黑" pitchFamily="34" charset="-122"/>
                          <a:ea typeface="微软雅黑" pitchFamily="34" charset="-122"/>
                        </a:rPr>
                        <a:t>业机器人技术应用与编程</a:t>
                      </a:r>
                      <a:r>
                        <a:rPr lang="en-US" sz="1400" b="1" kern="100" dirty="0">
                          <a:effectLst/>
                          <a:latin typeface="微软雅黑" pitchFamily="34" charset="-122"/>
                          <a:ea typeface="微软雅黑" pitchFamily="34" charset="-122"/>
                        </a:rPr>
                        <a:t>    </a:t>
                      </a:r>
                      <a:endParaRPr lang="en-US" sz="1400" b="1" kern="100" dirty="0" smtClean="0">
                        <a:effectLst/>
                        <a:latin typeface="微软雅黑" pitchFamily="34" charset="-122"/>
                        <a:ea typeface="微软雅黑" pitchFamily="34" charset="-122"/>
                      </a:endParaRPr>
                    </a:p>
                    <a:p>
                      <a:pPr algn="l">
                        <a:lnSpc>
                          <a:spcPts val="1800"/>
                        </a:lnSpc>
                        <a:spcAft>
                          <a:spcPts val="0"/>
                        </a:spcAft>
                      </a:pPr>
                      <a:r>
                        <a:rPr lang="zh-CN" sz="1400" b="1" kern="100" dirty="0" smtClean="0">
                          <a:effectLst/>
                          <a:latin typeface="微软雅黑" pitchFamily="34" charset="-122"/>
                          <a:ea typeface="微软雅黑" pitchFamily="34" charset="-122"/>
                        </a:rPr>
                        <a:t>认</a:t>
                      </a:r>
                      <a:r>
                        <a:rPr lang="zh-CN" sz="1400" b="1" kern="100" dirty="0">
                          <a:effectLst/>
                          <a:latin typeface="微软雅黑" pitchFamily="34" charset="-122"/>
                          <a:ea typeface="微软雅黑" pitchFamily="34" charset="-122"/>
                        </a:rPr>
                        <a:t>识实习</a:t>
                      </a:r>
                      <a:r>
                        <a:rPr lang="en-US" sz="1400" b="1" kern="100" dirty="0">
                          <a:effectLst/>
                          <a:latin typeface="微软雅黑" pitchFamily="34" charset="-122"/>
                          <a:ea typeface="微软雅黑" pitchFamily="34" charset="-122"/>
                        </a:rPr>
                        <a:t>     </a:t>
                      </a:r>
                      <a:r>
                        <a:rPr lang="zh-CN" sz="1400" b="1" kern="100" dirty="0">
                          <a:effectLst/>
                          <a:latin typeface="微软雅黑" pitchFamily="34" charset="-122"/>
                          <a:ea typeface="微软雅黑" pitchFamily="34" charset="-122"/>
                        </a:rPr>
                        <a:t>毕业实习</a:t>
                      </a:r>
                      <a:r>
                        <a:rPr lang="en-US" sz="1400" b="1" kern="100" dirty="0">
                          <a:effectLst/>
                          <a:latin typeface="微软雅黑" pitchFamily="34" charset="-122"/>
                          <a:ea typeface="微软雅黑" pitchFamily="34" charset="-122"/>
                        </a:rPr>
                        <a:t>    </a:t>
                      </a:r>
                      <a:r>
                        <a:rPr lang="en-US" sz="1400" b="1" kern="100" dirty="0" smtClean="0">
                          <a:effectLst/>
                          <a:latin typeface="微软雅黑" pitchFamily="34" charset="-122"/>
                          <a:ea typeface="微软雅黑" pitchFamily="34" charset="-122"/>
                        </a:rPr>
                        <a:t>  </a:t>
                      </a:r>
                      <a:r>
                        <a:rPr lang="zh-CN" sz="1400" b="1" kern="100" dirty="0" smtClean="0">
                          <a:effectLst/>
                          <a:latin typeface="微软雅黑" pitchFamily="34" charset="-122"/>
                          <a:ea typeface="微软雅黑" pitchFamily="34" charset="-122"/>
                        </a:rPr>
                        <a:t>专</a:t>
                      </a:r>
                      <a:r>
                        <a:rPr lang="zh-CN" sz="1400" b="1" kern="100" dirty="0">
                          <a:effectLst/>
                          <a:latin typeface="微软雅黑" pitchFamily="34" charset="-122"/>
                          <a:ea typeface="微软雅黑" pitchFamily="34" charset="-122"/>
                        </a:rPr>
                        <a:t>业综合实训</a:t>
                      </a:r>
                      <a:r>
                        <a:rPr lang="en-US" sz="1400" b="1" kern="100" dirty="0">
                          <a:effectLst/>
                          <a:latin typeface="微软雅黑" pitchFamily="34" charset="-122"/>
                          <a:ea typeface="微软雅黑" pitchFamily="34" charset="-122"/>
                        </a:rPr>
                        <a:t>    </a:t>
                      </a:r>
                      <a:r>
                        <a:rPr lang="zh-CN" sz="1400" b="1" kern="100" dirty="0">
                          <a:effectLst/>
                          <a:latin typeface="微软雅黑" pitchFamily="34" charset="-122"/>
                          <a:ea typeface="微软雅黑" pitchFamily="34" charset="-122"/>
                        </a:rPr>
                        <a:t>技能考证</a:t>
                      </a:r>
                      <a:endParaRPr lang="zh-CN" sz="1400" b="1" kern="100" dirty="0">
                        <a:effectLst/>
                        <a:latin typeface="微软雅黑" pitchFamily="34" charset="-122"/>
                        <a:ea typeface="微软雅黑" pitchFamily="34" charset="-122"/>
                        <a:cs typeface="Times New Roman" panose="02020603050405020304" pitchFamily="18" charset="0"/>
                      </a:endParaRPr>
                    </a:p>
                  </a:txBody>
                  <a:tcPr marL="48895" marR="4889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83130268"/>
                  </a:ext>
                </a:extLst>
              </a:tr>
              <a:tr h="515715">
                <a:tc>
                  <a:txBody>
                    <a:bodyPr/>
                    <a:lstStyle/>
                    <a:p>
                      <a:pPr algn="just">
                        <a:lnSpc>
                          <a:spcPts val="1800"/>
                        </a:lnSpc>
                        <a:spcAft>
                          <a:spcPts val="0"/>
                        </a:spcAft>
                      </a:pPr>
                      <a:r>
                        <a:rPr lang="zh-CN" sz="1400" b="1" kern="100" dirty="0">
                          <a:solidFill>
                            <a:schemeClr val="accent6">
                              <a:lumMod val="50000"/>
                            </a:schemeClr>
                          </a:solidFill>
                          <a:effectLst/>
                          <a:latin typeface="微软雅黑" pitchFamily="34" charset="-122"/>
                          <a:ea typeface="微软雅黑" pitchFamily="34" charset="-122"/>
                        </a:rPr>
                        <a:t>素质拓展课</a:t>
                      </a:r>
                      <a:endParaRPr lang="zh-CN" sz="1400" b="1" kern="100" dirty="0">
                        <a:solidFill>
                          <a:schemeClr val="accent6">
                            <a:lumMod val="50000"/>
                          </a:schemeClr>
                        </a:solidFill>
                        <a:effectLst/>
                        <a:latin typeface="微软雅黑" pitchFamily="34" charset="-122"/>
                        <a:ea typeface="微软雅黑" pitchFamily="34" charset="-122"/>
                        <a:cs typeface="Times New Roman" panose="02020603050405020304" pitchFamily="18" charset="0"/>
                      </a:endParaRPr>
                    </a:p>
                  </a:txBody>
                  <a:tcPr marL="48895" marR="4889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ts val="1800"/>
                        </a:lnSpc>
                        <a:spcAft>
                          <a:spcPts val="0"/>
                        </a:spcAft>
                      </a:pPr>
                      <a:r>
                        <a:rPr lang="zh-CN" altLang="en-US" sz="1400" b="1" kern="100" dirty="0" smtClean="0">
                          <a:effectLst/>
                          <a:latin typeface="微软雅黑" pitchFamily="34" charset="-122"/>
                          <a:ea typeface="微软雅黑" pitchFamily="34" charset="-122"/>
                        </a:rPr>
                        <a:t>柔性生产系统技术        </a:t>
                      </a:r>
                      <a:r>
                        <a:rPr lang="zh-CN" sz="1400" b="1" kern="100" dirty="0" smtClean="0">
                          <a:effectLst/>
                          <a:latin typeface="微软雅黑" pitchFamily="34" charset="-122"/>
                          <a:ea typeface="微软雅黑" pitchFamily="34" charset="-122"/>
                        </a:rPr>
                        <a:t>先</a:t>
                      </a:r>
                      <a:r>
                        <a:rPr lang="zh-CN" sz="1400" b="1" kern="100" dirty="0">
                          <a:effectLst/>
                          <a:latin typeface="微软雅黑" pitchFamily="34" charset="-122"/>
                          <a:ea typeface="微软雅黑" pitchFamily="34" charset="-122"/>
                        </a:rPr>
                        <a:t>进制造技术</a:t>
                      </a:r>
                      <a:r>
                        <a:rPr lang="en-US" sz="1400" b="1" kern="100" dirty="0">
                          <a:effectLst/>
                          <a:latin typeface="微软雅黑" pitchFamily="34" charset="-122"/>
                          <a:ea typeface="微软雅黑" pitchFamily="34" charset="-122"/>
                        </a:rPr>
                        <a:t>  </a:t>
                      </a:r>
                      <a:r>
                        <a:rPr lang="en-US" sz="1400" b="1" kern="100" dirty="0" smtClean="0">
                          <a:effectLst/>
                          <a:latin typeface="微软雅黑" pitchFamily="34" charset="-122"/>
                          <a:ea typeface="微软雅黑" pitchFamily="34" charset="-122"/>
                        </a:rPr>
                        <a:t>      </a:t>
                      </a:r>
                      <a:r>
                        <a:rPr lang="zh-CN" sz="1400" b="1" kern="100" dirty="0" smtClean="0">
                          <a:effectLst/>
                          <a:latin typeface="微软雅黑" pitchFamily="34" charset="-122"/>
                          <a:ea typeface="微软雅黑" pitchFamily="34" charset="-122"/>
                        </a:rPr>
                        <a:t>机</a:t>
                      </a:r>
                      <a:r>
                        <a:rPr lang="zh-CN" sz="1400" b="1" kern="100" dirty="0">
                          <a:effectLst/>
                          <a:latin typeface="微软雅黑" pitchFamily="34" charset="-122"/>
                          <a:ea typeface="微软雅黑" pitchFamily="34" charset="-122"/>
                        </a:rPr>
                        <a:t>电设备营销</a:t>
                      </a:r>
                      <a:r>
                        <a:rPr lang="en-US" sz="1400" b="1" kern="100" dirty="0">
                          <a:effectLst/>
                          <a:latin typeface="微软雅黑" pitchFamily="34" charset="-122"/>
                          <a:ea typeface="微软雅黑" pitchFamily="34" charset="-122"/>
                        </a:rPr>
                        <a:t>  </a:t>
                      </a:r>
                      <a:r>
                        <a:rPr lang="en-US" sz="1400" b="1" kern="100" dirty="0" smtClean="0">
                          <a:effectLst/>
                          <a:latin typeface="微软雅黑" pitchFamily="34" charset="-122"/>
                          <a:ea typeface="微软雅黑" pitchFamily="34" charset="-122"/>
                        </a:rPr>
                        <a:t>   </a:t>
                      </a:r>
                    </a:p>
                    <a:p>
                      <a:pPr algn="l">
                        <a:lnSpc>
                          <a:spcPts val="1800"/>
                        </a:lnSpc>
                        <a:spcAft>
                          <a:spcPts val="0"/>
                        </a:spcAft>
                      </a:pPr>
                      <a:r>
                        <a:rPr lang="zh-CN" altLang="en-US" sz="1400" b="1" kern="100" dirty="0" smtClean="0">
                          <a:effectLst/>
                          <a:latin typeface="微软雅黑" pitchFamily="34" charset="-122"/>
                          <a:ea typeface="微软雅黑" pitchFamily="34" charset="-122"/>
                        </a:rPr>
                        <a:t>光机电一体化        </a:t>
                      </a:r>
                      <a:r>
                        <a:rPr lang="zh-CN" sz="1400" b="1" kern="100" dirty="0" smtClean="0">
                          <a:effectLst/>
                          <a:latin typeface="微软雅黑" pitchFamily="34" charset="-122"/>
                          <a:ea typeface="微软雅黑" pitchFamily="34" charset="-122"/>
                        </a:rPr>
                        <a:t>服</a:t>
                      </a:r>
                      <a:r>
                        <a:rPr lang="zh-CN" sz="1400" b="1" kern="100" dirty="0">
                          <a:effectLst/>
                          <a:latin typeface="微软雅黑" pitchFamily="34" charset="-122"/>
                          <a:ea typeface="微软雅黑" pitchFamily="34" charset="-122"/>
                        </a:rPr>
                        <a:t>务礼仪与沟通技巧</a:t>
                      </a:r>
                      <a:r>
                        <a:rPr lang="en-US" sz="1400" b="1" kern="100" dirty="0">
                          <a:effectLst/>
                          <a:latin typeface="微软雅黑" pitchFamily="34" charset="-122"/>
                          <a:ea typeface="微软雅黑" pitchFamily="34" charset="-122"/>
                        </a:rPr>
                        <a:t>    </a:t>
                      </a:r>
                      <a:r>
                        <a:rPr lang="zh-CN" sz="1400" b="1" kern="100" dirty="0" smtClean="0">
                          <a:effectLst/>
                          <a:latin typeface="微软雅黑" pitchFamily="34" charset="-122"/>
                          <a:ea typeface="微软雅黑" pitchFamily="34" charset="-122"/>
                        </a:rPr>
                        <a:t>就</a:t>
                      </a:r>
                      <a:r>
                        <a:rPr lang="zh-CN" sz="1400" b="1" kern="100" dirty="0">
                          <a:effectLst/>
                          <a:latin typeface="微软雅黑" pitchFamily="34" charset="-122"/>
                          <a:ea typeface="微软雅黑" pitchFamily="34" charset="-122"/>
                        </a:rPr>
                        <a:t>业与创业指导</a:t>
                      </a:r>
                      <a:endParaRPr lang="zh-CN" sz="1400" b="1" kern="100" dirty="0">
                        <a:effectLst/>
                        <a:latin typeface="微软雅黑" pitchFamily="34" charset="-122"/>
                        <a:ea typeface="微软雅黑" pitchFamily="34" charset="-122"/>
                        <a:cs typeface="Times New Roman" panose="02020603050405020304" pitchFamily="18" charset="0"/>
                      </a:endParaRPr>
                    </a:p>
                  </a:txBody>
                  <a:tcPr marL="48895" marR="4889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105342892"/>
                  </a:ext>
                </a:extLst>
              </a:tr>
            </a:tbl>
          </a:graphicData>
        </a:graphic>
      </p:graphicFrame>
      <p:sp>
        <p:nvSpPr>
          <p:cNvPr id="9" name="矩形 8"/>
          <p:cNvSpPr/>
          <p:nvPr/>
        </p:nvSpPr>
        <p:spPr>
          <a:xfrm>
            <a:off x="6268599" y="1621213"/>
            <a:ext cx="5582102" cy="461665"/>
          </a:xfrm>
          <a:prstGeom prst="rect">
            <a:avLst/>
          </a:prstGeom>
        </p:spPr>
        <p:txBody>
          <a:bodyPr wrap="square">
            <a:spAutoFit/>
          </a:bodyPr>
          <a:lstStyle/>
          <a:p>
            <a:r>
              <a:rPr lang="zh-CN" altLang="zh-SG" sz="2400" b="1" dirty="0">
                <a:ea typeface="微软雅黑" panose="020B0503020204020204" pitchFamily="34" charset="-122"/>
                <a:cs typeface="Times New Roman" panose="02020603050405020304" pitchFamily="18" charset="0"/>
              </a:rPr>
              <a:t>课程设置创</a:t>
            </a:r>
            <a:r>
              <a:rPr lang="zh-CN" altLang="zh-SG" sz="2400" b="1" dirty="0" smtClean="0">
                <a:ea typeface="微软雅黑" panose="020B0503020204020204" pitchFamily="34" charset="-122"/>
                <a:cs typeface="Times New Roman" panose="02020603050405020304" pitchFamily="18" charset="0"/>
              </a:rPr>
              <a:t>新</a:t>
            </a:r>
            <a:r>
              <a:rPr lang="en-US" altLang="zh-CN" sz="2400" b="1" dirty="0" smtClean="0">
                <a:ea typeface="微软雅黑" panose="020B0503020204020204" pitchFamily="34" charset="-122"/>
                <a:cs typeface="Times New Roman" panose="02020603050405020304" pitchFamily="18" charset="0"/>
              </a:rPr>
              <a:t>    </a:t>
            </a:r>
            <a:r>
              <a:rPr lang="zh-CN" altLang="en-US" b="1" dirty="0" smtClean="0">
                <a:ea typeface="微软雅黑" panose="020B0503020204020204" pitchFamily="34" charset="-122"/>
                <a:cs typeface="Times New Roman" panose="02020603050405020304" pitchFamily="18" charset="0"/>
              </a:rPr>
              <a:t>（原则：适用够用，选修拓展）</a:t>
            </a:r>
            <a:endParaRPr lang="zh-CN" altLang="en-US" b="1" dirty="0"/>
          </a:p>
        </p:txBody>
      </p:sp>
      <p:sp>
        <p:nvSpPr>
          <p:cNvPr id="10" name="右箭头 9"/>
          <p:cNvSpPr/>
          <p:nvPr/>
        </p:nvSpPr>
        <p:spPr>
          <a:xfrm>
            <a:off x="2421435" y="1726013"/>
            <a:ext cx="3743764" cy="2520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 y="350874"/>
            <a:ext cx="11553715" cy="295169"/>
            <a:chOff x="0" y="404813"/>
            <a:chExt cx="10020232" cy="241230"/>
          </a:xfrm>
        </p:grpSpPr>
        <p:cxnSp>
          <p:nvCxnSpPr>
            <p:cNvPr id="17" name="直接连接符 1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185944" y="621256"/>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课程设置创新</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182679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16</a:t>
            </a:r>
            <a:endParaRPr lang="zh-CN" altLang="en-US" sz="1600" b="1" dirty="0"/>
          </a:p>
        </p:txBody>
      </p:sp>
      <p:sp>
        <p:nvSpPr>
          <p:cNvPr id="10" name="矩形 9">
            <a:extLst>
              <a:ext uri="{FF2B5EF4-FFF2-40B4-BE49-F238E27FC236}">
                <a16:creationId xmlns="" xmlns:a16="http://schemas.microsoft.com/office/drawing/2014/main" id="{4F3015A4-3B7C-442E-9AC4-0E869F74829E}"/>
              </a:ext>
            </a:extLst>
          </p:cNvPr>
          <p:cNvSpPr/>
          <p:nvPr/>
        </p:nvSpPr>
        <p:spPr>
          <a:xfrm>
            <a:off x="2650918" y="1777368"/>
            <a:ext cx="1569660"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教学资源创新</a:t>
            </a:r>
            <a:endParaRPr lang="zh-SG" altLang="en-US" b="1" dirty="0"/>
          </a:p>
        </p:txBody>
      </p:sp>
      <p:pic>
        <p:nvPicPr>
          <p:cNvPr id="11" name="图片 10">
            <a:extLst>
              <a:ext uri="{FF2B5EF4-FFF2-40B4-BE49-F238E27FC236}">
                <a16:creationId xmlns="" xmlns:a16="http://schemas.microsoft.com/office/drawing/2014/main" id="{1C3EEE18-343D-4743-BF40-8C732D43909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415" y="2243833"/>
            <a:ext cx="5974066" cy="2995142"/>
          </a:xfrm>
          <a:prstGeom prst="rect">
            <a:avLst/>
          </a:prstGeom>
          <a:noFill/>
        </p:spPr>
      </p:pic>
      <p:sp>
        <p:nvSpPr>
          <p:cNvPr id="12" name="矩形 11">
            <a:extLst>
              <a:ext uri="{FF2B5EF4-FFF2-40B4-BE49-F238E27FC236}">
                <a16:creationId xmlns="" xmlns:a16="http://schemas.microsoft.com/office/drawing/2014/main" id="{C395CF84-A695-4396-990F-60034A666865}"/>
              </a:ext>
            </a:extLst>
          </p:cNvPr>
          <p:cNvSpPr/>
          <p:nvPr/>
        </p:nvSpPr>
        <p:spPr>
          <a:xfrm>
            <a:off x="7609989" y="1777368"/>
            <a:ext cx="2723823"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教学理念方法与模式创新</a:t>
            </a:r>
            <a:endParaRPr lang="zh-SG" altLang="en-US" b="1" dirty="0"/>
          </a:p>
        </p:txBody>
      </p:sp>
      <p:pic>
        <p:nvPicPr>
          <p:cNvPr id="13" name="图片 12" descr="图片2">
            <a:extLst>
              <a:ext uri="{FF2B5EF4-FFF2-40B4-BE49-F238E27FC236}">
                <a16:creationId xmlns="" xmlns:a16="http://schemas.microsoft.com/office/drawing/2014/main" id="{644382EC-CF9A-4B88-9B95-227D9367F2BC}"/>
              </a:ext>
            </a:extLst>
          </p:cNvPr>
          <p:cNvPicPr/>
          <p:nvPr/>
        </p:nvPicPr>
        <p:blipFill>
          <a:blip r:embed="rId3"/>
          <a:srcRect l="4263" t="3302" r="4190" b="3894"/>
          <a:stretch>
            <a:fillRect/>
          </a:stretch>
        </p:blipFill>
        <p:spPr bwMode="auto">
          <a:xfrm>
            <a:off x="6811139" y="2243833"/>
            <a:ext cx="4321524" cy="3600111"/>
          </a:xfrm>
          <a:prstGeom prst="rect">
            <a:avLst/>
          </a:prstGeom>
          <a:noFill/>
          <a:ln w="9525">
            <a:noFill/>
            <a:miter lim="800000"/>
            <a:headEnd/>
            <a:tailEnd/>
          </a:ln>
        </p:spPr>
      </p:pic>
      <p:grpSp>
        <p:nvGrpSpPr>
          <p:cNvPr id="14" name="组合 13"/>
          <p:cNvGrpSpPr/>
          <p:nvPr/>
        </p:nvGrpSpPr>
        <p:grpSpPr>
          <a:xfrm>
            <a:off x="-1" y="350874"/>
            <a:ext cx="11553715" cy="295169"/>
            <a:chOff x="0" y="404813"/>
            <a:chExt cx="10020232" cy="241230"/>
          </a:xfrm>
        </p:grpSpPr>
        <p:cxnSp>
          <p:nvCxnSpPr>
            <p:cNvPr id="15" name="直接连接符 1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158731" y="626663"/>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教学改革创新</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961206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17</a:t>
            </a:r>
            <a:endParaRPr lang="zh-CN" altLang="en-US" sz="1600" b="1" dirty="0"/>
          </a:p>
        </p:txBody>
      </p:sp>
      <p:sp>
        <p:nvSpPr>
          <p:cNvPr id="9" name="矩形 8">
            <a:extLst>
              <a:ext uri="{FF2B5EF4-FFF2-40B4-BE49-F238E27FC236}">
                <a16:creationId xmlns="" xmlns:a16="http://schemas.microsoft.com/office/drawing/2014/main" id="{D507C8E0-DE87-4150-AFB4-BAD089826FF8}"/>
              </a:ext>
            </a:extLst>
          </p:cNvPr>
          <p:cNvSpPr/>
          <p:nvPr/>
        </p:nvSpPr>
        <p:spPr>
          <a:xfrm>
            <a:off x="5012562" y="1952381"/>
            <a:ext cx="1723549"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可视化课程包</a:t>
            </a:r>
            <a:endParaRPr lang="zh-SG" altLang="en-US" sz="20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1323394" y="2352491"/>
            <a:ext cx="9281368" cy="3827660"/>
            <a:chOff x="189191" y="1484784"/>
            <a:chExt cx="12138295" cy="5062000"/>
          </a:xfrm>
        </p:grpSpPr>
        <p:grpSp>
          <p:nvGrpSpPr>
            <p:cNvPr id="14" name="组合 13"/>
            <p:cNvGrpSpPr/>
            <p:nvPr/>
          </p:nvGrpSpPr>
          <p:grpSpPr>
            <a:xfrm>
              <a:off x="1703512" y="1484784"/>
              <a:ext cx="8956113" cy="5062000"/>
              <a:chOff x="329159" y="2172780"/>
              <a:chExt cx="7990890" cy="3667770"/>
            </a:xfrm>
          </p:grpSpPr>
          <p:sp>
            <p:nvSpPr>
              <p:cNvPr id="15" name="MH_SubTitle_1"/>
              <p:cNvSpPr/>
              <p:nvPr>
                <p:custDataLst>
                  <p:tags r:id="rId2"/>
                </p:custDataLst>
              </p:nvPr>
            </p:nvSpPr>
            <p:spPr>
              <a:xfrm>
                <a:off x="2562772" y="2733167"/>
                <a:ext cx="1533525" cy="1050925"/>
              </a:xfrm>
              <a:custGeom>
                <a:avLst/>
                <a:gdLst>
                  <a:gd name="connsiteX0" fmla="*/ 492296 w 2336641"/>
                  <a:gd name="connsiteY0" fmla="*/ 0 h 1601848"/>
                  <a:gd name="connsiteX1" fmla="*/ 1657485 w 2336641"/>
                  <a:gd name="connsiteY1" fmla="*/ 0 h 1601848"/>
                  <a:gd name="connsiteX2" fmla="*/ 1844345 w 2336641"/>
                  <a:gd name="connsiteY2" fmla="*/ 0 h 1601848"/>
                  <a:gd name="connsiteX3" fmla="*/ 2336641 w 2336641"/>
                  <a:gd name="connsiteY3" fmla="*/ 0 h 1601848"/>
                  <a:gd name="connsiteX4" fmla="*/ 2336641 w 2336641"/>
                  <a:gd name="connsiteY4" fmla="*/ 340586 h 1601848"/>
                  <a:gd name="connsiteX5" fmla="*/ 2336641 w 2336641"/>
                  <a:gd name="connsiteY5" fmla="*/ 413428 h 1601848"/>
                  <a:gd name="connsiteX6" fmla="*/ 2336641 w 2336641"/>
                  <a:gd name="connsiteY6" fmla="*/ 492296 h 1601848"/>
                  <a:gd name="connsiteX7" fmla="*/ 2336641 w 2336641"/>
                  <a:gd name="connsiteY7" fmla="*/ 557721 h 1601848"/>
                  <a:gd name="connsiteX8" fmla="*/ 2336641 w 2336641"/>
                  <a:gd name="connsiteY8" fmla="*/ 1109552 h 1601848"/>
                  <a:gd name="connsiteX9" fmla="*/ 1844345 w 2336641"/>
                  <a:gd name="connsiteY9" fmla="*/ 1601848 h 1601848"/>
                  <a:gd name="connsiteX10" fmla="*/ 679157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312171 h 1601848"/>
                  <a:gd name="connsiteX14" fmla="*/ 0 w 2336641"/>
                  <a:gd name="connsiteY14" fmla="*/ 1188420 h 1601848"/>
                  <a:gd name="connsiteX15" fmla="*/ 0 w 2336641"/>
                  <a:gd name="connsiteY15" fmla="*/ 1109552 h 1601848"/>
                  <a:gd name="connsiteX16" fmla="*/ 0 w 2336641"/>
                  <a:gd name="connsiteY16" fmla="*/ 1045713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5" y="0"/>
                    </a:lnTo>
                    <a:lnTo>
                      <a:pt x="1844345" y="0"/>
                    </a:lnTo>
                    <a:lnTo>
                      <a:pt x="2336641" y="0"/>
                    </a:lnTo>
                    <a:lnTo>
                      <a:pt x="2336641" y="340586"/>
                    </a:lnTo>
                    <a:lnTo>
                      <a:pt x="2336641" y="413428"/>
                    </a:lnTo>
                    <a:lnTo>
                      <a:pt x="2336641" y="492296"/>
                    </a:lnTo>
                    <a:lnTo>
                      <a:pt x="2336641" y="557721"/>
                    </a:lnTo>
                    <a:lnTo>
                      <a:pt x="2336641" y="1109552"/>
                    </a:lnTo>
                    <a:cubicBezTo>
                      <a:pt x="2336641" y="1381439"/>
                      <a:pt x="2116232" y="1601848"/>
                      <a:pt x="1844345" y="1601848"/>
                    </a:cubicBezTo>
                    <a:lnTo>
                      <a:pt x="679157" y="1601848"/>
                    </a:lnTo>
                    <a:lnTo>
                      <a:pt x="492296" y="1601848"/>
                    </a:lnTo>
                    <a:lnTo>
                      <a:pt x="0" y="1601848"/>
                    </a:lnTo>
                    <a:lnTo>
                      <a:pt x="0" y="1312171"/>
                    </a:lnTo>
                    <a:lnTo>
                      <a:pt x="0" y="1188420"/>
                    </a:lnTo>
                    <a:lnTo>
                      <a:pt x="0" y="1109552"/>
                    </a:lnTo>
                    <a:lnTo>
                      <a:pt x="0" y="1045713"/>
                    </a:lnTo>
                    <a:lnTo>
                      <a:pt x="0" y="492296"/>
                    </a:lnTo>
                    <a:cubicBezTo>
                      <a:pt x="0" y="220409"/>
                      <a:pt x="220409" y="0"/>
                      <a:pt x="492296" y="0"/>
                    </a:cubicBezTo>
                    <a:close/>
                  </a:path>
                </a:pathLst>
              </a:custGeom>
              <a:solidFill>
                <a:srgbClr val="E49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图文</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6" name="MH_Text_1"/>
              <p:cNvSpPr txBox="1">
                <a:spLocks noChangeArrowheads="1"/>
              </p:cNvSpPr>
              <p:nvPr>
                <p:custDataLst>
                  <p:tags r:id="rId3"/>
                </p:custDataLst>
              </p:nvPr>
            </p:nvSpPr>
            <p:spPr bwMode="auto">
              <a:xfrm>
                <a:off x="329159" y="2172780"/>
                <a:ext cx="2233612" cy="19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项目</a:t>
                </a:r>
                <a:r>
                  <a:rPr lang="zh-CN" altLang="en-US" sz="1600" b="1" dirty="0" smtClean="0">
                    <a:latin typeface="幼圆" panose="02010509060101010101" pitchFamily="49" charset="-122"/>
                    <a:ea typeface="幼圆" panose="02010509060101010101" pitchFamily="49" charset="-122"/>
                  </a:rPr>
                  <a:t>式教材</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实训指导</a:t>
                </a:r>
                <a:r>
                  <a:rPr lang="zh-CN" altLang="en-US" sz="1600" b="1" dirty="0" smtClean="0">
                    <a:latin typeface="幼圆" panose="02010509060101010101" pitchFamily="49" charset="-122"/>
                    <a:ea typeface="幼圆" panose="02010509060101010101" pitchFamily="49" charset="-122"/>
                  </a:rPr>
                  <a:t>书</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教案</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评价</a:t>
                </a:r>
                <a:r>
                  <a:rPr lang="zh-CN" altLang="en-US" sz="1600" b="1" dirty="0" smtClean="0">
                    <a:latin typeface="幼圆" panose="02010509060101010101" pitchFamily="49" charset="-122"/>
                    <a:ea typeface="幼圆" panose="02010509060101010101" pitchFamily="49" charset="-122"/>
                  </a:rPr>
                  <a:t>表</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素材</a:t>
                </a:r>
                <a:r>
                  <a:rPr lang="en-US" altLang="zh-CN" sz="1600" b="1" dirty="0" smtClean="0">
                    <a:latin typeface="幼圆" panose="02010509060101010101" pitchFamily="49" charset="-122"/>
                    <a:ea typeface="幼圆" panose="02010509060101010101" pitchFamily="49" charset="-122"/>
                  </a:rPr>
                  <a:t>/</a:t>
                </a:r>
                <a:r>
                  <a:rPr lang="zh-CN" altLang="en-US" sz="1600" b="1" dirty="0" smtClean="0">
                    <a:latin typeface="幼圆" panose="02010509060101010101" pitchFamily="49" charset="-122"/>
                    <a:ea typeface="幼圆" panose="02010509060101010101" pitchFamily="49" charset="-122"/>
                  </a:rPr>
                  <a:t>编程库</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p:txBody>
          </p:sp>
          <p:sp>
            <p:nvSpPr>
              <p:cNvPr id="17" name="MH_SubTitle_4"/>
              <p:cNvSpPr/>
              <p:nvPr>
                <p:custDataLst>
                  <p:tags r:id="rId4"/>
                </p:custDataLst>
              </p:nvPr>
            </p:nvSpPr>
            <p:spPr>
              <a:xfrm>
                <a:off x="2562772" y="393331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953072 h 1601848"/>
                  <a:gd name="connsiteX6" fmla="*/ 2336641 w 2336641"/>
                  <a:gd name="connsiteY6" fmla="*/ 1109552 h 1601848"/>
                  <a:gd name="connsiteX7" fmla="*/ 2336641 w 2336641"/>
                  <a:gd name="connsiteY7" fmla="*/ 1188420 h 1601848"/>
                  <a:gd name="connsiteX8" fmla="*/ 2336641 w 2336641"/>
                  <a:gd name="connsiteY8" fmla="*/ 1372172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614097 h 1601848"/>
                  <a:gd name="connsiteX15" fmla="*/ 0 w 2336641"/>
                  <a:gd name="connsiteY15" fmla="*/ 492296 h 1601848"/>
                  <a:gd name="connsiteX16" fmla="*/ 0 w 2336641"/>
                  <a:gd name="connsiteY16" fmla="*/ 413428 h 1601848"/>
                  <a:gd name="connsiteX17" fmla="*/ 0 w 2336641"/>
                  <a:gd name="connsiteY17" fmla="*/ 347639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3" y="0"/>
                      <a:pt x="2336641" y="220409"/>
                      <a:pt x="2336641" y="492296"/>
                    </a:cubicBezTo>
                    <a:lnTo>
                      <a:pt x="2336641" y="953072"/>
                    </a:lnTo>
                    <a:lnTo>
                      <a:pt x="2336641" y="1109552"/>
                    </a:lnTo>
                    <a:lnTo>
                      <a:pt x="2336641" y="1188420"/>
                    </a:lnTo>
                    <a:lnTo>
                      <a:pt x="2336641" y="1372172"/>
                    </a:lnTo>
                    <a:lnTo>
                      <a:pt x="2336641" y="1601848"/>
                    </a:lnTo>
                    <a:lnTo>
                      <a:pt x="1844345" y="1601848"/>
                    </a:lnTo>
                    <a:lnTo>
                      <a:pt x="1657484" y="1601848"/>
                    </a:lnTo>
                    <a:lnTo>
                      <a:pt x="492296" y="1601848"/>
                    </a:lnTo>
                    <a:cubicBezTo>
                      <a:pt x="220409" y="1601848"/>
                      <a:pt x="0" y="1381440"/>
                      <a:pt x="0" y="1109552"/>
                    </a:cubicBezTo>
                    <a:lnTo>
                      <a:pt x="0" y="614097"/>
                    </a:lnTo>
                    <a:lnTo>
                      <a:pt x="0" y="492296"/>
                    </a:lnTo>
                    <a:lnTo>
                      <a:pt x="0" y="413428"/>
                    </a:lnTo>
                    <a:lnTo>
                      <a:pt x="0" y="347639"/>
                    </a:lnTo>
                    <a:close/>
                  </a:path>
                </a:pathLst>
              </a:custGeom>
              <a:solidFill>
                <a:srgbClr val="89A6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活动</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8" name="MH_SubTitle_2"/>
              <p:cNvSpPr/>
              <p:nvPr>
                <p:custDataLst>
                  <p:tags r:id="rId5"/>
                </p:custDataLst>
              </p:nvPr>
            </p:nvSpPr>
            <p:spPr>
              <a:xfrm>
                <a:off x="4288385" y="273316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1004404 h 1601848"/>
                  <a:gd name="connsiteX6" fmla="*/ 2336641 w 2336641"/>
                  <a:gd name="connsiteY6" fmla="*/ 1109552 h 1601848"/>
                  <a:gd name="connsiteX7" fmla="*/ 2336641 w 2336641"/>
                  <a:gd name="connsiteY7" fmla="*/ 1188420 h 1601848"/>
                  <a:gd name="connsiteX8" fmla="*/ 2336641 w 2336641"/>
                  <a:gd name="connsiteY8" fmla="*/ 1423504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588548 h 1601848"/>
                  <a:gd name="connsiteX15" fmla="*/ 0 w 2336641"/>
                  <a:gd name="connsiteY15" fmla="*/ 492296 h 1601848"/>
                  <a:gd name="connsiteX16" fmla="*/ 0 w 2336641"/>
                  <a:gd name="connsiteY16" fmla="*/ 413428 h 1601848"/>
                  <a:gd name="connsiteX17" fmla="*/ 0 w 2336641"/>
                  <a:gd name="connsiteY17" fmla="*/ 371414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2" y="0"/>
                      <a:pt x="2336641" y="220409"/>
                      <a:pt x="2336641" y="492296"/>
                    </a:cubicBezTo>
                    <a:lnTo>
                      <a:pt x="2336641" y="1004404"/>
                    </a:lnTo>
                    <a:lnTo>
                      <a:pt x="2336641" y="1109552"/>
                    </a:lnTo>
                    <a:lnTo>
                      <a:pt x="2336641" y="1188420"/>
                    </a:lnTo>
                    <a:lnTo>
                      <a:pt x="2336641" y="1423504"/>
                    </a:lnTo>
                    <a:lnTo>
                      <a:pt x="2336641" y="1601848"/>
                    </a:lnTo>
                    <a:lnTo>
                      <a:pt x="1844345" y="1601848"/>
                    </a:lnTo>
                    <a:lnTo>
                      <a:pt x="1657484" y="1601848"/>
                    </a:lnTo>
                    <a:lnTo>
                      <a:pt x="492296" y="1601848"/>
                    </a:lnTo>
                    <a:cubicBezTo>
                      <a:pt x="220408" y="1601848"/>
                      <a:pt x="0" y="1381439"/>
                      <a:pt x="0" y="1109552"/>
                    </a:cubicBezTo>
                    <a:lnTo>
                      <a:pt x="0" y="588548"/>
                    </a:lnTo>
                    <a:lnTo>
                      <a:pt x="0" y="492296"/>
                    </a:lnTo>
                    <a:lnTo>
                      <a:pt x="0" y="413428"/>
                    </a:lnTo>
                    <a:lnTo>
                      <a:pt x="0" y="371414"/>
                    </a:lnTo>
                    <a:close/>
                  </a:path>
                </a:pathLst>
              </a:custGeom>
              <a:solidFill>
                <a:srgbClr val="ED6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实物</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9" name="MH_SubTitle_3"/>
              <p:cNvSpPr/>
              <p:nvPr>
                <p:custDataLst>
                  <p:tags r:id="rId6"/>
                </p:custDataLst>
              </p:nvPr>
            </p:nvSpPr>
            <p:spPr>
              <a:xfrm>
                <a:off x="4288385" y="3904742"/>
                <a:ext cx="1533525" cy="1050925"/>
              </a:xfrm>
              <a:custGeom>
                <a:avLst/>
                <a:gdLst>
                  <a:gd name="connsiteX0" fmla="*/ 492296 w 2336641"/>
                  <a:gd name="connsiteY0" fmla="*/ 0 h 1601848"/>
                  <a:gd name="connsiteX1" fmla="*/ 1657484 w 2336641"/>
                  <a:gd name="connsiteY1" fmla="*/ 0 h 1601848"/>
                  <a:gd name="connsiteX2" fmla="*/ 1844345 w 2336641"/>
                  <a:gd name="connsiteY2" fmla="*/ 0 h 1601848"/>
                  <a:gd name="connsiteX3" fmla="*/ 2336641 w 2336641"/>
                  <a:gd name="connsiteY3" fmla="*/ 0 h 1601848"/>
                  <a:gd name="connsiteX4" fmla="*/ 2336641 w 2336641"/>
                  <a:gd name="connsiteY4" fmla="*/ 297807 h 1601848"/>
                  <a:gd name="connsiteX5" fmla="*/ 2336641 w 2336641"/>
                  <a:gd name="connsiteY5" fmla="*/ 413429 h 1601848"/>
                  <a:gd name="connsiteX6" fmla="*/ 2336641 w 2336641"/>
                  <a:gd name="connsiteY6" fmla="*/ 492296 h 1601848"/>
                  <a:gd name="connsiteX7" fmla="*/ 2336641 w 2336641"/>
                  <a:gd name="connsiteY7" fmla="*/ 716907 h 1601848"/>
                  <a:gd name="connsiteX8" fmla="*/ 2336641 w 2336641"/>
                  <a:gd name="connsiteY8" fmla="*/ 1109552 h 1601848"/>
                  <a:gd name="connsiteX9" fmla="*/ 1844345 w 2336641"/>
                  <a:gd name="connsiteY9" fmla="*/ 1601848 h 1601848"/>
                  <a:gd name="connsiteX10" fmla="*/ 679156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461527 h 1601848"/>
                  <a:gd name="connsiteX14" fmla="*/ 0 w 2336641"/>
                  <a:gd name="connsiteY14" fmla="*/ 1188420 h 1601848"/>
                  <a:gd name="connsiteX15" fmla="*/ 0 w 2336641"/>
                  <a:gd name="connsiteY15" fmla="*/ 1109552 h 1601848"/>
                  <a:gd name="connsiteX16" fmla="*/ 0 w 2336641"/>
                  <a:gd name="connsiteY16" fmla="*/ 1042427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4" y="0"/>
                    </a:lnTo>
                    <a:lnTo>
                      <a:pt x="1844345" y="0"/>
                    </a:lnTo>
                    <a:lnTo>
                      <a:pt x="2336641" y="0"/>
                    </a:lnTo>
                    <a:lnTo>
                      <a:pt x="2336641" y="297807"/>
                    </a:lnTo>
                    <a:lnTo>
                      <a:pt x="2336641" y="413429"/>
                    </a:lnTo>
                    <a:lnTo>
                      <a:pt x="2336641" y="492296"/>
                    </a:lnTo>
                    <a:lnTo>
                      <a:pt x="2336641" y="716907"/>
                    </a:lnTo>
                    <a:lnTo>
                      <a:pt x="2336641" y="1109552"/>
                    </a:lnTo>
                    <a:cubicBezTo>
                      <a:pt x="2336641" y="1381440"/>
                      <a:pt x="2116232" y="1601848"/>
                      <a:pt x="1844345" y="1601848"/>
                    </a:cubicBezTo>
                    <a:lnTo>
                      <a:pt x="679156" y="1601848"/>
                    </a:lnTo>
                    <a:lnTo>
                      <a:pt x="492296" y="1601848"/>
                    </a:lnTo>
                    <a:lnTo>
                      <a:pt x="0" y="1601848"/>
                    </a:lnTo>
                    <a:lnTo>
                      <a:pt x="0" y="1461527"/>
                    </a:lnTo>
                    <a:lnTo>
                      <a:pt x="0" y="1188420"/>
                    </a:lnTo>
                    <a:lnTo>
                      <a:pt x="0" y="1109552"/>
                    </a:lnTo>
                    <a:lnTo>
                      <a:pt x="0" y="1042427"/>
                    </a:lnTo>
                    <a:lnTo>
                      <a:pt x="0" y="492296"/>
                    </a:lnTo>
                    <a:cubicBezTo>
                      <a:pt x="0" y="220409"/>
                      <a:pt x="220408" y="0"/>
                      <a:pt x="492296" y="0"/>
                    </a:cubicBezTo>
                    <a:close/>
                  </a:path>
                </a:pathLst>
              </a:custGeom>
              <a:solidFill>
                <a:srgbClr val="5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信息化</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0" name="MH_Text_2"/>
              <p:cNvSpPr txBox="1">
                <a:spLocks noChangeArrowheads="1"/>
              </p:cNvSpPr>
              <p:nvPr>
                <p:custDataLst>
                  <p:tags r:id="rId7"/>
                </p:custDataLst>
              </p:nvPr>
            </p:nvSpPr>
            <p:spPr bwMode="auto">
              <a:xfrm>
                <a:off x="5821909" y="2172780"/>
                <a:ext cx="2498140" cy="141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现代化实训装置</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便携式实验箱</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实训</a:t>
                </a:r>
                <a:r>
                  <a:rPr lang="zh-CN" altLang="en-US" sz="1600" b="1" dirty="0" smtClean="0">
                    <a:latin typeface="幼圆" panose="02010509060101010101" pitchFamily="49" charset="-122"/>
                    <a:ea typeface="幼圆" panose="02010509060101010101" pitchFamily="49" charset="-122"/>
                  </a:rPr>
                  <a:t>室</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教学设备</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endParaRPr lang="zh-CN" altLang="en-US" sz="1600" b="1" dirty="0">
                  <a:latin typeface="幼圆" panose="02010509060101010101" pitchFamily="49" charset="-122"/>
                  <a:ea typeface="幼圆" panose="02010509060101010101" pitchFamily="49" charset="-122"/>
                </a:endParaRPr>
              </a:p>
            </p:txBody>
          </p:sp>
          <p:sp>
            <p:nvSpPr>
              <p:cNvPr id="21" name="MH_Text_4"/>
              <p:cNvSpPr txBox="1">
                <a:spLocks noChangeArrowheads="1"/>
              </p:cNvSpPr>
              <p:nvPr>
                <p:custDataLst>
                  <p:tags r:id="rId8"/>
                </p:custDataLst>
              </p:nvPr>
            </p:nvSpPr>
            <p:spPr bwMode="auto">
              <a:xfrm>
                <a:off x="329159" y="4420680"/>
                <a:ext cx="2233612" cy="141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实训环境设计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训文化设计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训活动设计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技能竞赛设计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22" name="MH_Text_3"/>
              <p:cNvSpPr txBox="1">
                <a:spLocks noChangeArrowheads="1"/>
              </p:cNvSpPr>
              <p:nvPr>
                <p:custDataLst>
                  <p:tags r:id="rId9"/>
                </p:custDataLst>
              </p:nvPr>
            </p:nvSpPr>
            <p:spPr bwMode="auto">
              <a:xfrm>
                <a:off x="5821908" y="4364103"/>
                <a:ext cx="2233612" cy="129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虚拟仿真软件</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smtClean="0">
                    <a:latin typeface="幼圆" panose="02010509060101010101" pitchFamily="49" charset="-122"/>
                    <a:ea typeface="幼圆" panose="02010509060101010101" pitchFamily="49" charset="-122"/>
                  </a:rPr>
                  <a:t>Flash</a:t>
                </a:r>
                <a:r>
                  <a:rPr lang="zh-CN" altLang="en-US" sz="1600" b="1" dirty="0" smtClean="0">
                    <a:latin typeface="幼圆" panose="02010509060101010101" pitchFamily="49" charset="-122"/>
                    <a:ea typeface="幼圆" panose="02010509060101010101" pitchFamily="49" charset="-122"/>
                  </a:rPr>
                  <a:t>动画</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微</a:t>
                </a:r>
                <a:r>
                  <a:rPr lang="zh-CN" altLang="en-US" sz="1600" b="1" dirty="0" smtClean="0">
                    <a:latin typeface="幼圆" panose="02010509060101010101" pitchFamily="49" charset="-122"/>
                    <a:ea typeface="幼圆" panose="02010509060101010101" pitchFamily="49" charset="-122"/>
                  </a:rPr>
                  <a:t>视频</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教学管理平台</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23" name="MH_Other_1"/>
              <p:cNvSpPr/>
              <p:nvPr>
                <p:custDataLst>
                  <p:tags r:id="rId10"/>
                </p:custDataLst>
              </p:nvPr>
            </p:nvSpPr>
            <p:spPr>
              <a:xfrm>
                <a:off x="3554959" y="3177667"/>
                <a:ext cx="1274762" cy="1274763"/>
              </a:xfrm>
              <a:prstGeom prst="ellipse">
                <a:avLst/>
              </a:prstGeom>
              <a:solidFill>
                <a:srgbClr val="FFFF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4" name="组合 23"/>
            <p:cNvGrpSpPr/>
            <p:nvPr/>
          </p:nvGrpSpPr>
          <p:grpSpPr>
            <a:xfrm>
              <a:off x="10100568" y="1664760"/>
              <a:ext cx="2226918" cy="1626936"/>
              <a:chOff x="8076417" y="1671633"/>
              <a:chExt cx="4847113" cy="3845753"/>
            </a:xfrm>
          </p:grpSpPr>
          <p:pic>
            <p:nvPicPr>
              <p:cNvPr id="50" name="图片 49" descr="F:\2015年电气群资料\5 产品资料\产品图片\GTAZB-DLJ01B1型多功能电力系统继电保护实训装置.png"/>
              <p:cNvPicPr/>
              <p:nvPr/>
            </p:nvPicPr>
            <p:blipFill rotWithShape="1">
              <a:blip r:embed="rId12" cstate="print">
                <a:extLst>
                  <a:ext uri="{28A0092B-C50C-407E-A947-70E740481C1C}">
                    <a14:useLocalDpi xmlns:a14="http://schemas.microsoft.com/office/drawing/2010/main" val="0"/>
                  </a:ext>
                </a:extLst>
              </a:blip>
              <a:srcRect l="22428" r="21486"/>
              <a:stretch/>
            </p:blipFill>
            <p:spPr bwMode="auto">
              <a:xfrm>
                <a:off x="10609035" y="1671633"/>
                <a:ext cx="2309827" cy="1934551"/>
              </a:xfrm>
              <a:prstGeom prst="rect">
                <a:avLst/>
              </a:prstGeom>
              <a:noFill/>
              <a:ln>
                <a:noFill/>
              </a:ln>
            </p:spPr>
          </p:pic>
          <p:pic>
            <p:nvPicPr>
              <p:cNvPr id="51" name="图片 13" descr="QQImage_4183564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76417" y="3712733"/>
                <a:ext cx="2433688" cy="180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descr="工业生产自动化实训室"/>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76417" y="1671633"/>
                <a:ext cx="2433690" cy="195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13037" y="3714805"/>
                <a:ext cx="2310493" cy="1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组合 28"/>
            <p:cNvGrpSpPr/>
            <p:nvPr/>
          </p:nvGrpSpPr>
          <p:grpSpPr>
            <a:xfrm>
              <a:off x="10069314" y="4553778"/>
              <a:ext cx="2224776" cy="1481446"/>
              <a:chOff x="10563622" y="4600877"/>
              <a:chExt cx="2870150" cy="2120279"/>
            </a:xfrm>
          </p:grpSpPr>
          <p:pic>
            <p:nvPicPr>
              <p:cNvPr id="30" name="图片 29"/>
              <p:cNvPicPr>
                <a:picLocks noChangeAspect="1"/>
              </p:cNvPicPr>
              <p:nvPr/>
            </p:nvPicPr>
            <p:blipFill>
              <a:blip r:embed="rId16"/>
              <a:stretch>
                <a:fillRect/>
              </a:stretch>
            </p:blipFill>
            <p:spPr>
              <a:xfrm>
                <a:off x="10563622" y="4600877"/>
                <a:ext cx="1429994" cy="1018637"/>
              </a:xfrm>
              <a:prstGeom prst="rect">
                <a:avLst/>
              </a:prstGeom>
            </p:spPr>
          </p:pic>
          <p:pic>
            <p:nvPicPr>
              <p:cNvPr id="31" name="图片 30"/>
              <p:cNvPicPr/>
              <p:nvPr/>
            </p:nvPicPr>
            <p:blipFill>
              <a:blip r:embed="rId17" cstate="print">
                <a:extLst>
                  <a:ext uri="{28A0092B-C50C-407E-A947-70E740481C1C}">
                    <a14:useLocalDpi xmlns:a14="http://schemas.microsoft.com/office/drawing/2010/main" val="0"/>
                  </a:ext>
                </a:extLst>
              </a:blip>
              <a:stretch>
                <a:fillRect/>
              </a:stretch>
            </p:blipFill>
            <p:spPr>
              <a:xfrm>
                <a:off x="12026105" y="4600877"/>
                <a:ext cx="1407667" cy="1018637"/>
              </a:xfrm>
              <a:prstGeom prst="rect">
                <a:avLst/>
              </a:prstGeom>
            </p:spPr>
          </p:pic>
          <p:pic>
            <p:nvPicPr>
              <p:cNvPr id="32" name="图片 31"/>
              <p:cNvPicPr/>
              <p:nvPr/>
            </p:nvPicPr>
            <p:blipFill>
              <a:blip r:embed="rId18" cstate="print">
                <a:extLst>
                  <a:ext uri="{28A0092B-C50C-407E-A947-70E740481C1C}">
                    <a14:useLocalDpi xmlns:a14="http://schemas.microsoft.com/office/drawing/2010/main" val="0"/>
                  </a:ext>
                </a:extLst>
              </a:blip>
              <a:stretch>
                <a:fillRect/>
              </a:stretch>
            </p:blipFill>
            <p:spPr>
              <a:xfrm>
                <a:off x="12025977" y="5656962"/>
                <a:ext cx="1407793" cy="1064194"/>
              </a:xfrm>
              <a:prstGeom prst="rect">
                <a:avLst/>
              </a:prstGeom>
            </p:spPr>
          </p:pic>
          <p:pic>
            <p:nvPicPr>
              <p:cNvPr id="33" name="图片 32"/>
              <p:cNvPicPr>
                <a:picLocks noChangeAspect="1"/>
              </p:cNvPicPr>
              <p:nvPr/>
            </p:nvPicPr>
            <p:blipFill rotWithShape="1">
              <a:blip r:embed="rId19" cstate="print">
                <a:extLst>
                  <a:ext uri="{28A0092B-C50C-407E-A947-70E740481C1C}">
                    <a14:useLocalDpi xmlns:a14="http://schemas.microsoft.com/office/drawing/2010/main" val="0"/>
                  </a:ext>
                </a:extLst>
              </a:blip>
              <a:srcRect r="23635"/>
              <a:stretch/>
            </p:blipFill>
            <p:spPr>
              <a:xfrm>
                <a:off x="10574835" y="5656962"/>
                <a:ext cx="1418782" cy="1064194"/>
              </a:xfrm>
              <a:prstGeom prst="rect">
                <a:avLst/>
              </a:prstGeom>
            </p:spPr>
          </p:pic>
        </p:grpSp>
        <p:grpSp>
          <p:nvGrpSpPr>
            <p:cNvPr id="34" name="组合 33"/>
            <p:cNvGrpSpPr/>
            <p:nvPr/>
          </p:nvGrpSpPr>
          <p:grpSpPr>
            <a:xfrm>
              <a:off x="197954" y="1664760"/>
              <a:ext cx="2225364" cy="1622485"/>
              <a:chOff x="-392447" y="2072614"/>
              <a:chExt cx="2904095" cy="2283196"/>
            </a:xfrm>
          </p:grpSpPr>
          <p:pic>
            <p:nvPicPr>
              <p:cNvPr id="35" name="图片 34"/>
              <p:cNvPicPr/>
              <p:nvPr/>
            </p:nvPicPr>
            <p:blipFill>
              <a:blip r:embed="rId20"/>
              <a:stretch>
                <a:fillRect/>
              </a:stretch>
            </p:blipFill>
            <p:spPr>
              <a:xfrm>
                <a:off x="1106815" y="2072614"/>
                <a:ext cx="1404832" cy="1123270"/>
              </a:xfrm>
              <a:prstGeom prst="rect">
                <a:avLst/>
              </a:prstGeom>
            </p:spPr>
          </p:pic>
          <p:pic>
            <p:nvPicPr>
              <p:cNvPr id="36" name="图片 35"/>
              <p:cNvPicPr/>
              <p:nvPr/>
            </p:nvPicPr>
            <p:blipFill>
              <a:blip r:embed="rId21" cstate="print">
                <a:extLst>
                  <a:ext uri="{28A0092B-C50C-407E-A947-70E740481C1C}">
                    <a14:useLocalDpi xmlns:a14="http://schemas.microsoft.com/office/drawing/2010/main" val="0"/>
                  </a:ext>
                </a:extLst>
              </a:blip>
              <a:stretch>
                <a:fillRect/>
              </a:stretch>
            </p:blipFill>
            <p:spPr>
              <a:xfrm>
                <a:off x="-388373" y="2072614"/>
                <a:ext cx="1429994" cy="1123270"/>
              </a:xfrm>
              <a:prstGeom prst="rect">
                <a:avLst/>
              </a:prstGeom>
            </p:spPr>
          </p:pic>
          <p:pic>
            <p:nvPicPr>
              <p:cNvPr id="37" name="图片 36"/>
              <p:cNvPicPr/>
              <p:nvPr/>
            </p:nvPicPr>
            <p:blipFill>
              <a:blip r:embed="rId22" cstate="print">
                <a:extLst>
                  <a:ext uri="{28A0092B-C50C-407E-A947-70E740481C1C}">
                    <a14:useLocalDpi xmlns:a14="http://schemas.microsoft.com/office/drawing/2010/main" val="0"/>
                  </a:ext>
                </a:extLst>
              </a:blip>
              <a:stretch>
                <a:fillRect/>
              </a:stretch>
            </p:blipFill>
            <p:spPr>
              <a:xfrm>
                <a:off x="1108010" y="3256227"/>
                <a:ext cx="1403638" cy="1099583"/>
              </a:xfrm>
              <a:prstGeom prst="rect">
                <a:avLst/>
              </a:prstGeom>
            </p:spPr>
          </p:pic>
          <p:pic>
            <p:nvPicPr>
              <p:cNvPr id="38" name="图片 37"/>
              <p:cNvPicPr/>
              <p:nvPr/>
            </p:nvPicPr>
            <p:blipFill>
              <a:blip r:embed="rId23" cstate="print">
                <a:extLst>
                  <a:ext uri="{28A0092B-C50C-407E-A947-70E740481C1C}">
                    <a14:useLocalDpi xmlns:a14="http://schemas.microsoft.com/office/drawing/2010/main" val="0"/>
                  </a:ext>
                </a:extLst>
              </a:blip>
              <a:stretch>
                <a:fillRect/>
              </a:stretch>
            </p:blipFill>
            <p:spPr>
              <a:xfrm>
                <a:off x="-392447" y="3261662"/>
                <a:ext cx="1434068" cy="1094148"/>
              </a:xfrm>
              <a:prstGeom prst="rect">
                <a:avLst/>
              </a:prstGeom>
            </p:spPr>
          </p:pic>
        </p:grpSp>
        <p:grpSp>
          <p:nvGrpSpPr>
            <p:cNvPr id="39" name="组合 38"/>
            <p:cNvGrpSpPr/>
            <p:nvPr/>
          </p:nvGrpSpPr>
          <p:grpSpPr>
            <a:xfrm>
              <a:off x="189191" y="4727783"/>
              <a:ext cx="2202242" cy="1600591"/>
              <a:chOff x="54261" y="4586469"/>
              <a:chExt cx="2202242" cy="1600591"/>
            </a:xfrm>
          </p:grpSpPr>
          <p:pic>
            <p:nvPicPr>
              <p:cNvPr id="40" name="图片 5" descr="F:\picture_for_rice\2013.3\广西商务职院3D_1_物流.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4261" y="4586469"/>
                <a:ext cx="1090207" cy="75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209419" y="4586469"/>
                <a:ext cx="1047084" cy="755731"/>
              </a:xfrm>
              <a:prstGeom prst="rect">
                <a:avLst/>
              </a:prstGeom>
              <a:noFill/>
              <a:ln>
                <a:noFill/>
              </a:ln>
            </p:spPr>
          </p:pic>
          <p:pic>
            <p:nvPicPr>
              <p:cNvPr id="42" name="图片 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3023" y="5410736"/>
                <a:ext cx="1074636" cy="776323"/>
              </a:xfrm>
              <a:prstGeom prst="rect">
                <a:avLst/>
              </a:prstGeom>
            </p:spPr>
          </p:pic>
          <p:pic>
            <p:nvPicPr>
              <p:cNvPr id="43" name="图片 4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11888" y="5414818"/>
                <a:ext cx="1037806" cy="772242"/>
              </a:xfrm>
              <a:prstGeom prst="rect">
                <a:avLst/>
              </a:prstGeom>
            </p:spPr>
          </p:pic>
        </p:grpSp>
      </p:grpSp>
      <p:grpSp>
        <p:nvGrpSpPr>
          <p:cNvPr id="44" name="组合 43"/>
          <p:cNvGrpSpPr/>
          <p:nvPr/>
        </p:nvGrpSpPr>
        <p:grpSpPr>
          <a:xfrm>
            <a:off x="-1" y="350874"/>
            <a:ext cx="11553715" cy="295169"/>
            <a:chOff x="0" y="404813"/>
            <a:chExt cx="10020232" cy="241230"/>
          </a:xfrm>
        </p:grpSpPr>
        <p:cxnSp>
          <p:nvCxnSpPr>
            <p:cNvPr id="45" name="直接连接符 4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140612" y="1194466"/>
            <a:ext cx="2920786"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课程资源建设内容</a:t>
            </a:r>
            <a:endParaRPr lang="zh-CN" altLang="en-US" b="1" dirty="0">
              <a:solidFill>
                <a:srgbClr val="C00000"/>
              </a:solidFill>
              <a:latin typeface="微软雅黑" pitchFamily="34" charset="-122"/>
              <a:ea typeface="微软雅黑" pitchFamily="34" charset="-122"/>
            </a:endParaRPr>
          </a:p>
        </p:txBody>
      </p:sp>
      <p:sp>
        <p:nvSpPr>
          <p:cNvPr id="55" name="MH_Other_5"/>
          <p:cNvSpPr>
            <a:spLocks noChangeArrowheads="1"/>
          </p:cNvSpPr>
          <p:nvPr>
            <p:custDataLst>
              <p:tags r:id="rId1"/>
            </p:custDataLst>
          </p:nvPr>
        </p:nvSpPr>
        <p:spPr bwMode="auto">
          <a:xfrm>
            <a:off x="269872" y="708030"/>
            <a:ext cx="2535360" cy="519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（四）课程资源建设</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1028461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18</a:t>
            </a:r>
            <a:endParaRPr lang="zh-CN" altLang="en-US" sz="1500" b="1" dirty="0">
              <a:solidFill>
                <a:prstClr val="white"/>
              </a:solidFill>
            </a:endParaRPr>
          </a:p>
        </p:txBody>
      </p:sp>
      <p:cxnSp>
        <p:nvCxnSpPr>
          <p:cNvPr id="32" name="直接连接符 31"/>
          <p:cNvCxnSpPr/>
          <p:nvPr/>
        </p:nvCxnSpPr>
        <p:spPr>
          <a:xfrm flipV="1">
            <a:off x="1768417" y="397117"/>
            <a:ext cx="9842558" cy="7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03446" y="1614398"/>
            <a:ext cx="9595668" cy="4882740"/>
            <a:chOff x="1252373" y="1766020"/>
            <a:chExt cx="6771962" cy="3648262"/>
          </a:xfrm>
        </p:grpSpPr>
        <p:sp>
          <p:nvSpPr>
            <p:cNvPr id="92" name="MH_Other_1"/>
            <p:cNvSpPr/>
            <p:nvPr>
              <p:custDataLst>
                <p:tags r:id="rId1"/>
              </p:custDataLst>
            </p:nvPr>
          </p:nvSpPr>
          <p:spPr>
            <a:xfrm>
              <a:off x="2579785" y="2130004"/>
              <a:ext cx="3299448" cy="2242145"/>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950821">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93" name="MH_SubTitle_1"/>
            <p:cNvSpPr/>
            <p:nvPr>
              <p:custDataLst>
                <p:tags r:id="rId2"/>
              </p:custDataLst>
            </p:nvPr>
          </p:nvSpPr>
          <p:spPr>
            <a:xfrm>
              <a:off x="3942544" y="176602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4" name="MH_SubTitle_2"/>
            <p:cNvSpPr/>
            <p:nvPr>
              <p:custDataLst>
                <p:tags r:id="rId3"/>
              </p:custDataLst>
            </p:nvPr>
          </p:nvSpPr>
          <p:spPr>
            <a:xfrm>
              <a:off x="4762820" y="2513402"/>
              <a:ext cx="59227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5" name="MH_SubTitle_3"/>
            <p:cNvSpPr/>
            <p:nvPr>
              <p:custDataLst>
                <p:tags r:id="rId4"/>
              </p:custDataLst>
            </p:nvPr>
          </p:nvSpPr>
          <p:spPr>
            <a:xfrm>
              <a:off x="5581785" y="3273725"/>
              <a:ext cx="593587"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6" name="MH_SubTitle_4"/>
            <p:cNvSpPr/>
            <p:nvPr>
              <p:custDataLst>
                <p:tags r:id="rId5"/>
              </p:custDataLst>
            </p:nvPr>
          </p:nvSpPr>
          <p:spPr>
            <a:xfrm>
              <a:off x="4762820" y="4004930"/>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7" name="MH_SubTitle_5"/>
            <p:cNvSpPr/>
            <p:nvPr>
              <p:custDataLst>
                <p:tags r:id="rId6"/>
              </p:custDataLst>
            </p:nvPr>
          </p:nvSpPr>
          <p:spPr>
            <a:xfrm>
              <a:off x="3942544" y="3259165"/>
              <a:ext cx="593586" cy="732823"/>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8" name="MH_SubTitle_6"/>
            <p:cNvSpPr/>
            <p:nvPr>
              <p:custDataLst>
                <p:tags r:id="rId7"/>
              </p:custDataLst>
            </p:nvPr>
          </p:nvSpPr>
          <p:spPr>
            <a:xfrm>
              <a:off x="3122268" y="400493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9" name="MH_SubTitle_8"/>
            <p:cNvSpPr/>
            <p:nvPr>
              <p:custDataLst>
                <p:tags r:id="rId8"/>
              </p:custDataLst>
            </p:nvPr>
          </p:nvSpPr>
          <p:spPr>
            <a:xfrm>
              <a:off x="3122268" y="2513402"/>
              <a:ext cx="59358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0" name="MH_SubTitle_7"/>
            <p:cNvSpPr/>
            <p:nvPr>
              <p:custDataLst>
                <p:tags r:id="rId9"/>
              </p:custDataLst>
            </p:nvPr>
          </p:nvSpPr>
          <p:spPr>
            <a:xfrm>
              <a:off x="2303302" y="3273725"/>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2250330" y="3540069"/>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备课中心</a:t>
              </a:r>
            </a:p>
          </p:txBody>
        </p:sp>
        <p:sp>
          <p:nvSpPr>
            <p:cNvPr id="102" name="TextBox 101"/>
            <p:cNvSpPr txBox="1"/>
            <p:nvPr/>
          </p:nvSpPr>
          <p:spPr>
            <a:xfrm>
              <a:off x="3088798"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授课中心</a:t>
              </a:r>
            </a:p>
          </p:txBody>
        </p:sp>
        <p:sp>
          <p:nvSpPr>
            <p:cNvPr id="103" name="TextBox 102"/>
            <p:cNvSpPr txBox="1"/>
            <p:nvPr/>
          </p:nvSpPr>
          <p:spPr>
            <a:xfrm>
              <a:off x="3902704" y="2032241"/>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互动讨论</a:t>
              </a:r>
            </a:p>
          </p:txBody>
        </p:sp>
        <p:sp>
          <p:nvSpPr>
            <p:cNvPr id="104" name="TextBox 103"/>
            <p:cNvSpPr txBox="1"/>
            <p:nvPr/>
          </p:nvSpPr>
          <p:spPr>
            <a:xfrm>
              <a:off x="3902704"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精准推送</a:t>
              </a:r>
            </a:p>
          </p:txBody>
        </p:sp>
        <p:sp>
          <p:nvSpPr>
            <p:cNvPr id="105" name="TextBox 104"/>
            <p:cNvSpPr txBox="1"/>
            <p:nvPr/>
          </p:nvSpPr>
          <p:spPr>
            <a:xfrm>
              <a:off x="5529468"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智能录播</a:t>
              </a:r>
            </a:p>
          </p:txBody>
        </p:sp>
        <p:sp>
          <p:nvSpPr>
            <p:cNvPr id="106" name="TextBox 105"/>
            <p:cNvSpPr txBox="1"/>
            <p:nvPr/>
          </p:nvSpPr>
          <p:spPr>
            <a:xfrm>
              <a:off x="4709846"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智慧笔记</a:t>
              </a:r>
            </a:p>
          </p:txBody>
        </p:sp>
        <p:sp>
          <p:nvSpPr>
            <p:cNvPr id="107" name="TextBox 106"/>
            <p:cNvSpPr txBox="1"/>
            <p:nvPr/>
          </p:nvSpPr>
          <p:spPr>
            <a:xfrm>
              <a:off x="4709846" y="4179043"/>
              <a:ext cx="698219" cy="317927"/>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在线作业</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在线测试</a:t>
              </a:r>
            </a:p>
          </p:txBody>
        </p:sp>
        <p:sp>
          <p:nvSpPr>
            <p:cNvPr id="108" name="TextBox 107"/>
            <p:cNvSpPr txBox="1"/>
            <p:nvPr/>
          </p:nvSpPr>
          <p:spPr>
            <a:xfrm>
              <a:off x="3069949" y="4271151"/>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多元评价</a:t>
              </a:r>
            </a:p>
          </p:txBody>
        </p:sp>
        <p:cxnSp>
          <p:nvCxnSpPr>
            <p:cNvPr id="109" name="肘形连接符 108"/>
            <p:cNvCxnSpPr/>
            <p:nvPr/>
          </p:nvCxnSpPr>
          <p:spPr>
            <a:xfrm rot="16200000" flipH="1">
              <a:off x="5420743" y="4298784"/>
              <a:ext cx="686300" cy="99173"/>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110" name="TextBox 109"/>
            <p:cNvSpPr txBox="1"/>
            <p:nvPr/>
          </p:nvSpPr>
          <p:spPr>
            <a:xfrm>
              <a:off x="3788765" y="2913474"/>
              <a:ext cx="911250" cy="317927"/>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111" name="肘形连接符 110"/>
            <p:cNvCxnSpPr/>
            <p:nvPr/>
          </p:nvCxnSpPr>
          <p:spPr>
            <a:xfrm rot="5400000">
              <a:off x="1848415" y="3553369"/>
              <a:ext cx="545014" cy="335918"/>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112" name="肘形连接符 111"/>
            <p:cNvCxnSpPr/>
            <p:nvPr/>
          </p:nvCxnSpPr>
          <p:spPr>
            <a:xfrm>
              <a:off x="3121671" y="2032005"/>
              <a:ext cx="497533" cy="491207"/>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113" name="肘形连接符 112"/>
            <p:cNvCxnSpPr/>
            <p:nvPr/>
          </p:nvCxnSpPr>
          <p:spPr>
            <a:xfrm flipV="1">
              <a:off x="4568775" y="1774946"/>
              <a:ext cx="807143" cy="361618"/>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114" name="组合 113"/>
            <p:cNvGrpSpPr/>
            <p:nvPr/>
          </p:nvGrpSpPr>
          <p:grpSpPr>
            <a:xfrm>
              <a:off x="1278495" y="1774675"/>
              <a:ext cx="1823028" cy="1025003"/>
              <a:chOff x="315686" y="1497625"/>
              <a:chExt cx="3761599" cy="1677227"/>
            </a:xfrm>
          </p:grpSpPr>
          <p:pic>
            <p:nvPicPr>
              <p:cNvPr id="115" name="图片 114"/>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16" name="TextBox 115"/>
              <p:cNvSpPr txBox="1"/>
              <p:nvPr/>
            </p:nvSpPr>
            <p:spPr>
              <a:xfrm>
                <a:off x="2800351" y="1497625"/>
                <a:ext cx="1276934" cy="1269984"/>
              </a:xfrm>
              <a:prstGeom prst="rect">
                <a:avLst/>
              </a:prstGeom>
              <a:noFill/>
              <a:ln>
                <a:solidFill>
                  <a:srgbClr val="0070C0"/>
                </a:solidFill>
              </a:ln>
            </p:spPr>
            <p:txBody>
              <a:bodyPr wrap="square" lIns="0" tIns="0" rIns="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教学内容展示</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学习资源推送</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学习任务发布</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学生协作互动</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学生自主探究</a:t>
                </a:r>
              </a:p>
            </p:txBody>
          </p:sp>
        </p:grpSp>
        <p:grpSp>
          <p:nvGrpSpPr>
            <p:cNvPr id="117" name="组合 116"/>
            <p:cNvGrpSpPr/>
            <p:nvPr/>
          </p:nvGrpSpPr>
          <p:grpSpPr>
            <a:xfrm>
              <a:off x="1252373" y="4152540"/>
              <a:ext cx="1813722" cy="1025001"/>
              <a:chOff x="186893" y="5130190"/>
              <a:chExt cx="3242935" cy="1476002"/>
            </a:xfrm>
          </p:grpSpPr>
          <p:sp>
            <p:nvSpPr>
              <p:cNvPr id="118" name="TextBox 117"/>
              <p:cNvSpPr txBox="1"/>
              <p:nvPr/>
            </p:nvSpPr>
            <p:spPr>
              <a:xfrm>
                <a:off x="2324628" y="5130190"/>
                <a:ext cx="1105200" cy="894097"/>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教师备课</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学生预习</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学情诊断</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r>
                  <a:rPr lang="zh-CN" altLang="en-US" sz="900" kern="0" dirty="0">
                    <a:latin typeface="微软雅黑" panose="020B0503020204020204" pitchFamily="34" charset="-122"/>
                    <a:ea typeface="微软雅黑" panose="020B0503020204020204" pitchFamily="34" charset="-122"/>
                  </a:rPr>
                  <a:t> </a:t>
                </a:r>
              </a:p>
            </p:txBody>
          </p:sp>
          <p:pic>
            <p:nvPicPr>
              <p:cNvPr id="119" name="图片 118"/>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120" name="组合 119"/>
            <p:cNvGrpSpPr/>
            <p:nvPr/>
          </p:nvGrpSpPr>
          <p:grpSpPr>
            <a:xfrm>
              <a:off x="5840906" y="4258394"/>
              <a:ext cx="1813722" cy="1025003"/>
              <a:chOff x="8290639" y="5168252"/>
              <a:chExt cx="3242934" cy="1476002"/>
            </a:xfrm>
          </p:grpSpPr>
          <p:pic>
            <p:nvPicPr>
              <p:cNvPr id="121" name="图片 120"/>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22" name="TextBox 121"/>
              <p:cNvSpPr txBox="1"/>
              <p:nvPr/>
            </p:nvSpPr>
            <p:spPr>
              <a:xfrm>
                <a:off x="10428373" y="5168252"/>
                <a:ext cx="1105200" cy="1117618"/>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课程直播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课程点播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优课评选</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联动教学</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6210614" y="3001527"/>
              <a:ext cx="1813721" cy="1025003"/>
              <a:chOff x="8670069" y="1915482"/>
              <a:chExt cx="3242933" cy="1476003"/>
            </a:xfrm>
          </p:grpSpPr>
          <p:sp>
            <p:nvSpPr>
              <p:cNvPr id="124" name="TextBox 123"/>
              <p:cNvSpPr txBox="1"/>
              <p:nvPr/>
            </p:nvSpPr>
            <p:spPr>
              <a:xfrm>
                <a:off x="10807802" y="1915482"/>
                <a:ext cx="1105200" cy="670572"/>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上传笔记</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笔记分享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pic>
            <p:nvPicPr>
              <p:cNvPr id="125" name="图片 124"/>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126" name="TextBox 125"/>
            <p:cNvSpPr txBox="1"/>
            <p:nvPr/>
          </p:nvSpPr>
          <p:spPr>
            <a:xfrm>
              <a:off x="6645306" y="1774943"/>
              <a:ext cx="618121" cy="776125"/>
            </a:xfrm>
            <a:prstGeom prst="rect">
              <a:avLst/>
            </a:prstGeom>
            <a:noFill/>
            <a:ln>
              <a:solidFill>
                <a:srgbClr val="0070C0"/>
              </a:solidFill>
            </a:ln>
          </p:spPr>
          <p:txBody>
            <a:bodyPr wrap="square" lIns="55630" tIns="0" rIns="5563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辅导答疑</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主题讨论</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互动协作</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作品分享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sp>
          <p:nvSpPr>
            <p:cNvPr id="127" name="TextBox 126"/>
            <p:cNvSpPr txBox="1"/>
            <p:nvPr/>
          </p:nvSpPr>
          <p:spPr>
            <a:xfrm>
              <a:off x="3788764" y="4078809"/>
              <a:ext cx="974055" cy="731860"/>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智能高效的管理平台</a:t>
              </a:r>
              <a:endParaRPr lang="en-US" altLang="zh-CN" sz="1200" b="1" kern="0" dirty="0">
                <a:solidFill>
                  <a:prstClr val="white"/>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人脸考勤</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消息推送</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班牌发布</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在线巡课</a:t>
              </a:r>
            </a:p>
          </p:txBody>
        </p:sp>
        <p:sp>
          <p:nvSpPr>
            <p:cNvPr id="128" name="椭圆 127"/>
            <p:cNvSpPr/>
            <p:nvPr/>
          </p:nvSpPr>
          <p:spPr>
            <a:xfrm>
              <a:off x="3297525" y="5124204"/>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课堂行为表现数据</a:t>
              </a:r>
            </a:p>
          </p:txBody>
        </p:sp>
        <p:pic>
          <p:nvPicPr>
            <p:cNvPr id="129"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3437907" y="4796488"/>
              <a:ext cx="318739" cy="339980"/>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862687" y="3309955"/>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教学视频资源获取</a:t>
              </a:r>
            </a:p>
          </p:txBody>
        </p:sp>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4866171" y="3619442"/>
              <a:ext cx="553221" cy="383567"/>
            </a:xfrm>
            <a:prstGeom prst="rect">
              <a:avLst/>
            </a:prstGeom>
          </p:spPr>
        </p:pic>
        <p:cxnSp>
          <p:nvCxnSpPr>
            <p:cNvPr id="132" name="直接箭头连接符 131"/>
            <p:cNvCxnSpPr/>
            <p:nvPr/>
          </p:nvCxnSpPr>
          <p:spPr>
            <a:xfrm flipV="1">
              <a:off x="5268357" y="3801633"/>
              <a:ext cx="313427" cy="1"/>
            </a:xfrm>
            <a:prstGeom prst="straightConnector1">
              <a:avLst/>
            </a:prstGeom>
            <a:noFill/>
            <a:ln w="9525" cap="flat" cmpd="sng" algn="ctr">
              <a:solidFill>
                <a:srgbClr val="0070C0"/>
              </a:solidFill>
              <a:prstDash val="solid"/>
              <a:tailEnd type="arrow"/>
            </a:ln>
            <a:effectLst/>
          </p:spPr>
        </p:cxnSp>
        <p:cxnSp>
          <p:nvCxnSpPr>
            <p:cNvPr id="133" name="肘形连接符 132"/>
            <p:cNvCxnSpPr>
              <a:stCxn id="129" idx="1"/>
            </p:cNvCxnSpPr>
            <p:nvPr/>
          </p:nvCxnSpPr>
          <p:spPr>
            <a:xfrm rot="10800000">
              <a:off x="3364298" y="4736846"/>
              <a:ext cx="73607" cy="229634"/>
            </a:xfrm>
            <a:prstGeom prst="bentConnector2">
              <a:avLst/>
            </a:prstGeom>
            <a:noFill/>
            <a:ln w="9525" cap="flat" cmpd="sng" algn="ctr">
              <a:solidFill>
                <a:srgbClr val="0070C0"/>
              </a:solidFill>
              <a:prstDash val="solid"/>
              <a:tailEnd type="arrow"/>
            </a:ln>
            <a:effectLst/>
          </p:spPr>
        </p:cxnSp>
        <p:cxnSp>
          <p:nvCxnSpPr>
            <p:cNvPr id="134" name="肘形连接符 133"/>
            <p:cNvCxnSpPr>
              <a:stCxn id="129" idx="3"/>
              <a:endCxn id="127" idx="2"/>
            </p:cNvCxnSpPr>
            <p:nvPr/>
          </p:nvCxnSpPr>
          <p:spPr>
            <a:xfrm flipV="1">
              <a:off x="3756646" y="4810669"/>
              <a:ext cx="519146" cy="155808"/>
            </a:xfrm>
            <a:prstGeom prst="bentConnector2">
              <a:avLst/>
            </a:prstGeom>
            <a:noFill/>
            <a:ln w="9525" cap="flat" cmpd="sng" algn="ctr">
              <a:solidFill>
                <a:srgbClr val="0070C0"/>
              </a:solidFill>
              <a:prstDash val="solid"/>
              <a:tailEnd type="arrow"/>
            </a:ln>
            <a:effectLst/>
          </p:spPr>
        </p:cxnSp>
        <p:cxnSp>
          <p:nvCxnSpPr>
            <p:cNvPr id="135" name="肘形连接符 134"/>
            <p:cNvCxnSpPr>
              <a:stCxn id="129" idx="3"/>
              <a:endCxn id="97" idx="2"/>
            </p:cNvCxnSpPr>
            <p:nvPr/>
          </p:nvCxnSpPr>
          <p:spPr>
            <a:xfrm flipV="1">
              <a:off x="3756645" y="3625577"/>
              <a:ext cx="185899" cy="1340898"/>
            </a:xfrm>
            <a:prstGeom prst="bentConnector3">
              <a:avLst>
                <a:gd name="adj1" fmla="val -7642"/>
              </a:avLst>
            </a:prstGeom>
            <a:noFill/>
            <a:ln w="9525" cap="flat" cmpd="sng" algn="ctr">
              <a:solidFill>
                <a:srgbClr val="0070C0"/>
              </a:solidFill>
              <a:prstDash val="solid"/>
              <a:tailEnd type="arrow"/>
            </a:ln>
            <a:effectLst/>
          </p:spPr>
        </p:cxnSp>
        <p:cxnSp>
          <p:nvCxnSpPr>
            <p:cNvPr id="136" name="肘形连接符 135"/>
            <p:cNvCxnSpPr/>
            <p:nvPr/>
          </p:nvCxnSpPr>
          <p:spPr>
            <a:xfrm rot="10800000" flipV="1">
              <a:off x="4637431" y="3811226"/>
              <a:ext cx="303750" cy="261982"/>
            </a:xfrm>
            <a:prstGeom prst="bentConnector2">
              <a:avLst/>
            </a:prstGeom>
            <a:noFill/>
            <a:ln w="9525" cap="flat" cmpd="sng" algn="ctr">
              <a:solidFill>
                <a:srgbClr val="0070C0"/>
              </a:solidFill>
              <a:prstDash val="solid"/>
              <a:tailEnd type="arrow"/>
            </a:ln>
            <a:effectLst/>
          </p:spPr>
        </p:cxnSp>
        <p:cxnSp>
          <p:nvCxnSpPr>
            <p:cNvPr id="137" name="肘形连接符 136"/>
            <p:cNvCxnSpPr>
              <a:stCxn id="106" idx="3"/>
            </p:cNvCxnSpPr>
            <p:nvPr/>
          </p:nvCxnSpPr>
          <p:spPr>
            <a:xfrm>
              <a:off x="5408065" y="2868789"/>
              <a:ext cx="819623" cy="258417"/>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138" name="图片 137"/>
            <p:cNvPicPr/>
            <p:nvPr/>
          </p:nvPicPr>
          <p:blipFill>
            <a:blip r:embed="rId17"/>
            <a:stretch>
              <a:fillRect/>
            </a:stretch>
          </p:blipFill>
          <p:spPr>
            <a:xfrm>
              <a:off x="5449707" y="1774947"/>
              <a:ext cx="1195600" cy="102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8" name="矩形 57"/>
          <p:cNvSpPr/>
          <p:nvPr/>
        </p:nvSpPr>
        <p:spPr>
          <a:xfrm>
            <a:off x="-354740" y="618385"/>
            <a:ext cx="3678026"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智慧</a:t>
            </a:r>
            <a:r>
              <a:rPr lang="zh-CN" altLang="en-US" b="1" dirty="0">
                <a:solidFill>
                  <a:srgbClr val="C00000"/>
                </a:solidFill>
                <a:latin typeface="微软雅黑" pitchFamily="34" charset="-122"/>
                <a:ea typeface="微软雅黑" pitchFamily="34" charset="-122"/>
              </a:rPr>
              <a:t>课堂</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应用平台</a:t>
            </a:r>
          </a:p>
        </p:txBody>
      </p:sp>
    </p:spTree>
    <p:extLst>
      <p:ext uri="{BB962C8B-B14F-4D97-AF65-F5344CB8AC3E}">
        <p14:creationId xmlns:p14="http://schemas.microsoft.com/office/powerpoint/2010/main" val="136481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文本框 3"/>
          <p:cNvSpPr txBox="1"/>
          <p:nvPr/>
        </p:nvSpPr>
        <p:spPr>
          <a:xfrm>
            <a:off x="4651744" y="1369754"/>
            <a:ext cx="2613546" cy="584759"/>
          </a:xfrm>
          <a:prstGeom prst="rect">
            <a:avLst/>
          </a:prstGeom>
          <a:noFill/>
        </p:spPr>
        <p:txBody>
          <a:bodyPr wrap="square" lIns="91427" tIns="45712" rIns="91427" bIns="45712"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p:cNvGrpSpPr/>
          <p:nvPr/>
        </p:nvGrpSpPr>
        <p:grpSpPr>
          <a:xfrm>
            <a:off x="3841092" y="2280889"/>
            <a:ext cx="3948628" cy="3444855"/>
            <a:chOff x="3452633" y="2388466"/>
            <a:chExt cx="3948628" cy="3444855"/>
          </a:xfrm>
        </p:grpSpPr>
        <p:grpSp>
          <p:nvGrpSpPr>
            <p:cNvPr id="5" name="组合 4"/>
            <p:cNvGrpSpPr/>
            <p:nvPr/>
          </p:nvGrpSpPr>
          <p:grpSpPr>
            <a:xfrm>
              <a:off x="3452633" y="2388466"/>
              <a:ext cx="3948628" cy="3444855"/>
              <a:chOff x="3452633" y="2388466"/>
              <a:chExt cx="3948628" cy="3444855"/>
            </a:xfrm>
          </p:grpSpPr>
          <p:grpSp>
            <p:nvGrpSpPr>
              <p:cNvPr id="2" name="组合 1"/>
              <p:cNvGrpSpPr/>
              <p:nvPr/>
            </p:nvGrpSpPr>
            <p:grpSpPr>
              <a:xfrm>
                <a:off x="3452633" y="2388466"/>
                <a:ext cx="3948628" cy="2014593"/>
                <a:chOff x="3934926" y="2764764"/>
                <a:chExt cx="3948628" cy="2014593"/>
              </a:xfrm>
            </p:grpSpPr>
            <p:sp>
              <p:nvSpPr>
                <p:cNvPr id="15" name="文本框 32"/>
                <p:cNvSpPr txBox="1"/>
                <p:nvPr/>
              </p:nvSpPr>
              <p:spPr>
                <a:xfrm>
                  <a:off x="4745579" y="4229324"/>
                  <a:ext cx="3137975" cy="550033"/>
                </a:xfrm>
                <a:prstGeom prst="rect">
                  <a:avLst/>
                </a:prstGeom>
                <a:noFill/>
              </p:spPr>
              <p:txBody>
                <a:bodyPr wrap="square" lIns="117994" tIns="58997" rIns="117994" bIns="58997" rtlCol="0">
                  <a:spAutoFit/>
                </a:bodyPr>
                <a:lstStyle/>
                <a:p>
                  <a:pPr lvl="0" defTabSz="914274"/>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主要建设内容</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6" name="文本框 34"/>
                <p:cNvSpPr txBox="1"/>
                <p:nvPr/>
              </p:nvSpPr>
              <p:spPr>
                <a:xfrm>
                  <a:off x="3934926" y="4202064"/>
                  <a:ext cx="715871" cy="550033"/>
                </a:xfrm>
                <a:prstGeom prst="rect">
                  <a:avLst/>
                </a:prstGeom>
                <a:noFill/>
              </p:spPr>
              <p:txBody>
                <a:bodyPr wrap="square" lIns="117994" tIns="58997" rIns="117994" bIns="58997" rtlCol="0">
                  <a:spAutoFit/>
                </a:bodyPr>
                <a:lstStyle/>
                <a:p>
                  <a:pPr marR="0" lvl="0" indent="0" defTabSz="914274" fontAlgn="auto">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sp>
              <p:nvSpPr>
                <p:cNvPr id="19" name="文本框 32"/>
                <p:cNvSpPr txBox="1"/>
                <p:nvPr/>
              </p:nvSpPr>
              <p:spPr>
                <a:xfrm>
                  <a:off x="4745578" y="3514193"/>
                  <a:ext cx="3137976"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建设目标思路</a:t>
                  </a:r>
                </a:p>
              </p:txBody>
            </p:sp>
            <p:sp>
              <p:nvSpPr>
                <p:cNvPr id="20" name="文本框 34"/>
                <p:cNvSpPr txBox="1"/>
                <p:nvPr/>
              </p:nvSpPr>
              <p:spPr>
                <a:xfrm>
                  <a:off x="3934926" y="3483414"/>
                  <a:ext cx="715871" cy="550033"/>
                </a:xfrm>
                <a:prstGeom prst="rect">
                  <a:avLst/>
                </a:prstGeom>
                <a:noFill/>
              </p:spPr>
              <p:txBody>
                <a:bodyPr wrap="square" lIns="117994" tIns="58997" rIns="117994" bIns="58997" rtlCol="0">
                  <a:spAutoFit/>
                </a:bodyPr>
                <a:lstStyle/>
                <a:p>
                  <a:pPr defTabSz="914274">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sp>
              <p:nvSpPr>
                <p:cNvPr id="21" name="文本框 32"/>
                <p:cNvSpPr txBox="1"/>
                <p:nvPr/>
              </p:nvSpPr>
              <p:spPr>
                <a:xfrm>
                  <a:off x="4745578" y="2795541"/>
                  <a:ext cx="3137976"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建设</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背景</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意义</a:t>
                  </a:r>
                </a:p>
              </p:txBody>
            </p:sp>
            <p:sp>
              <p:nvSpPr>
                <p:cNvPr id="22" name="文本框 34"/>
                <p:cNvSpPr txBox="1"/>
                <p:nvPr/>
              </p:nvSpPr>
              <p:spPr>
                <a:xfrm>
                  <a:off x="3934926" y="2764764"/>
                  <a:ext cx="715871"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grpSp>
          <p:sp>
            <p:nvSpPr>
              <p:cNvPr id="12" name="文本框 32"/>
              <p:cNvSpPr txBox="1"/>
              <p:nvPr/>
            </p:nvSpPr>
            <p:spPr>
              <a:xfrm>
                <a:off x="4263286" y="4568157"/>
                <a:ext cx="3137975"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项目建设流程</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3" name="文本框 32"/>
              <p:cNvSpPr txBox="1"/>
              <p:nvPr/>
            </p:nvSpPr>
            <p:spPr>
              <a:xfrm>
                <a:off x="4263286" y="5283288"/>
                <a:ext cx="3137975"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合作</a:t>
                </a:r>
                <a:r>
                  <a:rPr lang="zh-CN" altLang="en-US" sz="2800" b="1" noProof="0"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项目案例</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17" name="文本框 34"/>
            <p:cNvSpPr txBox="1"/>
            <p:nvPr/>
          </p:nvSpPr>
          <p:spPr>
            <a:xfrm>
              <a:off x="3452633" y="4537378"/>
              <a:ext cx="715871" cy="550033"/>
            </a:xfrm>
            <a:prstGeom prst="rect">
              <a:avLst/>
            </a:prstGeom>
            <a:noFill/>
          </p:spPr>
          <p:txBody>
            <a:bodyPr wrap="square" lIns="117994" tIns="58997" rIns="117994" bIns="58997" rtlCol="0">
              <a:spAutoFit/>
            </a:bodyPr>
            <a:lstStyle/>
            <a:p>
              <a:pPr defTabSz="914274">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sp>
          <p:nvSpPr>
            <p:cNvPr id="18" name="文本框 34"/>
            <p:cNvSpPr txBox="1"/>
            <p:nvPr/>
          </p:nvSpPr>
          <p:spPr>
            <a:xfrm>
              <a:off x="3452633" y="5248990"/>
              <a:ext cx="715871" cy="550033"/>
            </a:xfrm>
            <a:prstGeom prst="rect">
              <a:avLst/>
            </a:prstGeom>
            <a:noFill/>
          </p:spPr>
          <p:txBody>
            <a:bodyPr wrap="square" lIns="117994" tIns="58997" rIns="117994" bIns="58997" rtlCol="0">
              <a:spAutoFit/>
            </a:bodyPr>
            <a:lstStyle/>
            <a:p>
              <a:pPr marR="0" lvl="0" indent="0" defTabSz="914274" fontAlgn="auto">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p>
          </p:txBody>
        </p:sp>
      </p:grpSp>
    </p:spTree>
    <p:extLst>
      <p:ext uri="{BB962C8B-B14F-4D97-AF65-F5344CB8AC3E}">
        <p14:creationId xmlns:p14="http://schemas.microsoft.com/office/powerpoint/2010/main" val="1033294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19</a:t>
            </a:r>
            <a:endParaRPr lang="zh-CN" altLang="en-US" sz="1500" b="1" dirty="0">
              <a:solidFill>
                <a:prstClr val="white"/>
              </a:solidFill>
            </a:endParaRPr>
          </a:p>
        </p:txBody>
      </p:sp>
      <p:cxnSp>
        <p:nvCxnSpPr>
          <p:cNvPr id="32" name="直接连接符 31"/>
          <p:cNvCxnSpPr/>
          <p:nvPr/>
        </p:nvCxnSpPr>
        <p:spPr>
          <a:xfrm flipV="1">
            <a:off x="1768417" y="397117"/>
            <a:ext cx="9833033" cy="7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6" name="图片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68" y="1357712"/>
            <a:ext cx="6801137" cy="4807553"/>
          </a:xfrm>
          <a:prstGeom prst="rect">
            <a:avLst/>
          </a:prstGeom>
        </p:spPr>
      </p:pic>
      <p:pic>
        <p:nvPicPr>
          <p:cNvPr id="97"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3"/>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椭圆 97"/>
          <p:cNvSpPr/>
          <p:nvPr/>
        </p:nvSpPr>
        <p:spPr>
          <a:xfrm>
            <a:off x="6393657" y="2803869"/>
            <a:ext cx="724028" cy="100740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99" name="组合 98"/>
          <p:cNvGrpSpPr/>
          <p:nvPr/>
        </p:nvGrpSpPr>
        <p:grpSpPr>
          <a:xfrm>
            <a:off x="2578202" y="3920923"/>
            <a:ext cx="606823" cy="503297"/>
            <a:chOff x="10013581" y="1716259"/>
            <a:chExt cx="878774" cy="655967"/>
          </a:xfrm>
        </p:grpSpPr>
        <p:pic>
          <p:nvPicPr>
            <p:cNvPr id="100" name="图片 99"/>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01" name="椭圆 100"/>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sp>
        <p:nvSpPr>
          <p:cNvPr id="102" name="椭圆 101"/>
          <p:cNvSpPr/>
          <p:nvPr/>
        </p:nvSpPr>
        <p:spPr>
          <a:xfrm>
            <a:off x="6153830" y="1973803"/>
            <a:ext cx="606823"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103" name="组合 102"/>
          <p:cNvGrpSpPr/>
          <p:nvPr/>
        </p:nvGrpSpPr>
        <p:grpSpPr>
          <a:xfrm>
            <a:off x="4111147" y="3920924"/>
            <a:ext cx="331839" cy="374334"/>
            <a:chOff x="3036370" y="3247867"/>
            <a:chExt cx="480554" cy="487885"/>
          </a:xfrm>
        </p:grpSpPr>
        <p:pic>
          <p:nvPicPr>
            <p:cNvPr id="104" name="图片 103"/>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05" name="椭圆 104"/>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grpSp>
        <p:nvGrpSpPr>
          <p:cNvPr id="106" name="组合 105"/>
          <p:cNvGrpSpPr/>
          <p:nvPr/>
        </p:nvGrpSpPr>
        <p:grpSpPr>
          <a:xfrm>
            <a:off x="6167027" y="3538114"/>
            <a:ext cx="331839" cy="374334"/>
            <a:chOff x="5366837" y="3024138"/>
            <a:chExt cx="480554" cy="487885"/>
          </a:xfrm>
        </p:grpSpPr>
        <p:pic>
          <p:nvPicPr>
            <p:cNvPr id="107" name="图片 106"/>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08" name="椭圆 107"/>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cxnSp>
        <p:nvCxnSpPr>
          <p:cNvPr id="109" name="直接连接符 108"/>
          <p:cNvCxnSpPr/>
          <p:nvPr/>
        </p:nvCxnSpPr>
        <p:spPr>
          <a:xfrm>
            <a:off x="6767639" y="2164463"/>
            <a:ext cx="2014359" cy="3904"/>
          </a:xfrm>
          <a:prstGeom prst="line">
            <a:avLst/>
          </a:prstGeom>
          <a:noFill/>
          <a:ln w="28575" cap="flat" cmpd="sng" algn="ctr">
            <a:solidFill>
              <a:srgbClr val="4472C4">
                <a:lumMod val="75000"/>
              </a:srgbClr>
            </a:solidFill>
            <a:prstDash val="solid"/>
            <a:miter lim="800000"/>
            <a:headEnd type="oval" w="med" len="med"/>
          </a:ln>
          <a:effectLst/>
        </p:spPr>
      </p:cxnSp>
      <p:cxnSp>
        <p:nvCxnSpPr>
          <p:cNvPr id="110" name="直接连接符 109"/>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111" name="直接连接符 110"/>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112" name="直接连接符 111"/>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113" name="直接连接符 112"/>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114" name="直接连接符 113"/>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115" name="直接连接符 114"/>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116" name="直接连接符 115"/>
          <p:cNvCxnSpPr/>
          <p:nvPr/>
        </p:nvCxnSpPr>
        <p:spPr>
          <a:xfrm>
            <a:off x="6514416" y="3749806"/>
            <a:ext cx="2096901" cy="0"/>
          </a:xfrm>
          <a:prstGeom prst="line">
            <a:avLst/>
          </a:prstGeom>
          <a:noFill/>
          <a:ln w="28575" cap="flat" cmpd="sng" algn="ctr">
            <a:solidFill>
              <a:srgbClr val="2A9995"/>
            </a:solidFill>
            <a:prstDash val="solid"/>
            <a:miter lim="800000"/>
            <a:headEnd type="oval" w="med" len="med"/>
          </a:ln>
          <a:effectLst/>
        </p:spPr>
      </p:cxnSp>
      <p:cxnSp>
        <p:nvCxnSpPr>
          <p:cNvPr id="117" name="直接连接符 116"/>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118" name="文本框 47"/>
          <p:cNvSpPr>
            <a:spLocks noChangeArrowheads="1"/>
          </p:cNvSpPr>
          <p:nvPr/>
        </p:nvSpPr>
        <p:spPr bwMode="auto">
          <a:xfrm>
            <a:off x="5673419" y="2469591"/>
            <a:ext cx="122274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119" name="文本框 47"/>
          <p:cNvSpPr>
            <a:spLocks noChangeArrowheads="1"/>
          </p:cNvSpPr>
          <p:nvPr/>
        </p:nvSpPr>
        <p:spPr bwMode="auto">
          <a:xfrm>
            <a:off x="2143955" y="3695860"/>
            <a:ext cx="157420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a:t>
            </a:r>
            <a:r>
              <a:rPr lang="en-US" altLang="zh-CN" sz="900" b="1" kern="0" dirty="0">
                <a:solidFill>
                  <a:sysClr val="window" lastClr="FFFFFF"/>
                </a:solidFill>
                <a:latin typeface="微软雅黑" pitchFamily="34" charset="-122"/>
                <a:ea typeface="微软雅黑" pitchFamily="34" charset="-122"/>
                <a:sym typeface="微软雅黑" pitchFamily="34" charset="-122"/>
              </a:rPr>
              <a:t>4K</a:t>
            </a:r>
            <a:r>
              <a:rPr lang="zh-CN" altLang="en-US" sz="9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900" b="1" kern="0" dirty="0" err="1">
                <a:solidFill>
                  <a:sysClr val="window" lastClr="FFFFFF"/>
                </a:solidFill>
                <a:latin typeface="微软雅黑" pitchFamily="34" charset="-122"/>
                <a:ea typeface="微软雅黑" pitchFamily="34" charset="-122"/>
                <a:sym typeface="微软雅黑" pitchFamily="34" charset="-122"/>
              </a:rPr>
              <a:t>poe</a:t>
            </a:r>
            <a:r>
              <a:rPr lang="zh-CN" altLang="en-US" sz="900" b="1" kern="0" dirty="0">
                <a:solidFill>
                  <a:sysClr val="window" lastClr="FFFFFF"/>
                </a:solidFill>
                <a:latin typeface="微软雅黑" pitchFamily="34" charset="-122"/>
                <a:ea typeface="微软雅黑" pitchFamily="34" charset="-122"/>
                <a:sym typeface="微软雅黑" pitchFamily="34" charset="-122"/>
              </a:rPr>
              <a:t>）</a:t>
            </a:r>
          </a:p>
        </p:txBody>
      </p:sp>
      <p:sp>
        <p:nvSpPr>
          <p:cNvPr id="120" name="文本框 47"/>
          <p:cNvSpPr>
            <a:spLocks noChangeArrowheads="1"/>
          </p:cNvSpPr>
          <p:nvPr/>
        </p:nvSpPr>
        <p:spPr bwMode="auto">
          <a:xfrm>
            <a:off x="5999981" y="3924462"/>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121" name="文本框 47"/>
          <p:cNvSpPr>
            <a:spLocks noChangeArrowheads="1"/>
          </p:cNvSpPr>
          <p:nvPr/>
        </p:nvSpPr>
        <p:spPr bwMode="auto">
          <a:xfrm>
            <a:off x="3991461" y="4327054"/>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学生拾音器</a:t>
            </a:r>
          </a:p>
        </p:txBody>
      </p:sp>
      <p:sp>
        <p:nvSpPr>
          <p:cNvPr id="122" name="矩形 121"/>
          <p:cNvSpPr/>
          <p:nvPr/>
        </p:nvSpPr>
        <p:spPr>
          <a:xfrm>
            <a:off x="5379151" y="5423415"/>
            <a:ext cx="6471551" cy="795291"/>
          </a:xfrm>
          <a:prstGeom prst="rect">
            <a:avLst/>
          </a:prstGeom>
        </p:spPr>
        <p:txBody>
          <a:bodyPr wrap="square" lIns="71320" tIns="35660" rIns="71320" bIns="35660">
            <a:spAutoFit/>
          </a:bodyPr>
          <a:lstStyle/>
          <a:p>
            <a:pPr defTabSz="713204">
              <a:defRPr/>
            </a:pPr>
            <a:r>
              <a:rPr lang="zh-CN" altLang="en-US" sz="1500" b="1" kern="0" dirty="0">
                <a:latin typeface="微软雅黑" panose="020B0503020204020204" pitchFamily="34" charset="-122"/>
                <a:ea typeface="微软雅黑" panose="020B0503020204020204" pitchFamily="34" charset="-122"/>
              </a:rPr>
              <a:t>说明</a:t>
            </a:r>
            <a:endParaRPr lang="en-US" altLang="zh-CN" sz="1500" b="1"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教师摄像机：</a:t>
            </a:r>
            <a:r>
              <a:rPr lang="en-US" altLang="zh-CN" sz="1600" kern="0" dirty="0">
                <a:latin typeface="微软雅黑" panose="020B0503020204020204" pitchFamily="34" charset="-122"/>
                <a:ea typeface="微软雅黑" panose="020B0503020204020204" pitchFamily="34" charset="-122"/>
              </a:rPr>
              <a:t>4K</a:t>
            </a:r>
            <a:r>
              <a:rPr lang="zh-CN" altLang="en-US" sz="1600" kern="0" dirty="0">
                <a:latin typeface="微软雅黑" panose="020B0503020204020204" pitchFamily="34" charset="-122"/>
                <a:ea typeface="微软雅黑" panose="020B0503020204020204" pitchFamily="34" charset="-122"/>
              </a:rPr>
              <a:t>深眸摄像机（</a:t>
            </a:r>
            <a:r>
              <a:rPr lang="en-US" altLang="zh-CN" sz="1600" kern="0" dirty="0" err="1">
                <a:latin typeface="微软雅黑" panose="020B0503020204020204" pitchFamily="34" charset="-122"/>
                <a:ea typeface="微软雅黑" panose="020B0503020204020204" pitchFamily="34" charset="-122"/>
              </a:rPr>
              <a:t>poe</a:t>
            </a:r>
            <a:r>
              <a:rPr lang="zh-CN" altLang="en-US" sz="1600" kern="0" dirty="0">
                <a:latin typeface="微软雅黑" panose="020B0503020204020204" pitchFamily="34" charset="-122"/>
                <a:ea typeface="微软雅黑" panose="020B0503020204020204" pitchFamily="34" charset="-122"/>
              </a:rPr>
              <a:t>）或者</a:t>
            </a:r>
            <a:r>
              <a:rPr lang="en-US" altLang="zh-CN" sz="1600" kern="0" dirty="0">
                <a:latin typeface="微软雅黑" panose="020B0503020204020204" pitchFamily="34" charset="-122"/>
                <a:ea typeface="微软雅黑" panose="020B0503020204020204" pitchFamily="34" charset="-122"/>
              </a:rPr>
              <a:t>4K EPTZ</a:t>
            </a:r>
            <a:r>
              <a:rPr lang="zh-CN" altLang="en-US" sz="1600" kern="0" dirty="0">
                <a:latin typeface="微软雅黑" panose="020B0503020204020204" pitchFamily="34" charset="-122"/>
                <a:ea typeface="微软雅黑" panose="020B0503020204020204" pitchFamily="34" charset="-122"/>
              </a:rPr>
              <a:t>摄像机，</a:t>
            </a:r>
            <a:endParaRPr lang="en-US" altLang="zh-CN" sz="1600"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sz="1600" kern="0" dirty="0">
              <a:latin typeface="微软雅黑" panose="020B0503020204020204" pitchFamily="34" charset="-122"/>
              <a:ea typeface="微软雅黑" panose="020B0503020204020204" pitchFamily="34" charset="-122"/>
            </a:endParaRPr>
          </a:p>
        </p:txBody>
      </p:sp>
      <p:pic>
        <p:nvPicPr>
          <p:cNvPr id="123"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9"/>
            <a:ext cx="419547" cy="402755"/>
          </a:xfrm>
          <a:prstGeom prst="rect">
            <a:avLst/>
          </a:prstGeom>
          <a:noFill/>
          <a:extLst>
            <a:ext uri="{909E8E84-426E-40DD-AFC4-6F175D3DCCD1}">
              <a14:hiddenFill xmlns:a14="http://schemas.microsoft.com/office/drawing/2010/main">
                <a:solidFill>
                  <a:srgbClr val="FFFFFF"/>
                </a:solidFill>
              </a14:hiddenFill>
            </a:ext>
          </a:extLst>
        </p:spPr>
      </p:pic>
      <p:sp>
        <p:nvSpPr>
          <p:cNvPr id="124" name="椭圆 123"/>
          <p:cNvSpPr/>
          <p:nvPr/>
        </p:nvSpPr>
        <p:spPr>
          <a:xfrm>
            <a:off x="5818095" y="2920298"/>
            <a:ext cx="537247"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25" name="文本框 47"/>
          <p:cNvSpPr>
            <a:spLocks noChangeArrowheads="1"/>
          </p:cNvSpPr>
          <p:nvPr/>
        </p:nvSpPr>
        <p:spPr bwMode="auto">
          <a:xfrm>
            <a:off x="5210437" y="3034569"/>
            <a:ext cx="638852"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126" name="文本框 47"/>
          <p:cNvSpPr>
            <a:spLocks noChangeArrowheads="1"/>
          </p:cNvSpPr>
          <p:nvPr/>
        </p:nvSpPr>
        <p:spPr bwMode="auto">
          <a:xfrm>
            <a:off x="7132201" y="3180626"/>
            <a:ext cx="640668"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电子白板</a:t>
            </a:r>
          </a:p>
        </p:txBody>
      </p:sp>
      <p:pic>
        <p:nvPicPr>
          <p:cNvPr id="127"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28" name="椭圆 127"/>
          <p:cNvSpPr/>
          <p:nvPr/>
        </p:nvSpPr>
        <p:spPr>
          <a:xfrm>
            <a:off x="6156856" y="3346375"/>
            <a:ext cx="251321" cy="205223"/>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pic>
        <p:nvPicPr>
          <p:cNvPr id="129"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3"/>
            <a:ext cx="552835" cy="934295"/>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763637" y="3571182"/>
            <a:ext cx="284105" cy="261485"/>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1" name="文本框 47"/>
          <p:cNvSpPr>
            <a:spLocks noChangeArrowheads="1"/>
          </p:cNvSpPr>
          <p:nvPr/>
        </p:nvSpPr>
        <p:spPr bwMode="auto">
          <a:xfrm>
            <a:off x="4604324" y="3885476"/>
            <a:ext cx="685861"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132"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2"/>
            <a:ext cx="434223" cy="530716"/>
          </a:xfrm>
          <a:prstGeom prst="rect">
            <a:avLst/>
          </a:prstGeom>
          <a:noFill/>
          <a:extLst>
            <a:ext uri="{909E8E84-426E-40DD-AFC4-6F175D3DCCD1}">
              <a14:hiddenFill xmlns:a14="http://schemas.microsoft.com/office/drawing/2010/main">
                <a:solidFill>
                  <a:srgbClr val="FFFFFF"/>
                </a:solidFill>
              </a14:hiddenFill>
            </a:ext>
          </a:extLst>
        </p:spPr>
      </p:pic>
      <p:sp>
        <p:nvSpPr>
          <p:cNvPr id="133" name="椭圆 132"/>
          <p:cNvSpPr/>
          <p:nvPr/>
        </p:nvSpPr>
        <p:spPr>
          <a:xfrm>
            <a:off x="6752784" y="3790265"/>
            <a:ext cx="636253" cy="719638"/>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4" name="文本框 47"/>
          <p:cNvSpPr>
            <a:spLocks noChangeArrowheads="1"/>
          </p:cNvSpPr>
          <p:nvPr/>
        </p:nvSpPr>
        <p:spPr bwMode="auto">
          <a:xfrm>
            <a:off x="6752783" y="4462702"/>
            <a:ext cx="640668"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电子班牌</a:t>
            </a:r>
          </a:p>
        </p:txBody>
      </p:sp>
      <p:pic>
        <p:nvPicPr>
          <p:cNvPr id="135"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3" y="2894157"/>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8" y="3621007"/>
            <a:ext cx="162015" cy="21216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9"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8" y="3718256"/>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4"/>
            <a:ext cx="183091" cy="23976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81" y="3992883"/>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1" y="306877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80"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3"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5"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9"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48" name="文本框 47"/>
          <p:cNvSpPr>
            <a:spLocks noChangeArrowheads="1"/>
          </p:cNvSpPr>
          <p:nvPr/>
        </p:nvSpPr>
        <p:spPr bwMode="auto">
          <a:xfrm>
            <a:off x="5638784" y="3369438"/>
            <a:ext cx="550989"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翻页笔</a:t>
            </a:r>
          </a:p>
        </p:txBody>
      </p:sp>
      <p:sp>
        <p:nvSpPr>
          <p:cNvPr id="63" name="矩形 62"/>
          <p:cNvSpPr/>
          <p:nvPr/>
        </p:nvSpPr>
        <p:spPr>
          <a:xfrm>
            <a:off x="-335109" y="623671"/>
            <a:ext cx="3964367"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赛</a:t>
            </a:r>
            <a:r>
              <a:rPr lang="zh-CN" altLang="en-US" b="1" dirty="0">
                <a:solidFill>
                  <a:srgbClr val="C00000"/>
                </a:solidFill>
                <a:latin typeface="微软雅黑" pitchFamily="34" charset="-122"/>
                <a:ea typeface="微软雅黑" pitchFamily="34" charset="-122"/>
              </a:rPr>
              <a:t>名师智慧课堂整体设计</a:t>
            </a:r>
          </a:p>
        </p:txBody>
      </p:sp>
    </p:spTree>
    <p:extLst>
      <p:ext uri="{BB962C8B-B14F-4D97-AF65-F5344CB8AC3E}">
        <p14:creationId xmlns:p14="http://schemas.microsoft.com/office/powerpoint/2010/main" val="317514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20</a:t>
            </a:r>
            <a:endParaRPr lang="zh-CN" altLang="en-US" sz="1600" b="1" dirty="0">
              <a:solidFill>
                <a:prstClr val="white"/>
              </a:solidFill>
            </a:endParaRPr>
          </a:p>
        </p:txBody>
      </p:sp>
      <p:grpSp>
        <p:nvGrpSpPr>
          <p:cNvPr id="6" name="组合 5"/>
          <p:cNvGrpSpPr/>
          <p:nvPr/>
        </p:nvGrpSpPr>
        <p:grpSpPr>
          <a:xfrm>
            <a:off x="1053699" y="2463260"/>
            <a:ext cx="10510056" cy="3165192"/>
            <a:chOff x="1115114" y="2418655"/>
            <a:chExt cx="10510056" cy="3165192"/>
          </a:xfrm>
        </p:grpSpPr>
        <p:grpSp>
          <p:nvGrpSpPr>
            <p:cNvPr id="5" name="组合 4"/>
            <p:cNvGrpSpPr/>
            <p:nvPr/>
          </p:nvGrpSpPr>
          <p:grpSpPr>
            <a:xfrm>
              <a:off x="1115114" y="4249233"/>
              <a:ext cx="10510056" cy="1334614"/>
              <a:chOff x="1115114" y="4249233"/>
              <a:chExt cx="10510056" cy="1334614"/>
            </a:xfrm>
          </p:grpSpPr>
          <p:sp>
            <p:nvSpPr>
              <p:cNvPr id="68" name="椭圆 67"/>
              <p:cNvSpPr/>
              <p:nvPr/>
            </p:nvSpPr>
            <p:spPr>
              <a:xfrm>
                <a:off x="1115114" y="4264202"/>
                <a:ext cx="10510056" cy="1319645"/>
              </a:xfrm>
              <a:prstGeom prst="ellipse">
                <a:avLst/>
              </a:prstGeom>
              <a:gradFill flip="none" rotWithShape="1">
                <a:gsLst>
                  <a:gs pos="3000">
                    <a:srgbClr val="60A929">
                      <a:alpha val="0"/>
                    </a:srgbClr>
                  </a:gs>
                  <a:gs pos="72000">
                    <a:sysClr val="window" lastClr="FFFFFF"/>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椭圆 68"/>
              <p:cNvSpPr/>
              <p:nvPr/>
            </p:nvSpPr>
            <p:spPr>
              <a:xfrm>
                <a:off x="1115612" y="4249233"/>
                <a:ext cx="10509558" cy="1257372"/>
              </a:xfrm>
              <a:prstGeom prst="ellipse">
                <a:avLst/>
              </a:prstGeom>
              <a:gradFill flip="none" rotWithShape="1">
                <a:gsLst>
                  <a:gs pos="91000">
                    <a:sysClr val="window" lastClr="FFFFFF">
                      <a:lumMod val="75000"/>
                    </a:sysClr>
                  </a:gs>
                  <a:gs pos="0">
                    <a:srgbClr val="60A929">
                      <a:alpha val="0"/>
                    </a:srgbClr>
                  </a:gs>
                  <a:gs pos="69000">
                    <a:sysClr val="window" lastClr="FFFFFF">
                      <a:lumMod val="50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 name="组合 3"/>
            <p:cNvGrpSpPr/>
            <p:nvPr/>
          </p:nvGrpSpPr>
          <p:grpSpPr>
            <a:xfrm>
              <a:off x="1266336" y="2418655"/>
              <a:ext cx="10174815" cy="2655158"/>
              <a:chOff x="1266336" y="1654313"/>
              <a:chExt cx="10174815" cy="2655158"/>
            </a:xfrm>
          </p:grpSpPr>
          <p:grpSp>
            <p:nvGrpSpPr>
              <p:cNvPr id="2" name="组合 1"/>
              <p:cNvGrpSpPr/>
              <p:nvPr/>
            </p:nvGrpSpPr>
            <p:grpSpPr>
              <a:xfrm>
                <a:off x="1266336" y="1654313"/>
                <a:ext cx="4981120" cy="2655158"/>
                <a:chOff x="1791133" y="1617759"/>
                <a:chExt cx="7661444" cy="3485442"/>
              </a:xfrm>
            </p:grpSpPr>
            <p:grpSp>
              <p:nvGrpSpPr>
                <p:cNvPr id="15" name="组合 14"/>
                <p:cNvGrpSpPr/>
                <p:nvPr/>
              </p:nvGrpSpPr>
              <p:grpSpPr>
                <a:xfrm>
                  <a:off x="1791133" y="1617759"/>
                  <a:ext cx="7661444" cy="3485442"/>
                  <a:chOff x="1351487" y="1409961"/>
                  <a:chExt cx="6596753" cy="2728076"/>
                </a:xfrm>
              </p:grpSpPr>
              <p:grpSp>
                <p:nvGrpSpPr>
                  <p:cNvPr id="17" name="组合 16"/>
                  <p:cNvGrpSpPr/>
                  <p:nvPr/>
                </p:nvGrpSpPr>
                <p:grpSpPr>
                  <a:xfrm>
                    <a:off x="1351487" y="1409961"/>
                    <a:ext cx="6596753" cy="2728076"/>
                    <a:chOff x="1619672" y="1914645"/>
                    <a:chExt cx="5845335" cy="3098531"/>
                  </a:xfrm>
                </p:grpSpPr>
                <p:sp>
                  <p:nvSpPr>
                    <p:cNvPr id="22" name="矩形 21"/>
                    <p:cNvSpPr/>
                    <p:nvPr/>
                  </p:nvSpPr>
                  <p:spPr>
                    <a:xfrm>
                      <a:off x="1619672" y="1914645"/>
                      <a:ext cx="2520280" cy="2880320"/>
                    </a:xfrm>
                    <a:prstGeom prst="rect">
                      <a:avLst/>
                    </a:prstGeom>
                    <a:gradFill flip="none" rotWithShape="1">
                      <a:gsLst>
                        <a:gs pos="100000">
                          <a:srgbClr val="FFC000"/>
                        </a:gs>
                        <a:gs pos="7000">
                          <a:srgbClr val="FB4B05"/>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6"/>
                    <p:cNvSpPr/>
                    <p:nvPr/>
                  </p:nvSpPr>
                  <p:spPr>
                    <a:xfrm>
                      <a:off x="3509690"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矩形 23"/>
                    <p:cNvSpPr/>
                    <p:nvPr/>
                  </p:nvSpPr>
                  <p:spPr>
                    <a:xfrm>
                      <a:off x="4944727" y="1914645"/>
                      <a:ext cx="2520280" cy="2880320"/>
                    </a:xfrm>
                    <a:prstGeom prst="rect">
                      <a:avLst/>
                    </a:prstGeom>
                    <a:gradFill flip="none" rotWithShape="1">
                      <a:gsLst>
                        <a:gs pos="100000">
                          <a:srgbClr val="F4EE00"/>
                        </a:gs>
                        <a:gs pos="20000">
                          <a:srgbClr val="DAA600"/>
                        </a:gs>
                      </a:gsLst>
                      <a:lin ang="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6"/>
                    <p:cNvSpPr/>
                    <p:nvPr/>
                  </p:nvSpPr>
                  <p:spPr>
                    <a:xfrm flipH="1">
                      <a:off x="4944727"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28"/>
                    <p:cNvSpPr/>
                    <p:nvPr/>
                  </p:nvSpPr>
                  <p:spPr>
                    <a:xfrm>
                      <a:off x="3491770" y="2132856"/>
                      <a:ext cx="2111492" cy="2880320"/>
                    </a:xfrm>
                    <a:prstGeom prst="rect">
                      <a:avLst/>
                    </a:prstGeom>
                    <a:gradFill flip="none" rotWithShape="1">
                      <a:gsLst>
                        <a:gs pos="100000">
                          <a:srgbClr val="BED016"/>
                        </a:gs>
                        <a:gs pos="0">
                          <a:srgbClr val="8CA414"/>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37" name="直接连接符 36"/>
                    <p:cNvCxnSpPr/>
                    <p:nvPr/>
                  </p:nvCxnSpPr>
                  <p:spPr>
                    <a:xfrm>
                      <a:off x="1737518" y="2535482"/>
                      <a:ext cx="1720492" cy="0"/>
                    </a:xfrm>
                    <a:prstGeom prst="line">
                      <a:avLst/>
                    </a:prstGeom>
                    <a:noFill/>
                    <a:ln w="19050" cap="flat" cmpd="sng" algn="ctr">
                      <a:solidFill>
                        <a:sysClr val="window" lastClr="FFFFFF"/>
                      </a:solidFill>
                      <a:prstDash val="sysDash"/>
                    </a:ln>
                    <a:effectLst/>
                  </p:spPr>
                </p:cxnSp>
                <p:sp>
                  <p:nvSpPr>
                    <p:cNvPr id="38" name="TextBox 55"/>
                    <p:cNvSpPr txBox="1"/>
                    <p:nvPr/>
                  </p:nvSpPr>
                  <p:spPr>
                    <a:xfrm>
                      <a:off x="1886818" y="2102788"/>
                      <a:ext cx="151216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校本教材</a:t>
                      </a:r>
                    </a:p>
                  </p:txBody>
                </p:sp>
                <p:cxnSp>
                  <p:nvCxnSpPr>
                    <p:cNvPr id="39" name="直接连接符 38"/>
                    <p:cNvCxnSpPr/>
                    <p:nvPr/>
                  </p:nvCxnSpPr>
                  <p:spPr>
                    <a:xfrm>
                      <a:off x="3791487" y="2754871"/>
                      <a:ext cx="1512168" cy="0"/>
                    </a:xfrm>
                    <a:prstGeom prst="line">
                      <a:avLst/>
                    </a:prstGeom>
                    <a:noFill/>
                    <a:ln w="19050" cap="flat" cmpd="sng" algn="ctr">
                      <a:solidFill>
                        <a:sysClr val="window" lastClr="FFFFFF"/>
                      </a:solidFill>
                      <a:prstDash val="sysDash"/>
                    </a:ln>
                    <a:effectLst/>
                  </p:spPr>
                </p:cxnSp>
                <p:sp>
                  <p:nvSpPr>
                    <p:cNvPr id="40" name="TextBox 57"/>
                    <p:cNvSpPr txBox="1"/>
                    <p:nvPr/>
                  </p:nvSpPr>
                  <p:spPr>
                    <a:xfrm>
                      <a:off x="3839203" y="2322823"/>
                      <a:ext cx="146445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教学</a:t>
                      </a:r>
                      <a:r>
                        <a:rPr lang="en-US" altLang="zh-CN" sz="1800" b="1" kern="0" dirty="0">
                          <a:solidFill>
                            <a:sysClr val="window" lastClr="FFFFFF"/>
                          </a:solidFill>
                          <a:latin typeface="微软雅黑" pitchFamily="34" charset="-122"/>
                          <a:ea typeface="微软雅黑" pitchFamily="34" charset="-122"/>
                        </a:rPr>
                        <a:t>PPT</a:t>
                      </a:r>
                    </a:p>
                  </p:txBody>
                </p:sp>
                <p:cxnSp>
                  <p:nvCxnSpPr>
                    <p:cNvPr id="41" name="直接连接符 40"/>
                    <p:cNvCxnSpPr/>
                    <p:nvPr/>
                  </p:nvCxnSpPr>
                  <p:spPr>
                    <a:xfrm>
                      <a:off x="5662816" y="2572789"/>
                      <a:ext cx="1668638" cy="0"/>
                    </a:xfrm>
                    <a:prstGeom prst="line">
                      <a:avLst/>
                    </a:prstGeom>
                    <a:noFill/>
                    <a:ln w="19050" cap="flat" cmpd="sng" algn="ctr">
                      <a:solidFill>
                        <a:sysClr val="window" lastClr="FFFFFF"/>
                      </a:solidFill>
                      <a:prstDash val="sysDash"/>
                    </a:ln>
                    <a:effectLst/>
                  </p:spPr>
                </p:cxnSp>
                <p:sp>
                  <p:nvSpPr>
                    <p:cNvPr id="42" name="TextBox 59"/>
                    <p:cNvSpPr txBox="1"/>
                    <p:nvPr/>
                  </p:nvSpPr>
                  <p:spPr>
                    <a:xfrm>
                      <a:off x="5754792" y="2140172"/>
                      <a:ext cx="1478306" cy="32833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ysClr val="window" lastClr="FFFFFF"/>
                          </a:solidFill>
                          <a:latin typeface="微软雅黑" pitchFamily="34" charset="-122"/>
                          <a:ea typeface="微软雅黑" pitchFamily="34" charset="-122"/>
                        </a:rPr>
                        <a:t>教案</a:t>
                      </a:r>
                      <a:endParaRPr lang="zh-CN" altLang="en-US" sz="1800" b="1" kern="0" dirty="0">
                        <a:solidFill>
                          <a:sysClr val="window" lastClr="FFFFFF"/>
                        </a:solidFill>
                        <a:latin typeface="微软雅黑" pitchFamily="34" charset="-122"/>
                        <a:ea typeface="微软雅黑" pitchFamily="34" charset="-122"/>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749" y="2330818"/>
                    <a:ext cx="1999394" cy="1232243"/>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8247" y="2094514"/>
                    <a:ext cx="1235399" cy="1576325"/>
                  </a:xfrm>
                  <a:prstGeom prst="rect">
                    <a:avLst/>
                  </a:prstGeom>
                </p:spPr>
              </p:pic>
            </p:grpSp>
            <p:pic>
              <p:nvPicPr>
                <p:cNvPr id="46"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442415" y="2953380"/>
                  <a:ext cx="2397953" cy="126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7" name="组合 46"/>
              <p:cNvGrpSpPr/>
              <p:nvPr/>
            </p:nvGrpSpPr>
            <p:grpSpPr>
              <a:xfrm>
                <a:off x="6317734" y="1663996"/>
                <a:ext cx="5123417" cy="2640734"/>
                <a:chOff x="1351487" y="1409961"/>
                <a:chExt cx="6596753" cy="2831473"/>
              </a:xfrm>
            </p:grpSpPr>
            <p:grpSp>
              <p:nvGrpSpPr>
                <p:cNvPr id="48" name="组合 47"/>
                <p:cNvGrpSpPr/>
                <p:nvPr/>
              </p:nvGrpSpPr>
              <p:grpSpPr>
                <a:xfrm>
                  <a:off x="1351487" y="1409961"/>
                  <a:ext cx="6596753" cy="2831473"/>
                  <a:chOff x="1619672" y="1914645"/>
                  <a:chExt cx="5845335" cy="3215969"/>
                </a:xfrm>
              </p:grpSpPr>
              <p:sp>
                <p:nvSpPr>
                  <p:cNvPr id="55" name="矩形 54"/>
                  <p:cNvSpPr/>
                  <p:nvPr/>
                </p:nvSpPr>
                <p:spPr>
                  <a:xfrm>
                    <a:off x="1619672" y="1914645"/>
                    <a:ext cx="2520280" cy="2994024"/>
                  </a:xfrm>
                  <a:prstGeom prst="rect">
                    <a:avLst/>
                  </a:prstGeom>
                  <a:gradFill flip="none" rotWithShape="1">
                    <a:gsLst>
                      <a:gs pos="100000">
                        <a:srgbClr val="FFC000"/>
                      </a:gs>
                      <a:gs pos="7000">
                        <a:srgbClr val="FB4B05"/>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6" name="矩形 6"/>
                  <p:cNvSpPr/>
                  <p:nvPr/>
                </p:nvSpPr>
                <p:spPr>
                  <a:xfrm>
                    <a:off x="3509690"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矩形 56"/>
                  <p:cNvSpPr/>
                  <p:nvPr/>
                </p:nvSpPr>
                <p:spPr>
                  <a:xfrm>
                    <a:off x="4944727" y="1914645"/>
                    <a:ext cx="2520280" cy="2994024"/>
                  </a:xfrm>
                  <a:prstGeom prst="rect">
                    <a:avLst/>
                  </a:prstGeom>
                  <a:gradFill flip="none" rotWithShape="1">
                    <a:gsLst>
                      <a:gs pos="100000">
                        <a:srgbClr val="F4EE00"/>
                      </a:gs>
                      <a:gs pos="20000">
                        <a:srgbClr val="DAA600"/>
                      </a:gs>
                    </a:gsLst>
                    <a:lin ang="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矩形 6"/>
                  <p:cNvSpPr/>
                  <p:nvPr/>
                </p:nvSpPr>
                <p:spPr>
                  <a:xfrm flipH="1">
                    <a:off x="4944727"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9" name="矩形 58"/>
                  <p:cNvSpPr/>
                  <p:nvPr/>
                </p:nvSpPr>
                <p:spPr>
                  <a:xfrm>
                    <a:off x="3491770" y="2132856"/>
                    <a:ext cx="2111492" cy="2997758"/>
                  </a:xfrm>
                  <a:prstGeom prst="rect">
                    <a:avLst/>
                  </a:prstGeom>
                  <a:gradFill flip="none" rotWithShape="1">
                    <a:gsLst>
                      <a:gs pos="100000">
                        <a:srgbClr val="BED016"/>
                      </a:gs>
                      <a:gs pos="0">
                        <a:srgbClr val="8CA414"/>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60" name="直接连接符 59"/>
                  <p:cNvCxnSpPr/>
                  <p:nvPr/>
                </p:nvCxnSpPr>
                <p:spPr>
                  <a:xfrm>
                    <a:off x="1737518" y="2535482"/>
                    <a:ext cx="1720492" cy="0"/>
                  </a:xfrm>
                  <a:prstGeom prst="line">
                    <a:avLst/>
                  </a:prstGeom>
                  <a:noFill/>
                  <a:ln w="19050" cap="flat" cmpd="sng" algn="ctr">
                    <a:solidFill>
                      <a:sysClr val="window" lastClr="FFFFFF"/>
                    </a:solidFill>
                    <a:prstDash val="sysDash"/>
                  </a:ln>
                  <a:effectLst/>
                </p:spPr>
              </p:cxnSp>
              <p:sp>
                <p:nvSpPr>
                  <p:cNvPr id="61" name="TextBox 39"/>
                  <p:cNvSpPr txBox="1"/>
                  <p:nvPr/>
                </p:nvSpPr>
                <p:spPr>
                  <a:xfrm>
                    <a:off x="1786837" y="2103434"/>
                    <a:ext cx="1624752" cy="4497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实训指导书</a:t>
                    </a:r>
                  </a:p>
                </p:txBody>
              </p:sp>
              <p:cxnSp>
                <p:nvCxnSpPr>
                  <p:cNvPr id="62" name="直接连接符 61"/>
                  <p:cNvCxnSpPr/>
                  <p:nvPr/>
                </p:nvCxnSpPr>
                <p:spPr>
                  <a:xfrm>
                    <a:off x="3791487" y="2754871"/>
                    <a:ext cx="1512168" cy="0"/>
                  </a:xfrm>
                  <a:prstGeom prst="line">
                    <a:avLst/>
                  </a:prstGeom>
                  <a:noFill/>
                  <a:ln w="19050" cap="flat" cmpd="sng" algn="ctr">
                    <a:solidFill>
                      <a:sysClr val="window" lastClr="FFFFFF"/>
                    </a:solidFill>
                    <a:prstDash val="sysDash"/>
                  </a:ln>
                  <a:effectLst/>
                </p:spPr>
              </p:cxnSp>
              <p:sp>
                <p:nvSpPr>
                  <p:cNvPr id="63" name="TextBox 41"/>
                  <p:cNvSpPr txBox="1"/>
                  <p:nvPr/>
                </p:nvSpPr>
                <p:spPr>
                  <a:xfrm>
                    <a:off x="3690103" y="2323301"/>
                    <a:ext cx="1758935" cy="4497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ysClr val="window" lastClr="FFFFFF"/>
                        </a:solidFill>
                        <a:latin typeface="微软雅黑" pitchFamily="34" charset="-122"/>
                        <a:ea typeface="微软雅黑" pitchFamily="34" charset="-122"/>
                      </a:rPr>
                      <a:t>技能点视频</a:t>
                    </a:r>
                    <a:endParaRPr lang="en-US" altLang="zh-CN" sz="1800" b="1" kern="0" dirty="0">
                      <a:solidFill>
                        <a:sysClr val="window" lastClr="FFFFFF"/>
                      </a:solidFill>
                      <a:latin typeface="微软雅黑" pitchFamily="34" charset="-122"/>
                      <a:ea typeface="微软雅黑" pitchFamily="34" charset="-122"/>
                    </a:endParaRPr>
                  </a:p>
                </p:txBody>
              </p:sp>
              <p:cxnSp>
                <p:nvCxnSpPr>
                  <p:cNvPr id="64" name="直接连接符 63"/>
                  <p:cNvCxnSpPr/>
                  <p:nvPr/>
                </p:nvCxnSpPr>
                <p:spPr>
                  <a:xfrm>
                    <a:off x="5662816" y="2572789"/>
                    <a:ext cx="1668638" cy="0"/>
                  </a:xfrm>
                  <a:prstGeom prst="line">
                    <a:avLst/>
                  </a:prstGeom>
                  <a:noFill/>
                  <a:ln w="19050" cap="flat" cmpd="sng" algn="ctr">
                    <a:solidFill>
                      <a:sysClr val="window" lastClr="FFFFFF"/>
                    </a:solidFill>
                    <a:prstDash val="sysDash"/>
                  </a:ln>
                  <a:effectLst/>
                </p:spPr>
              </p:cxnSp>
              <p:sp>
                <p:nvSpPr>
                  <p:cNvPr id="65" name="TextBox 64"/>
                  <p:cNvSpPr txBox="1"/>
                  <p:nvPr/>
                </p:nvSpPr>
                <p:spPr>
                  <a:xfrm>
                    <a:off x="5742022" y="2113558"/>
                    <a:ext cx="1478306" cy="4194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习题</a:t>
                    </a:r>
                  </a:p>
                </p:txBody>
              </p:sp>
            </p:grpSp>
            <p:pic>
              <p:nvPicPr>
                <p:cNvPr id="50" name="图片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6334" y="2151982"/>
                  <a:ext cx="1180224" cy="1589913"/>
                </a:xfrm>
                <a:prstGeom prst="rect">
                  <a:avLst/>
                </a:prstGeom>
              </p:spPr>
            </p:pic>
            <p:pic>
              <p:nvPicPr>
                <p:cNvPr id="51" name="图片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4377" y="2284072"/>
                  <a:ext cx="1995763" cy="1338080"/>
                </a:xfrm>
                <a:prstGeom prst="rect">
                  <a:avLst/>
                </a:prstGeom>
              </p:spPr>
            </p:pic>
            <p:pic>
              <p:nvPicPr>
                <p:cNvPr id="52" name="图片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01835" y="2394564"/>
                  <a:ext cx="2161714" cy="1551352"/>
                </a:xfrm>
                <a:prstGeom prst="rect">
                  <a:avLst/>
                </a:prstGeom>
              </p:spPr>
            </p:pic>
          </p:grpSp>
        </p:grpSp>
        <p:sp>
          <p:nvSpPr>
            <p:cNvPr id="70" name="MH_Title_1"/>
            <p:cNvSpPr txBox="1"/>
            <p:nvPr>
              <p:custDataLst>
                <p:tags r:id="rId1"/>
              </p:custDataLst>
            </p:nvPr>
          </p:nvSpPr>
          <p:spPr>
            <a:xfrm>
              <a:off x="5115403" y="5069072"/>
              <a:ext cx="2583198" cy="403005"/>
            </a:xfrm>
            <a:prstGeom prst="rect">
              <a:avLst/>
            </a:prstGeom>
            <a:noFill/>
            <a:scene3d>
              <a:camera prst="orthographicFront"/>
              <a:lightRig rig="threePt" dir="t"/>
            </a:scene3d>
            <a:sp3d>
              <a:bevelT/>
            </a:sp3d>
          </p:spPr>
          <p:txBody>
            <a:bodyPr anchor="ctr">
              <a:noAutofit/>
            </a:bodyPr>
            <a:lstStyle/>
            <a:p>
              <a:pPr algn="ctr" eaLnBrk="1" fontAlgn="auto" hangingPunct="1">
                <a:lnSpc>
                  <a:spcPct val="150000"/>
                </a:lnSpc>
                <a:spcBef>
                  <a:spcPts val="0"/>
                </a:spcBef>
                <a:spcAft>
                  <a:spcPts val="0"/>
                </a:spcAft>
                <a:defRPr/>
              </a:pPr>
              <a:r>
                <a:rPr lang="zh-CN" altLang="en-US" b="1" dirty="0">
                  <a:solidFill>
                    <a:srgbClr val="FF0000"/>
                  </a:solidFill>
                  <a:latin typeface="微软雅黑" panose="020B0503020204020204" pitchFamily="34" charset="-122"/>
                  <a:ea typeface="微软雅黑" panose="020B0503020204020204" pitchFamily="34" charset="-122"/>
                </a:rPr>
                <a:t>教学资源包</a:t>
              </a:r>
            </a:p>
          </p:txBody>
        </p:sp>
      </p:grpSp>
      <p:cxnSp>
        <p:nvCxnSpPr>
          <p:cNvPr id="53" name="直接连接符 52"/>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09629" y="651837"/>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课程</a:t>
            </a:r>
            <a:r>
              <a:rPr lang="zh-CN" altLang="en-US" b="1" dirty="0">
                <a:solidFill>
                  <a:srgbClr val="C00000"/>
                </a:solidFill>
                <a:latin typeface="微软雅黑" pitchFamily="34" charset="-122"/>
                <a:ea typeface="微软雅黑" pitchFamily="34" charset="-122"/>
              </a:rPr>
              <a:t>资源</a:t>
            </a:r>
            <a:r>
              <a:rPr lang="zh-CN" altLang="en-US" b="1" dirty="0" smtClean="0">
                <a:solidFill>
                  <a:srgbClr val="C00000"/>
                </a:solidFill>
                <a:latin typeface="微软雅黑" pitchFamily="34" charset="-122"/>
                <a:ea typeface="微软雅黑" pitchFamily="34" charset="-122"/>
              </a:rPr>
              <a:t>开发</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346353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21</a:t>
            </a:r>
            <a:endParaRPr lang="zh-CN" altLang="en-US" sz="1600" b="1" dirty="0">
              <a:solidFill>
                <a:prstClr val="white"/>
              </a:solidFill>
            </a:endParaRPr>
          </a:p>
        </p:txBody>
      </p:sp>
      <p:sp>
        <p:nvSpPr>
          <p:cNvPr id="38" name="文本框 51"/>
          <p:cNvSpPr txBox="1"/>
          <p:nvPr/>
        </p:nvSpPr>
        <p:spPr>
          <a:xfrm>
            <a:off x="9374516" y="2884681"/>
            <a:ext cx="495001" cy="400110"/>
          </a:xfrm>
          <a:prstGeom prst="rect">
            <a:avLst/>
          </a:prstGeom>
          <a:noFill/>
        </p:spPr>
        <p:txBody>
          <a:bodyPr wrap="square" rtlCol="0">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rPr>
              <a:t>3</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29" name="Rounded Rectangle 5">
            <a:extLst>
              <a:ext uri="{FF2B5EF4-FFF2-40B4-BE49-F238E27FC236}">
                <a16:creationId xmlns:a16="http://schemas.microsoft.com/office/drawing/2014/main" xmlns="" id="{50B2C443-F06F-4188-A010-A1A2F8A3C83C}"/>
              </a:ext>
            </a:extLst>
          </p:cNvPr>
          <p:cNvSpPr>
            <a:spLocks noChangeArrowheads="1"/>
          </p:cNvSpPr>
          <p:nvPr/>
        </p:nvSpPr>
        <p:spPr bwMode="auto">
          <a:xfrm>
            <a:off x="4848361" y="3409421"/>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sp>
        <p:nvSpPr>
          <p:cNvPr id="37" name="Rounded Rectangle 5">
            <a:extLst>
              <a:ext uri="{FF2B5EF4-FFF2-40B4-BE49-F238E27FC236}">
                <a16:creationId xmlns:a16="http://schemas.microsoft.com/office/drawing/2014/main" xmlns="" id="{50B2C443-F06F-4188-A010-A1A2F8A3C83C}"/>
              </a:ext>
            </a:extLst>
          </p:cNvPr>
          <p:cNvSpPr>
            <a:spLocks noChangeArrowheads="1"/>
          </p:cNvSpPr>
          <p:nvPr/>
        </p:nvSpPr>
        <p:spPr bwMode="auto">
          <a:xfrm>
            <a:off x="1354234" y="2687779"/>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54" name="Straight Connector 24">
            <a:extLst>
              <a:ext uri="{FF2B5EF4-FFF2-40B4-BE49-F238E27FC236}">
                <a16:creationId xmlns:a16="http://schemas.microsoft.com/office/drawing/2014/main" xmlns="" id="{3A1563EF-ED7A-4C94-9B4D-0D245C0F1F26}"/>
              </a:ext>
            </a:extLst>
          </p:cNvPr>
          <p:cNvCxnSpPr>
            <a:cxnSpLocks noChangeShapeType="1"/>
          </p:cNvCxnSpPr>
          <p:nvPr/>
        </p:nvCxnSpPr>
        <p:spPr bwMode="auto">
          <a:xfrm flipV="1">
            <a:off x="1317930" y="3738408"/>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55" name="Isosceles Triangle 27">
            <a:extLst>
              <a:ext uri="{FF2B5EF4-FFF2-40B4-BE49-F238E27FC236}">
                <a16:creationId xmlns:a16="http://schemas.microsoft.com/office/drawing/2014/main" xmlns="" id="{9EFE044C-CD8F-4831-98FC-132087449C7B}"/>
              </a:ext>
            </a:extLst>
          </p:cNvPr>
          <p:cNvSpPr>
            <a:spLocks noChangeArrowheads="1"/>
          </p:cNvSpPr>
          <p:nvPr/>
        </p:nvSpPr>
        <p:spPr bwMode="auto">
          <a:xfrm flipV="1">
            <a:off x="2310943" y="3741715"/>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56" name="TextBox 13">
            <a:extLst>
              <a:ext uri="{FF2B5EF4-FFF2-40B4-BE49-F238E27FC236}">
                <a16:creationId xmlns:a16="http://schemas.microsoft.com/office/drawing/2014/main" xmlns="" id="{22CC5C4D-9F56-4499-ADCB-856B6AF128DC}"/>
              </a:ext>
            </a:extLst>
          </p:cNvPr>
          <p:cNvSpPr txBox="1">
            <a:spLocks noChangeArrowheads="1"/>
          </p:cNvSpPr>
          <p:nvPr/>
        </p:nvSpPr>
        <p:spPr bwMode="auto">
          <a:xfrm>
            <a:off x="2596572" y="2900070"/>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教师</a:t>
            </a:r>
            <a:endParaRPr lang="en-US" sz="2400" b="1" dirty="0">
              <a:solidFill>
                <a:schemeClr val="bg1"/>
              </a:solidFill>
              <a:latin typeface="Arial" pitchFamily="34" charset="0"/>
              <a:ea typeface="微软雅黑" pitchFamily="34" charset="-122"/>
              <a:sym typeface="Arial" pitchFamily="34" charset="0"/>
            </a:endParaRPr>
          </a:p>
        </p:txBody>
      </p:sp>
      <p:sp>
        <p:nvSpPr>
          <p:cNvPr id="57" name="TextBox 13">
            <a:extLst>
              <a:ext uri="{FF2B5EF4-FFF2-40B4-BE49-F238E27FC236}">
                <a16:creationId xmlns:a16="http://schemas.microsoft.com/office/drawing/2014/main" xmlns="" id="{97C4A4E6-B562-4EF1-8793-E1AA2B4AA9ED}"/>
              </a:ext>
            </a:extLst>
          </p:cNvPr>
          <p:cNvSpPr txBox="1">
            <a:spLocks noChangeArrowheads="1"/>
          </p:cNvSpPr>
          <p:nvPr/>
        </p:nvSpPr>
        <p:spPr bwMode="auto">
          <a:xfrm>
            <a:off x="5941394" y="3628067"/>
            <a:ext cx="1013222" cy="369332"/>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管理者</a:t>
            </a:r>
            <a:endParaRPr lang="en-US" sz="2400" b="1" dirty="0">
              <a:solidFill>
                <a:schemeClr val="bg1"/>
              </a:solidFill>
              <a:latin typeface="Arial" pitchFamily="34" charset="0"/>
              <a:ea typeface="微软雅黑" pitchFamily="34" charset="-122"/>
              <a:sym typeface="Arial" pitchFamily="34" charset="0"/>
            </a:endParaRPr>
          </a:p>
        </p:txBody>
      </p:sp>
      <p:cxnSp>
        <p:nvCxnSpPr>
          <p:cNvPr id="58" name="Straight Connector 17">
            <a:extLst>
              <a:ext uri="{FF2B5EF4-FFF2-40B4-BE49-F238E27FC236}">
                <a16:creationId xmlns:a16="http://schemas.microsoft.com/office/drawing/2014/main" xmlns="" id="{CABEE291-3919-4F25-B783-5F88D3C802AC}"/>
              </a:ext>
            </a:extLst>
          </p:cNvPr>
          <p:cNvCxnSpPr>
            <a:cxnSpLocks noChangeShapeType="1"/>
          </p:cNvCxnSpPr>
          <p:nvPr/>
        </p:nvCxnSpPr>
        <p:spPr bwMode="auto">
          <a:xfrm flipV="1">
            <a:off x="9226092" y="2645711"/>
            <a:ext cx="0" cy="79904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59" name="TextBox 13">
            <a:extLst>
              <a:ext uri="{FF2B5EF4-FFF2-40B4-BE49-F238E27FC236}">
                <a16:creationId xmlns:a16="http://schemas.microsoft.com/office/drawing/2014/main" xmlns="" id="{E8CCE7DA-F697-437A-8C4D-BBC3BC822D4C}"/>
              </a:ext>
            </a:extLst>
          </p:cNvPr>
          <p:cNvSpPr txBox="1">
            <a:spLocks noChangeArrowheads="1"/>
          </p:cNvSpPr>
          <p:nvPr/>
        </p:nvSpPr>
        <p:spPr bwMode="auto">
          <a:xfrm>
            <a:off x="9454693" y="2840047"/>
            <a:ext cx="706040" cy="384721"/>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500" b="1" dirty="0">
                <a:solidFill>
                  <a:prstClr val="white"/>
                </a:solidFill>
                <a:latin typeface="Arial" pitchFamily="34" charset="0"/>
                <a:ea typeface="微软雅黑" pitchFamily="34" charset="-122"/>
                <a:sym typeface="Arial" pitchFamily="34" charset="0"/>
              </a:rPr>
              <a:t>学生</a:t>
            </a:r>
            <a:endParaRPr lang="en-US" sz="2500" b="1" dirty="0">
              <a:solidFill>
                <a:prstClr val="white"/>
              </a:solidFill>
              <a:latin typeface="Arial" pitchFamily="34" charset="0"/>
              <a:ea typeface="微软雅黑" pitchFamily="34" charset="-122"/>
              <a:sym typeface="Arial" pitchFamily="34" charset="0"/>
            </a:endParaRPr>
          </a:p>
        </p:txBody>
      </p:sp>
      <p:sp>
        <p:nvSpPr>
          <p:cNvPr id="60" name="Freeform 135">
            <a:extLst>
              <a:ext uri="{FF2B5EF4-FFF2-40B4-BE49-F238E27FC236}">
                <a16:creationId xmlns:a16="http://schemas.microsoft.com/office/drawing/2014/main" xmlns="" id="{AE9AC6F3-107C-4706-8B76-CBBCE635FB9F}"/>
              </a:ext>
            </a:extLst>
          </p:cNvPr>
          <p:cNvSpPr>
            <a:spLocks noChangeAspect="1" noEditPoints="1"/>
          </p:cNvSpPr>
          <p:nvPr/>
        </p:nvSpPr>
        <p:spPr bwMode="auto">
          <a:xfrm>
            <a:off x="8441120" y="2796594"/>
            <a:ext cx="556373" cy="540000"/>
          </a:xfrm>
          <a:custGeom>
            <a:avLst/>
            <a:gdLst>
              <a:gd name="T0" fmla="*/ 2147483647 w 73"/>
              <a:gd name="T1" fmla="*/ 2147483647 h 68"/>
              <a:gd name="T2" fmla="*/ 2147483647 w 73"/>
              <a:gd name="T3" fmla="*/ 2147483647 h 68"/>
              <a:gd name="T4" fmla="*/ 0 w 73"/>
              <a:gd name="T5" fmla="*/ 2147483647 h 68"/>
              <a:gd name="T6" fmla="*/ 2147483647 w 73"/>
              <a:gd name="T7" fmla="*/ 2147483647 h 68"/>
              <a:gd name="T8" fmla="*/ 2147483647 w 73"/>
              <a:gd name="T9" fmla="*/ 2147483647 h 68"/>
              <a:gd name="T10" fmla="*/ 2147483647 w 73"/>
              <a:gd name="T11" fmla="*/ 2147483647 h 68"/>
              <a:gd name="T12" fmla="*/ 2147483647 w 73"/>
              <a:gd name="T13" fmla="*/ 2147483647 h 68"/>
              <a:gd name="T14" fmla="*/ 2147483647 w 73"/>
              <a:gd name="T15" fmla="*/ 2147483647 h 68"/>
              <a:gd name="T16" fmla="*/ 2147483647 w 73"/>
              <a:gd name="T17" fmla="*/ 2147483647 h 68"/>
              <a:gd name="T18" fmla="*/ 2147483647 w 73"/>
              <a:gd name="T19" fmla="*/ 2147483647 h 68"/>
              <a:gd name="T20" fmla="*/ 2147483647 w 73"/>
              <a:gd name="T21" fmla="*/ 2147483647 h 68"/>
              <a:gd name="T22" fmla="*/ 2147483647 w 73"/>
              <a:gd name="T23" fmla="*/ 0 h 68"/>
              <a:gd name="T24" fmla="*/ 2147483647 w 73"/>
              <a:gd name="T25" fmla="*/ 2147483647 h 68"/>
              <a:gd name="T26" fmla="*/ 2147483647 w 73"/>
              <a:gd name="T27" fmla="*/ 2147483647 h 68"/>
              <a:gd name="T28" fmla="*/ 2147483647 w 73"/>
              <a:gd name="T29" fmla="*/ 2147483647 h 68"/>
              <a:gd name="T30" fmla="*/ 2147483647 w 73"/>
              <a:gd name="T31" fmla="*/ 2147483647 h 68"/>
              <a:gd name="T32" fmla="*/ 2147483647 w 73"/>
              <a:gd name="T33" fmla="*/ 2147483647 h 68"/>
              <a:gd name="T34" fmla="*/ 2147483647 w 73"/>
              <a:gd name="T35" fmla="*/ 2147483647 h 68"/>
              <a:gd name="T36" fmla="*/ 2147483647 w 73"/>
              <a:gd name="T37" fmla="*/ 2147483647 h 68"/>
              <a:gd name="T38" fmla="*/ 2147483647 w 73"/>
              <a:gd name="T39" fmla="*/ 2147483647 h 68"/>
              <a:gd name="T40" fmla="*/ 2147483647 w 73"/>
              <a:gd name="T41" fmla="*/ 2147483647 h 68"/>
              <a:gd name="T42" fmla="*/ 2147483647 w 73"/>
              <a:gd name="T43" fmla="*/ 2147483647 h 68"/>
              <a:gd name="T44" fmla="*/ 2147483647 w 73"/>
              <a:gd name="T45" fmla="*/ 2147483647 h 68"/>
              <a:gd name="T46" fmla="*/ 2147483647 w 73"/>
              <a:gd name="T47" fmla="*/ 2147483647 h 68"/>
              <a:gd name="T48" fmla="*/ 2147483647 w 73"/>
              <a:gd name="T49" fmla="*/ 2147483647 h 68"/>
              <a:gd name="T50" fmla="*/ 2147483647 w 73"/>
              <a:gd name="T51" fmla="*/ 2147483647 h 68"/>
              <a:gd name="T52" fmla="*/ 2147483647 w 73"/>
              <a:gd name="T53" fmla="*/ 2147483647 h 68"/>
              <a:gd name="T54" fmla="*/ 2147483647 w 73"/>
              <a:gd name="T55" fmla="*/ 2147483647 h 68"/>
              <a:gd name="T56" fmla="*/ 2147483647 w 73"/>
              <a:gd name="T57" fmla="*/ 2147483647 h 68"/>
              <a:gd name="T58" fmla="*/ 2147483647 w 73"/>
              <a:gd name="T59" fmla="*/ 0 h 68"/>
              <a:gd name="T60" fmla="*/ 2147483647 w 73"/>
              <a:gd name="T61" fmla="*/ 2147483647 h 68"/>
              <a:gd name="T62" fmla="*/ 2147483647 w 73"/>
              <a:gd name="T63" fmla="*/ 2147483647 h 68"/>
              <a:gd name="T64" fmla="*/ 2147483647 w 73"/>
              <a:gd name="T65" fmla="*/ 2147483647 h 68"/>
              <a:gd name="T66" fmla="*/ 2147483647 w 73"/>
              <a:gd name="T67" fmla="*/ 2147483647 h 68"/>
              <a:gd name="T68" fmla="*/ 2147483647 w 73"/>
              <a:gd name="T69" fmla="*/ 2147483647 h 68"/>
              <a:gd name="T70" fmla="*/ 2147483647 w 73"/>
              <a:gd name="T71" fmla="*/ 2147483647 h 68"/>
              <a:gd name="T72" fmla="*/ 2147483647 w 73"/>
              <a:gd name="T73" fmla="*/ 2147483647 h 68"/>
              <a:gd name="T74" fmla="*/ 2147483647 w 73"/>
              <a:gd name="T75" fmla="*/ 2147483647 h 68"/>
              <a:gd name="T76" fmla="*/ 2147483647 w 73"/>
              <a:gd name="T77" fmla="*/ 2147483647 h 68"/>
              <a:gd name="T78" fmla="*/ 2147483647 w 73"/>
              <a:gd name="T79" fmla="*/ 2147483647 h 68"/>
              <a:gd name="T80" fmla="*/ 2147483647 w 73"/>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5">
              <a:lumMod val="50000"/>
            </a:schemeClr>
          </a:solidFill>
          <a:ln>
            <a:noFill/>
          </a:ln>
          <a:extLst/>
        </p:spPr>
        <p:txBody>
          <a:bodyPr lIns="94912" tIns="47456" rIns="94912" bIns="47456"/>
          <a:lstStyle/>
          <a:p>
            <a:endParaRPr lang="zh-CN" altLang="en-US">
              <a:solidFill>
                <a:prstClr val="black"/>
              </a:solidFill>
            </a:endParaRPr>
          </a:p>
        </p:txBody>
      </p:sp>
      <p:sp>
        <p:nvSpPr>
          <p:cNvPr id="61" name="Rounded Rectangle 5">
            <a:extLst>
              <a:ext uri="{FF2B5EF4-FFF2-40B4-BE49-F238E27FC236}">
                <a16:creationId xmlns:a16="http://schemas.microsoft.com/office/drawing/2014/main" xmlns="" id="{50B2C443-F06F-4188-A010-A1A2F8A3C83C}"/>
              </a:ext>
            </a:extLst>
          </p:cNvPr>
          <p:cNvSpPr>
            <a:spLocks noChangeArrowheads="1"/>
          </p:cNvSpPr>
          <p:nvPr/>
        </p:nvSpPr>
        <p:spPr bwMode="auto">
          <a:xfrm>
            <a:off x="8102057" y="2687779"/>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62" name="Straight Connector 24">
            <a:extLst>
              <a:ext uri="{FF2B5EF4-FFF2-40B4-BE49-F238E27FC236}">
                <a16:creationId xmlns:a16="http://schemas.microsoft.com/office/drawing/2014/main" xmlns="" id="{3A1563EF-ED7A-4C94-9B4D-0D245C0F1F26}"/>
              </a:ext>
            </a:extLst>
          </p:cNvPr>
          <p:cNvCxnSpPr>
            <a:cxnSpLocks noChangeShapeType="1"/>
          </p:cNvCxnSpPr>
          <p:nvPr/>
        </p:nvCxnSpPr>
        <p:spPr bwMode="auto">
          <a:xfrm flipV="1">
            <a:off x="8102057" y="3786110"/>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63" name="Isosceles Triangle 27">
            <a:extLst>
              <a:ext uri="{FF2B5EF4-FFF2-40B4-BE49-F238E27FC236}">
                <a16:creationId xmlns:a16="http://schemas.microsoft.com/office/drawing/2014/main" xmlns="" id="{9EFE044C-CD8F-4831-98FC-132087449C7B}"/>
              </a:ext>
            </a:extLst>
          </p:cNvPr>
          <p:cNvSpPr>
            <a:spLocks noChangeArrowheads="1"/>
          </p:cNvSpPr>
          <p:nvPr/>
        </p:nvSpPr>
        <p:spPr bwMode="auto">
          <a:xfrm flipV="1">
            <a:off x="9113195" y="3793717"/>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64" name="TextBox 13">
            <a:extLst>
              <a:ext uri="{FF2B5EF4-FFF2-40B4-BE49-F238E27FC236}">
                <a16:creationId xmlns:a16="http://schemas.microsoft.com/office/drawing/2014/main" xmlns="" id="{22CC5C4D-9F56-4499-ADCB-856B6AF128DC}"/>
              </a:ext>
            </a:extLst>
          </p:cNvPr>
          <p:cNvSpPr txBox="1">
            <a:spLocks noChangeArrowheads="1"/>
          </p:cNvSpPr>
          <p:nvPr/>
        </p:nvSpPr>
        <p:spPr bwMode="auto">
          <a:xfrm>
            <a:off x="9426839" y="2938833"/>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学生</a:t>
            </a:r>
            <a:endParaRPr lang="en-US" sz="2400" b="1" dirty="0">
              <a:solidFill>
                <a:schemeClr val="bg1"/>
              </a:solidFill>
              <a:latin typeface="Arial" pitchFamily="34" charset="0"/>
              <a:ea typeface="微软雅黑" pitchFamily="34" charset="-122"/>
              <a:sym typeface="Arial" pitchFamily="34" charset="0"/>
            </a:endParaRPr>
          </a:p>
        </p:txBody>
      </p:sp>
      <p:cxnSp>
        <p:nvCxnSpPr>
          <p:cNvPr id="65" name="Straight Connector 24">
            <a:extLst>
              <a:ext uri="{FF2B5EF4-FFF2-40B4-BE49-F238E27FC236}">
                <a16:creationId xmlns:a16="http://schemas.microsoft.com/office/drawing/2014/main" xmlns="" id="{3A1563EF-ED7A-4C94-9B4D-0D245C0F1F26}"/>
              </a:ext>
            </a:extLst>
          </p:cNvPr>
          <p:cNvCxnSpPr>
            <a:cxnSpLocks noChangeShapeType="1"/>
          </p:cNvCxnSpPr>
          <p:nvPr/>
        </p:nvCxnSpPr>
        <p:spPr bwMode="auto">
          <a:xfrm flipV="1">
            <a:off x="4728615" y="4453562"/>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66" name="Isosceles Triangle 27">
            <a:extLst>
              <a:ext uri="{FF2B5EF4-FFF2-40B4-BE49-F238E27FC236}">
                <a16:creationId xmlns:a16="http://schemas.microsoft.com/office/drawing/2014/main" xmlns="" id="{9EFE044C-CD8F-4831-98FC-132087449C7B}"/>
              </a:ext>
            </a:extLst>
          </p:cNvPr>
          <p:cNvSpPr>
            <a:spLocks noChangeArrowheads="1"/>
          </p:cNvSpPr>
          <p:nvPr/>
        </p:nvSpPr>
        <p:spPr bwMode="auto">
          <a:xfrm flipV="1">
            <a:off x="5739753" y="4461169"/>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67" name="TextBox 13">
            <a:extLst>
              <a:ext uri="{FF2B5EF4-FFF2-40B4-BE49-F238E27FC236}">
                <a16:creationId xmlns:a16="http://schemas.microsoft.com/office/drawing/2014/main" xmlns="" id="{97C4A4E6-B562-4EF1-8793-E1AA2B4AA9ED}"/>
              </a:ext>
            </a:extLst>
          </p:cNvPr>
          <p:cNvSpPr txBox="1">
            <a:spLocks noChangeArrowheads="1"/>
          </p:cNvSpPr>
          <p:nvPr/>
        </p:nvSpPr>
        <p:spPr bwMode="auto">
          <a:xfrm>
            <a:off x="4868916" y="3592661"/>
            <a:ext cx="845018"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68" name="TextBox 13">
            <a:extLst>
              <a:ext uri="{FF2B5EF4-FFF2-40B4-BE49-F238E27FC236}">
                <a16:creationId xmlns:a16="http://schemas.microsoft.com/office/drawing/2014/main" xmlns="" id="{97C4A4E6-B562-4EF1-8793-E1AA2B4AA9ED}"/>
              </a:ext>
            </a:extLst>
          </p:cNvPr>
          <p:cNvSpPr txBox="1">
            <a:spLocks noChangeArrowheads="1"/>
          </p:cNvSpPr>
          <p:nvPr/>
        </p:nvSpPr>
        <p:spPr bwMode="auto">
          <a:xfrm>
            <a:off x="8128132" y="2916978"/>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69" name="TextBox 13">
            <a:extLst>
              <a:ext uri="{FF2B5EF4-FFF2-40B4-BE49-F238E27FC236}">
                <a16:creationId xmlns:a16="http://schemas.microsoft.com/office/drawing/2014/main" xmlns="" id="{97C4A4E6-B562-4EF1-8793-E1AA2B4AA9ED}"/>
              </a:ext>
            </a:extLst>
          </p:cNvPr>
          <p:cNvSpPr txBox="1">
            <a:spLocks noChangeArrowheads="1"/>
          </p:cNvSpPr>
          <p:nvPr/>
        </p:nvSpPr>
        <p:spPr bwMode="auto">
          <a:xfrm>
            <a:off x="1385827" y="2863593"/>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grpSp>
        <p:nvGrpSpPr>
          <p:cNvPr id="70" name="组合 69"/>
          <p:cNvGrpSpPr/>
          <p:nvPr/>
        </p:nvGrpSpPr>
        <p:grpSpPr>
          <a:xfrm>
            <a:off x="4848361" y="1927909"/>
            <a:ext cx="2130591" cy="1351299"/>
            <a:chOff x="5052708" y="3322071"/>
            <a:chExt cx="3968524" cy="3277000"/>
          </a:xfrm>
        </p:grpSpPr>
        <p:pic>
          <p:nvPicPr>
            <p:cNvPr id="71"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708" y="3322071"/>
              <a:ext cx="3968524" cy="3277000"/>
            </a:xfrm>
            <a:prstGeom prst="rect">
              <a:avLst/>
            </a:prstGeom>
          </p:spPr>
        </p:pic>
        <p:pic>
          <p:nvPicPr>
            <p:cNvPr id="7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938" y="3439831"/>
              <a:ext cx="3541301" cy="20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73" name="Straight Connector 17">
            <a:extLst>
              <a:ext uri="{FF2B5EF4-FFF2-40B4-BE49-F238E27FC236}">
                <a16:creationId xmlns:a16="http://schemas.microsoft.com/office/drawing/2014/main" xmlns="" id="{557C1528-E9D5-428A-B711-C2266A4256CD}"/>
              </a:ext>
            </a:extLst>
          </p:cNvPr>
          <p:cNvCxnSpPr>
            <a:cxnSpLocks noChangeShapeType="1"/>
          </p:cNvCxnSpPr>
          <p:nvPr/>
        </p:nvCxnSpPr>
        <p:spPr bwMode="auto">
          <a:xfrm flipV="1">
            <a:off x="5807174" y="3522543"/>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74" name="矩形 73"/>
          <p:cNvSpPr/>
          <p:nvPr/>
        </p:nvSpPr>
        <p:spPr>
          <a:xfrm>
            <a:off x="992715" y="3995567"/>
            <a:ext cx="3041054" cy="24929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资源和素材丰富，备课简单快捷，可最大化减轻教师</a:t>
            </a:r>
            <a:r>
              <a:rPr lang="zh-CN" altLang="en-US" sz="1200" dirty="0" smtClean="0">
                <a:latin typeface="微软雅黑" panose="020B0503020204020204" pitchFamily="34" charset="-122"/>
                <a:ea typeface="微软雅黑" panose="020B0503020204020204" pitchFamily="34" charset="-122"/>
              </a:rPr>
              <a:t>负担；          </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内容非富多样，交互性强，可营造轻松、高效的上课</a:t>
            </a:r>
            <a:r>
              <a:rPr lang="zh-CN" altLang="en-US" sz="1200" dirty="0" smtClean="0">
                <a:latin typeface="微软雅黑" panose="020B0503020204020204" pitchFamily="34" charset="-122"/>
                <a:ea typeface="微软雅黑" panose="020B0503020204020204" pitchFamily="34" charset="-122"/>
              </a:rPr>
              <a:t>氛围；</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过程管理智能化，可帮助教师轻易掌控教学</a:t>
            </a:r>
            <a:r>
              <a:rPr lang="zh-CN" altLang="en-US" sz="1200" dirty="0" smtClean="0">
                <a:latin typeface="微软雅黑" panose="020B0503020204020204" pitchFamily="34" charset="-122"/>
                <a:ea typeface="微软雅黑" panose="020B0503020204020204" pitchFamily="34" charset="-122"/>
              </a:rPr>
              <a:t>节奏；</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效果可跟踪、可实时调整，可帮助教师实时掌握学生</a:t>
            </a:r>
            <a:r>
              <a:rPr lang="zh-CN" altLang="en-US" sz="1200" dirty="0" smtClean="0">
                <a:latin typeface="微软雅黑" panose="020B0503020204020204" pitchFamily="34" charset="-122"/>
                <a:ea typeface="微软雅黑" panose="020B0503020204020204" pitchFamily="34" charset="-122"/>
              </a:rPr>
              <a:t>情况。</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75" name="矩形 74"/>
          <p:cNvSpPr/>
          <p:nvPr/>
        </p:nvSpPr>
        <p:spPr>
          <a:xfrm>
            <a:off x="7946619" y="4125642"/>
            <a:ext cx="3016147" cy="17216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形式丰富多样，互动性强、可进一步激发学生学习</a:t>
            </a:r>
            <a:r>
              <a:rPr lang="zh-CN" altLang="en-US" sz="1200" dirty="0" smtClean="0">
                <a:latin typeface="微软雅黑" panose="020B0503020204020204" pitchFamily="34" charset="-122"/>
                <a:ea typeface="微软雅黑" panose="020B0503020204020204" pitchFamily="34" charset="-122"/>
              </a:rPr>
              <a:t>热情；</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内容紧跟前沿科学技术（</a:t>
            </a:r>
            <a:r>
              <a:rPr lang="en-US" altLang="zh-CN" sz="1200" dirty="0">
                <a:latin typeface="微软雅黑" panose="020B0503020204020204" pitchFamily="34" charset="-122"/>
                <a:ea typeface="微软雅黑" panose="020B0503020204020204" pitchFamily="34" charset="-122"/>
              </a:rPr>
              <a:t>VR</a:t>
            </a:r>
            <a:r>
              <a:rPr lang="zh-CN" altLang="en-US" sz="1200" dirty="0">
                <a:latin typeface="微软雅黑" panose="020B0503020204020204" pitchFamily="34" charset="-122"/>
                <a:ea typeface="微软雅黑" panose="020B0503020204020204" pitchFamily="34" charset="-122"/>
              </a:rPr>
              <a:t>、机器人），可增加学生</a:t>
            </a:r>
            <a:r>
              <a:rPr lang="zh-CN" altLang="en-US" sz="1200" dirty="0" smtClean="0">
                <a:latin typeface="微软雅黑" panose="020B0503020204020204" pitchFamily="34" charset="-122"/>
                <a:ea typeface="微软雅黑" panose="020B0503020204020204" pitchFamily="34" charset="-122"/>
              </a:rPr>
              <a:t>创造力；</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学生</a:t>
            </a:r>
            <a:r>
              <a:rPr lang="zh-CN" altLang="en-US" sz="1200" dirty="0">
                <a:latin typeface="微软雅黑" panose="020B0503020204020204" pitchFamily="34" charset="-122"/>
                <a:ea typeface="微软雅黑" panose="020B0503020204020204" pitchFamily="34" charset="-122"/>
              </a:rPr>
              <a:t>可随时随地的预习、复习、测试等，可增强学生学习</a:t>
            </a:r>
            <a:r>
              <a:rPr lang="zh-CN" altLang="en-US" sz="1200" dirty="0" smtClean="0">
                <a:latin typeface="微软雅黑" panose="020B0503020204020204" pitchFamily="34" charset="-122"/>
                <a:ea typeface="微软雅黑" panose="020B0503020204020204" pitchFamily="34" charset="-122"/>
              </a:rPr>
              <a:t>积极性。</a:t>
            </a:r>
            <a:endParaRPr lang="zh-CN" altLang="en-US" sz="1200" dirty="0">
              <a:latin typeface="微软雅黑" panose="020B0503020204020204" pitchFamily="34" charset="-122"/>
              <a:ea typeface="微软雅黑" panose="020B0503020204020204" pitchFamily="34" charset="-122"/>
            </a:endParaRPr>
          </a:p>
        </p:txBody>
      </p:sp>
      <p:sp>
        <p:nvSpPr>
          <p:cNvPr id="76" name="矩形 75"/>
          <p:cNvSpPr/>
          <p:nvPr/>
        </p:nvSpPr>
        <p:spPr>
          <a:xfrm>
            <a:off x="4367014" y="4680447"/>
            <a:ext cx="3358330" cy="17216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质量可实时监测、诊断与评价，全面提升学校教学</a:t>
            </a:r>
            <a:r>
              <a:rPr lang="zh-CN" altLang="en-US" sz="1200" dirty="0" smtClean="0">
                <a:latin typeface="微软雅黑" panose="020B0503020204020204" pitchFamily="34" charset="-122"/>
                <a:ea typeface="微软雅黑" panose="020B0503020204020204" pitchFamily="34" charset="-122"/>
              </a:rPr>
              <a:t>质量；</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优质</a:t>
            </a:r>
            <a:r>
              <a:rPr lang="zh-CN" altLang="en-US" sz="1200" dirty="0">
                <a:latin typeface="微软雅黑" panose="020B0503020204020204" pitchFamily="34" charset="-122"/>
                <a:ea typeface="微软雅黑" panose="020B0503020204020204" pitchFamily="34" charset="-122"/>
              </a:rPr>
              <a:t>资源可快速开发、分享与传播，着力打造学校核心</a:t>
            </a:r>
            <a:r>
              <a:rPr lang="zh-CN" altLang="en-US" sz="1200" dirty="0" smtClean="0">
                <a:latin typeface="微软雅黑" panose="020B0503020204020204" pitchFamily="34" charset="-122"/>
                <a:ea typeface="微软雅黑" panose="020B0503020204020204" pitchFamily="34" charset="-122"/>
              </a:rPr>
              <a:t>竞争力；</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资源管理系统化、智能化，助力构建职教教学资源</a:t>
            </a:r>
            <a:r>
              <a:rPr lang="zh-CN" altLang="en-US" sz="1200" dirty="0" smtClean="0">
                <a:latin typeface="微软雅黑" panose="020B0503020204020204" pitchFamily="34" charset="-122"/>
                <a:ea typeface="微软雅黑" panose="020B0503020204020204" pitchFamily="34" charset="-122"/>
              </a:rPr>
              <a:t>体系。</a:t>
            </a:r>
            <a:endParaRPr lang="zh-CN" altLang="en-US" sz="1200" dirty="0">
              <a:latin typeface="微软雅黑" panose="020B0503020204020204" pitchFamily="34" charset="-122"/>
              <a:ea typeface="微软雅黑" panose="020B0503020204020204" pitchFamily="34" charset="-122"/>
            </a:endParaRPr>
          </a:p>
        </p:txBody>
      </p:sp>
      <p:cxnSp>
        <p:nvCxnSpPr>
          <p:cNvPr id="77" name="Straight Connector 17">
            <a:extLst>
              <a:ext uri="{FF2B5EF4-FFF2-40B4-BE49-F238E27FC236}">
                <a16:creationId xmlns:a16="http://schemas.microsoft.com/office/drawing/2014/main" xmlns="" id="{557C1528-E9D5-428A-B711-C2266A4256CD}"/>
              </a:ext>
            </a:extLst>
          </p:cNvPr>
          <p:cNvCxnSpPr>
            <a:cxnSpLocks noChangeShapeType="1"/>
          </p:cNvCxnSpPr>
          <p:nvPr/>
        </p:nvCxnSpPr>
        <p:spPr bwMode="auto">
          <a:xfrm flipV="1">
            <a:off x="9208612" y="2788301"/>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cxnSp>
        <p:nvCxnSpPr>
          <p:cNvPr id="78" name="Straight Connector 17">
            <a:extLst>
              <a:ext uri="{FF2B5EF4-FFF2-40B4-BE49-F238E27FC236}">
                <a16:creationId xmlns:a16="http://schemas.microsoft.com/office/drawing/2014/main" xmlns="" id="{557C1528-E9D5-428A-B711-C2266A4256CD}"/>
              </a:ext>
            </a:extLst>
          </p:cNvPr>
          <p:cNvCxnSpPr>
            <a:cxnSpLocks noChangeShapeType="1"/>
          </p:cNvCxnSpPr>
          <p:nvPr/>
        </p:nvCxnSpPr>
        <p:spPr bwMode="auto">
          <a:xfrm flipV="1">
            <a:off x="2417637" y="2796640"/>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2" name="矩形 1"/>
          <p:cNvSpPr/>
          <p:nvPr/>
        </p:nvSpPr>
        <p:spPr>
          <a:xfrm>
            <a:off x="3670709" y="1373912"/>
            <a:ext cx="4570482" cy="458908"/>
          </a:xfrm>
          <a:prstGeom prst="rect">
            <a:avLst/>
          </a:prstGeom>
        </p:spPr>
        <p:txBody>
          <a:bodyPr wrap="none">
            <a:spAutoFit/>
          </a:bodyPr>
          <a:lstStyle/>
          <a:p>
            <a:pPr defTabSz="1086994">
              <a:lnSpc>
                <a:spcPct val="150000"/>
              </a:lnSpc>
            </a:pPr>
            <a:r>
              <a:rPr lang="zh-CN" altLang="zh-CN" b="1" kern="0" dirty="0">
                <a:solidFill>
                  <a:schemeClr val="accent1">
                    <a:lumMod val="50000"/>
                  </a:schemeClr>
                </a:solidFill>
                <a:latin typeface="微软雅黑" panose="020B0503020204020204" pitchFamily="34" charset="-122"/>
                <a:ea typeface="微软雅黑" panose="020B0503020204020204" pitchFamily="34" charset="-122"/>
                <a:cs typeface="宋体"/>
              </a:rPr>
              <a:t>全方位融入教学过程，一站式解决教学难题</a:t>
            </a:r>
            <a:endParaRPr lang="en-US" altLang="zh-CN" b="1" kern="0" dirty="0">
              <a:solidFill>
                <a:schemeClr val="accent1">
                  <a:lumMod val="50000"/>
                </a:schemeClr>
              </a:solidFill>
              <a:latin typeface="微软雅黑" panose="020B0503020204020204" pitchFamily="34" charset="-122"/>
              <a:ea typeface="微软雅黑" panose="020B0503020204020204" pitchFamily="34" charset="-122"/>
              <a:cs typeface="宋体"/>
            </a:endParaRPr>
          </a:p>
        </p:txBody>
      </p:sp>
      <p:cxnSp>
        <p:nvCxnSpPr>
          <p:cNvPr id="42" name="直接连接符 41"/>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9629" y="626437"/>
            <a:ext cx="3723863"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5. </a:t>
            </a:r>
            <a:r>
              <a:rPr lang="zh-CN" altLang="en-US" b="1" dirty="0" smtClean="0">
                <a:solidFill>
                  <a:srgbClr val="C00000"/>
                </a:solidFill>
                <a:latin typeface="微软雅黑" pitchFamily="34" charset="-122"/>
                <a:ea typeface="微软雅黑" pitchFamily="34" charset="-122"/>
              </a:rPr>
              <a:t>赛</a:t>
            </a:r>
            <a:r>
              <a:rPr lang="zh-CN" altLang="en-US" b="1" dirty="0">
                <a:solidFill>
                  <a:srgbClr val="C00000"/>
                </a:solidFill>
                <a:latin typeface="微软雅黑" pitchFamily="34" charset="-122"/>
                <a:ea typeface="微软雅黑" pitchFamily="34" charset="-122"/>
              </a:rPr>
              <a:t>名师</a:t>
            </a:r>
            <a:r>
              <a:rPr lang="zh-CN" altLang="en-US" b="1" dirty="0" smtClean="0">
                <a:solidFill>
                  <a:srgbClr val="C00000"/>
                </a:solidFill>
                <a:latin typeface="微软雅黑" pitchFamily="34" charset="-122"/>
                <a:ea typeface="微软雅黑" pitchFamily="34" charset="-122"/>
              </a:rPr>
              <a:t>平台</a:t>
            </a:r>
            <a:r>
              <a:rPr lang="en-US" altLang="zh-CN" b="1" dirty="0" smtClean="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课程资源利用</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63987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22</a:t>
            </a:r>
            <a:endParaRPr lang="zh-CN" altLang="en-US" sz="1600" b="1" dirty="0"/>
          </a:p>
        </p:txBody>
      </p:sp>
      <p:sp>
        <p:nvSpPr>
          <p:cNvPr id="28" name="文本框 18"/>
          <p:cNvSpPr txBox="1"/>
          <p:nvPr/>
        </p:nvSpPr>
        <p:spPr>
          <a:xfrm>
            <a:off x="7709240" y="1342215"/>
            <a:ext cx="601447" cy="584775"/>
          </a:xfrm>
          <a:prstGeom prst="rect">
            <a:avLst/>
          </a:prstGeom>
          <a:noFill/>
        </p:spPr>
        <p:txBody>
          <a:bodyPr wrap="none" rtlCol="0">
            <a:spAutoFit/>
          </a:bodyPr>
          <a:lstStyle/>
          <a:p>
            <a:r>
              <a:rPr lang="en-US" altLang="zh-CN" sz="3200" b="1" dirty="0" smtClean="0">
                <a:solidFill>
                  <a:schemeClr val="accent6">
                    <a:lumMod val="75000"/>
                  </a:schemeClr>
                </a:solidFill>
              </a:rPr>
              <a:t>01</a:t>
            </a:r>
            <a:endParaRPr lang="zh-CN" altLang="en-US" sz="3200" b="1" dirty="0">
              <a:solidFill>
                <a:schemeClr val="accent6">
                  <a:lumMod val="75000"/>
                </a:schemeClr>
              </a:solidFill>
            </a:endParaRPr>
          </a:p>
        </p:txBody>
      </p:sp>
      <p:grpSp>
        <p:nvGrpSpPr>
          <p:cNvPr id="10" name="组合 9"/>
          <p:cNvGrpSpPr/>
          <p:nvPr/>
        </p:nvGrpSpPr>
        <p:grpSpPr>
          <a:xfrm>
            <a:off x="1304520" y="1586794"/>
            <a:ext cx="9153514" cy="4370243"/>
            <a:chOff x="1227979" y="1470143"/>
            <a:chExt cx="9847941" cy="4835592"/>
          </a:xfrm>
        </p:grpSpPr>
        <p:sp>
          <p:nvSpPr>
            <p:cNvPr id="12" name="Freeform 5"/>
            <p:cNvSpPr/>
            <p:nvPr/>
          </p:nvSpPr>
          <p:spPr bwMode="auto">
            <a:xfrm>
              <a:off x="5264948" y="1634092"/>
              <a:ext cx="4679950" cy="4448175"/>
            </a:xfrm>
            <a:custGeom>
              <a:avLst/>
              <a:gdLst>
                <a:gd name="T0" fmla="*/ 1142 w 1245"/>
                <a:gd name="T1" fmla="*/ 1006 h 1183"/>
                <a:gd name="T2" fmla="*/ 999 w 1245"/>
                <a:gd name="T3" fmla="*/ 947 h 1183"/>
                <a:gd name="T4" fmla="*/ 950 w 1245"/>
                <a:gd name="T5" fmla="*/ 899 h 1183"/>
                <a:gd name="T6" fmla="*/ 669 w 1245"/>
                <a:gd name="T7" fmla="*/ 947 h 1183"/>
                <a:gd name="T8" fmla="*/ 277 w 1245"/>
                <a:gd name="T9" fmla="*/ 1006 h 1183"/>
                <a:gd name="T10" fmla="*/ 281 w 1245"/>
                <a:gd name="T11" fmla="*/ 959 h 1183"/>
                <a:gd name="T12" fmla="*/ 329 w 1245"/>
                <a:gd name="T13" fmla="*/ 723 h 1183"/>
                <a:gd name="T14" fmla="*/ 281 w 1245"/>
                <a:gd name="T15" fmla="*/ 675 h 1183"/>
                <a:gd name="T16" fmla="*/ 277 w 1245"/>
                <a:gd name="T17" fmla="*/ 624 h 1183"/>
                <a:gd name="T18" fmla="*/ 438 w 1245"/>
                <a:gd name="T19" fmla="*/ 684 h 1183"/>
                <a:gd name="T20" fmla="*/ 719 w 1245"/>
                <a:gd name="T21" fmla="*/ 733 h 1183"/>
                <a:gd name="T22" fmla="*/ 768 w 1245"/>
                <a:gd name="T23" fmla="*/ 624 h 1183"/>
                <a:gd name="T24" fmla="*/ 1067 w 1245"/>
                <a:gd name="T25" fmla="*/ 506 h 1183"/>
                <a:gd name="T26" fmla="*/ 1202 w 1245"/>
                <a:gd name="T27" fmla="*/ 457 h 1183"/>
                <a:gd name="T28" fmla="*/ 1187 w 1245"/>
                <a:gd name="T29" fmla="*/ 236 h 1183"/>
                <a:gd name="T30" fmla="*/ 1066 w 1245"/>
                <a:gd name="T31" fmla="*/ 222 h 1183"/>
                <a:gd name="T32" fmla="*/ 645 w 1245"/>
                <a:gd name="T33" fmla="*/ 109 h 1183"/>
                <a:gd name="T34" fmla="*/ 631 w 1245"/>
                <a:gd name="T35" fmla="*/ 15 h 1183"/>
                <a:gd name="T36" fmla="*/ 364 w 1245"/>
                <a:gd name="T37" fmla="*/ 0 h 1183"/>
                <a:gd name="T38" fmla="*/ 316 w 1245"/>
                <a:gd name="T39" fmla="*/ 109 h 1183"/>
                <a:gd name="T40" fmla="*/ 157 w 1245"/>
                <a:gd name="T41" fmla="*/ 88 h 1183"/>
                <a:gd name="T42" fmla="*/ 157 w 1245"/>
                <a:gd name="T43" fmla="*/ 202 h 1183"/>
                <a:gd name="T44" fmla="*/ 316 w 1245"/>
                <a:gd name="T45" fmla="*/ 176 h 1183"/>
                <a:gd name="T46" fmla="*/ 364 w 1245"/>
                <a:gd name="T47" fmla="*/ 284 h 1183"/>
                <a:gd name="T48" fmla="*/ 645 w 1245"/>
                <a:gd name="T49" fmla="*/ 236 h 1183"/>
                <a:gd name="T50" fmla="*/ 925 w 1245"/>
                <a:gd name="T51" fmla="*/ 176 h 1183"/>
                <a:gd name="T52" fmla="*/ 920 w 1245"/>
                <a:gd name="T53" fmla="*/ 222 h 1183"/>
                <a:gd name="T54" fmla="*/ 872 w 1245"/>
                <a:gd name="T55" fmla="*/ 457 h 1183"/>
                <a:gd name="T56" fmla="*/ 999 w 1245"/>
                <a:gd name="T57" fmla="*/ 506 h 1183"/>
                <a:gd name="T58" fmla="*/ 768 w 1245"/>
                <a:gd name="T59" fmla="*/ 557 h 1183"/>
                <a:gd name="T60" fmla="*/ 754 w 1245"/>
                <a:gd name="T61" fmla="*/ 463 h 1183"/>
                <a:gd name="T62" fmla="*/ 487 w 1245"/>
                <a:gd name="T63" fmla="*/ 449 h 1183"/>
                <a:gd name="T64" fmla="*/ 438 w 1245"/>
                <a:gd name="T65" fmla="*/ 557 h 1183"/>
                <a:gd name="T66" fmla="*/ 134 w 1245"/>
                <a:gd name="T67" fmla="*/ 675 h 1183"/>
                <a:gd name="T68" fmla="*/ 0 w 1245"/>
                <a:gd name="T69" fmla="*/ 723 h 1183"/>
                <a:gd name="T70" fmla="*/ 48 w 1245"/>
                <a:gd name="T71" fmla="*/ 959 h 1183"/>
                <a:gd name="T72" fmla="*/ 277 w 1245"/>
                <a:gd name="T73" fmla="*/ 1072 h 1183"/>
                <a:gd name="T74" fmla="*/ 669 w 1245"/>
                <a:gd name="T75" fmla="*/ 1134 h 1183"/>
                <a:gd name="T76" fmla="*/ 950 w 1245"/>
                <a:gd name="T77" fmla="*/ 1183 h 1183"/>
                <a:gd name="T78" fmla="*/ 999 w 1245"/>
                <a:gd name="T79" fmla="*/ 1072 h 1183"/>
                <a:gd name="T80" fmla="*/ 1189 w 1245"/>
                <a:gd name="T81" fmla="*/ 1095 h 1183"/>
                <a:gd name="T82" fmla="*/ 1189 w 1245"/>
                <a:gd name="T83" fmla="*/ 982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5" h="1183">
                  <a:moveTo>
                    <a:pt x="1189" y="982"/>
                  </a:moveTo>
                  <a:cubicBezTo>
                    <a:pt x="1170" y="982"/>
                    <a:pt x="1153" y="991"/>
                    <a:pt x="1142" y="1006"/>
                  </a:cubicBezTo>
                  <a:cubicBezTo>
                    <a:pt x="999" y="1006"/>
                    <a:pt x="999" y="1006"/>
                    <a:pt x="999" y="1006"/>
                  </a:cubicBezTo>
                  <a:cubicBezTo>
                    <a:pt x="999" y="947"/>
                    <a:pt x="999" y="947"/>
                    <a:pt x="999" y="947"/>
                  </a:cubicBezTo>
                  <a:cubicBezTo>
                    <a:pt x="999" y="934"/>
                    <a:pt x="994" y="922"/>
                    <a:pt x="985" y="913"/>
                  </a:cubicBezTo>
                  <a:cubicBezTo>
                    <a:pt x="975" y="904"/>
                    <a:pt x="963" y="899"/>
                    <a:pt x="950" y="899"/>
                  </a:cubicBezTo>
                  <a:cubicBezTo>
                    <a:pt x="718" y="899"/>
                    <a:pt x="718" y="899"/>
                    <a:pt x="718" y="899"/>
                  </a:cubicBezTo>
                  <a:cubicBezTo>
                    <a:pt x="691" y="899"/>
                    <a:pt x="669" y="921"/>
                    <a:pt x="669" y="947"/>
                  </a:cubicBezTo>
                  <a:cubicBezTo>
                    <a:pt x="669" y="1006"/>
                    <a:pt x="669" y="1006"/>
                    <a:pt x="669" y="1006"/>
                  </a:cubicBezTo>
                  <a:cubicBezTo>
                    <a:pt x="277" y="1006"/>
                    <a:pt x="277" y="1006"/>
                    <a:pt x="277" y="1006"/>
                  </a:cubicBezTo>
                  <a:cubicBezTo>
                    <a:pt x="245" y="1006"/>
                    <a:pt x="217" y="986"/>
                    <a:pt x="205" y="959"/>
                  </a:cubicBezTo>
                  <a:cubicBezTo>
                    <a:pt x="281" y="959"/>
                    <a:pt x="281" y="959"/>
                    <a:pt x="281" y="959"/>
                  </a:cubicBezTo>
                  <a:cubicBezTo>
                    <a:pt x="308" y="959"/>
                    <a:pt x="329" y="937"/>
                    <a:pt x="329" y="910"/>
                  </a:cubicBezTo>
                  <a:cubicBezTo>
                    <a:pt x="329" y="723"/>
                    <a:pt x="329" y="723"/>
                    <a:pt x="329" y="723"/>
                  </a:cubicBezTo>
                  <a:cubicBezTo>
                    <a:pt x="329" y="710"/>
                    <a:pt x="324" y="698"/>
                    <a:pt x="315" y="689"/>
                  </a:cubicBezTo>
                  <a:cubicBezTo>
                    <a:pt x="306" y="680"/>
                    <a:pt x="294" y="675"/>
                    <a:pt x="281" y="675"/>
                  </a:cubicBezTo>
                  <a:cubicBezTo>
                    <a:pt x="203" y="675"/>
                    <a:pt x="203" y="675"/>
                    <a:pt x="203" y="675"/>
                  </a:cubicBezTo>
                  <a:cubicBezTo>
                    <a:pt x="214" y="645"/>
                    <a:pt x="243" y="624"/>
                    <a:pt x="277" y="624"/>
                  </a:cubicBezTo>
                  <a:cubicBezTo>
                    <a:pt x="438" y="624"/>
                    <a:pt x="438" y="624"/>
                    <a:pt x="438" y="624"/>
                  </a:cubicBezTo>
                  <a:cubicBezTo>
                    <a:pt x="438" y="684"/>
                    <a:pt x="438" y="684"/>
                    <a:pt x="438" y="684"/>
                  </a:cubicBezTo>
                  <a:cubicBezTo>
                    <a:pt x="438" y="711"/>
                    <a:pt x="460" y="733"/>
                    <a:pt x="487" y="733"/>
                  </a:cubicBezTo>
                  <a:cubicBezTo>
                    <a:pt x="719" y="733"/>
                    <a:pt x="719" y="733"/>
                    <a:pt x="719" y="733"/>
                  </a:cubicBezTo>
                  <a:cubicBezTo>
                    <a:pt x="746" y="733"/>
                    <a:pt x="768" y="711"/>
                    <a:pt x="768" y="684"/>
                  </a:cubicBezTo>
                  <a:cubicBezTo>
                    <a:pt x="768" y="624"/>
                    <a:pt x="768" y="624"/>
                    <a:pt x="768" y="624"/>
                  </a:cubicBezTo>
                  <a:cubicBezTo>
                    <a:pt x="925" y="624"/>
                    <a:pt x="925" y="624"/>
                    <a:pt x="925" y="624"/>
                  </a:cubicBezTo>
                  <a:cubicBezTo>
                    <a:pt x="996" y="624"/>
                    <a:pt x="1055" y="573"/>
                    <a:pt x="1067" y="506"/>
                  </a:cubicBezTo>
                  <a:cubicBezTo>
                    <a:pt x="1153" y="506"/>
                    <a:pt x="1153" y="506"/>
                    <a:pt x="1153" y="506"/>
                  </a:cubicBezTo>
                  <a:cubicBezTo>
                    <a:pt x="1180" y="506"/>
                    <a:pt x="1202" y="484"/>
                    <a:pt x="1202" y="457"/>
                  </a:cubicBezTo>
                  <a:cubicBezTo>
                    <a:pt x="1202" y="270"/>
                    <a:pt x="1202" y="270"/>
                    <a:pt x="1202" y="270"/>
                  </a:cubicBezTo>
                  <a:cubicBezTo>
                    <a:pt x="1202" y="257"/>
                    <a:pt x="1196" y="245"/>
                    <a:pt x="1187" y="236"/>
                  </a:cubicBezTo>
                  <a:cubicBezTo>
                    <a:pt x="1178" y="227"/>
                    <a:pt x="1166" y="222"/>
                    <a:pt x="1153" y="222"/>
                  </a:cubicBezTo>
                  <a:cubicBezTo>
                    <a:pt x="1066" y="222"/>
                    <a:pt x="1066" y="222"/>
                    <a:pt x="1066" y="222"/>
                  </a:cubicBezTo>
                  <a:cubicBezTo>
                    <a:pt x="1051" y="157"/>
                    <a:pt x="994" y="109"/>
                    <a:pt x="925" y="109"/>
                  </a:cubicBezTo>
                  <a:cubicBezTo>
                    <a:pt x="645" y="109"/>
                    <a:pt x="645" y="109"/>
                    <a:pt x="645" y="109"/>
                  </a:cubicBezTo>
                  <a:cubicBezTo>
                    <a:pt x="645" y="49"/>
                    <a:pt x="645" y="49"/>
                    <a:pt x="645" y="49"/>
                  </a:cubicBezTo>
                  <a:cubicBezTo>
                    <a:pt x="645" y="36"/>
                    <a:pt x="640" y="24"/>
                    <a:pt x="631" y="15"/>
                  </a:cubicBezTo>
                  <a:cubicBezTo>
                    <a:pt x="622" y="5"/>
                    <a:pt x="610" y="0"/>
                    <a:pt x="597" y="0"/>
                  </a:cubicBezTo>
                  <a:cubicBezTo>
                    <a:pt x="364" y="0"/>
                    <a:pt x="364" y="0"/>
                    <a:pt x="364" y="0"/>
                  </a:cubicBezTo>
                  <a:cubicBezTo>
                    <a:pt x="338" y="0"/>
                    <a:pt x="316" y="22"/>
                    <a:pt x="316" y="49"/>
                  </a:cubicBezTo>
                  <a:cubicBezTo>
                    <a:pt x="316" y="109"/>
                    <a:pt x="316" y="109"/>
                    <a:pt x="316" y="109"/>
                  </a:cubicBezTo>
                  <a:cubicBezTo>
                    <a:pt x="200" y="109"/>
                    <a:pt x="200" y="109"/>
                    <a:pt x="200" y="109"/>
                  </a:cubicBezTo>
                  <a:cubicBezTo>
                    <a:pt x="190" y="96"/>
                    <a:pt x="174" y="88"/>
                    <a:pt x="157" y="88"/>
                  </a:cubicBezTo>
                  <a:cubicBezTo>
                    <a:pt x="125" y="88"/>
                    <a:pt x="100" y="114"/>
                    <a:pt x="100" y="145"/>
                  </a:cubicBezTo>
                  <a:cubicBezTo>
                    <a:pt x="100" y="176"/>
                    <a:pt x="125" y="202"/>
                    <a:pt x="157" y="202"/>
                  </a:cubicBezTo>
                  <a:cubicBezTo>
                    <a:pt x="177" y="202"/>
                    <a:pt x="194" y="191"/>
                    <a:pt x="204" y="176"/>
                  </a:cubicBezTo>
                  <a:cubicBezTo>
                    <a:pt x="316" y="176"/>
                    <a:pt x="316" y="176"/>
                    <a:pt x="316" y="176"/>
                  </a:cubicBezTo>
                  <a:cubicBezTo>
                    <a:pt x="316" y="236"/>
                    <a:pt x="316" y="236"/>
                    <a:pt x="316" y="236"/>
                  </a:cubicBezTo>
                  <a:cubicBezTo>
                    <a:pt x="316" y="263"/>
                    <a:pt x="338" y="284"/>
                    <a:pt x="364" y="284"/>
                  </a:cubicBezTo>
                  <a:cubicBezTo>
                    <a:pt x="597" y="284"/>
                    <a:pt x="597" y="284"/>
                    <a:pt x="597" y="284"/>
                  </a:cubicBezTo>
                  <a:cubicBezTo>
                    <a:pt x="624" y="284"/>
                    <a:pt x="645" y="263"/>
                    <a:pt x="645" y="236"/>
                  </a:cubicBezTo>
                  <a:cubicBezTo>
                    <a:pt x="645" y="176"/>
                    <a:pt x="645" y="176"/>
                    <a:pt x="645" y="176"/>
                  </a:cubicBezTo>
                  <a:cubicBezTo>
                    <a:pt x="925" y="176"/>
                    <a:pt x="925" y="176"/>
                    <a:pt x="925" y="176"/>
                  </a:cubicBezTo>
                  <a:cubicBezTo>
                    <a:pt x="956" y="176"/>
                    <a:pt x="984" y="195"/>
                    <a:pt x="996" y="222"/>
                  </a:cubicBezTo>
                  <a:cubicBezTo>
                    <a:pt x="920" y="222"/>
                    <a:pt x="920" y="222"/>
                    <a:pt x="920" y="222"/>
                  </a:cubicBezTo>
                  <a:cubicBezTo>
                    <a:pt x="894" y="222"/>
                    <a:pt x="872" y="244"/>
                    <a:pt x="872" y="270"/>
                  </a:cubicBezTo>
                  <a:cubicBezTo>
                    <a:pt x="872" y="457"/>
                    <a:pt x="872" y="457"/>
                    <a:pt x="872" y="457"/>
                  </a:cubicBezTo>
                  <a:cubicBezTo>
                    <a:pt x="872" y="484"/>
                    <a:pt x="894" y="506"/>
                    <a:pt x="920" y="506"/>
                  </a:cubicBezTo>
                  <a:cubicBezTo>
                    <a:pt x="999" y="506"/>
                    <a:pt x="999" y="506"/>
                    <a:pt x="999" y="506"/>
                  </a:cubicBezTo>
                  <a:cubicBezTo>
                    <a:pt x="988" y="536"/>
                    <a:pt x="959" y="557"/>
                    <a:pt x="925" y="557"/>
                  </a:cubicBezTo>
                  <a:cubicBezTo>
                    <a:pt x="768" y="557"/>
                    <a:pt x="768" y="557"/>
                    <a:pt x="768" y="557"/>
                  </a:cubicBezTo>
                  <a:cubicBezTo>
                    <a:pt x="768" y="497"/>
                    <a:pt x="768" y="497"/>
                    <a:pt x="768" y="497"/>
                  </a:cubicBezTo>
                  <a:cubicBezTo>
                    <a:pt x="768" y="484"/>
                    <a:pt x="763" y="472"/>
                    <a:pt x="754" y="463"/>
                  </a:cubicBezTo>
                  <a:cubicBezTo>
                    <a:pt x="745" y="454"/>
                    <a:pt x="732" y="449"/>
                    <a:pt x="719" y="449"/>
                  </a:cubicBezTo>
                  <a:cubicBezTo>
                    <a:pt x="487" y="449"/>
                    <a:pt x="487" y="449"/>
                    <a:pt x="487" y="449"/>
                  </a:cubicBezTo>
                  <a:cubicBezTo>
                    <a:pt x="460" y="449"/>
                    <a:pt x="438" y="471"/>
                    <a:pt x="438" y="497"/>
                  </a:cubicBezTo>
                  <a:cubicBezTo>
                    <a:pt x="438" y="557"/>
                    <a:pt x="438" y="557"/>
                    <a:pt x="438" y="557"/>
                  </a:cubicBezTo>
                  <a:cubicBezTo>
                    <a:pt x="277" y="557"/>
                    <a:pt x="277" y="557"/>
                    <a:pt x="277" y="557"/>
                  </a:cubicBezTo>
                  <a:cubicBezTo>
                    <a:pt x="206" y="557"/>
                    <a:pt x="147" y="608"/>
                    <a:pt x="134" y="675"/>
                  </a:cubicBezTo>
                  <a:cubicBezTo>
                    <a:pt x="48" y="675"/>
                    <a:pt x="48" y="675"/>
                    <a:pt x="48" y="675"/>
                  </a:cubicBezTo>
                  <a:cubicBezTo>
                    <a:pt x="22" y="675"/>
                    <a:pt x="0" y="697"/>
                    <a:pt x="0" y="723"/>
                  </a:cubicBezTo>
                  <a:cubicBezTo>
                    <a:pt x="0" y="910"/>
                    <a:pt x="0" y="910"/>
                    <a:pt x="0" y="910"/>
                  </a:cubicBezTo>
                  <a:cubicBezTo>
                    <a:pt x="0" y="937"/>
                    <a:pt x="22" y="959"/>
                    <a:pt x="48" y="959"/>
                  </a:cubicBezTo>
                  <a:cubicBezTo>
                    <a:pt x="135" y="959"/>
                    <a:pt x="135" y="959"/>
                    <a:pt x="135" y="959"/>
                  </a:cubicBezTo>
                  <a:cubicBezTo>
                    <a:pt x="149" y="1024"/>
                    <a:pt x="207" y="1072"/>
                    <a:pt x="277" y="1072"/>
                  </a:cubicBezTo>
                  <a:cubicBezTo>
                    <a:pt x="669" y="1072"/>
                    <a:pt x="669" y="1072"/>
                    <a:pt x="669" y="1072"/>
                  </a:cubicBezTo>
                  <a:cubicBezTo>
                    <a:pt x="669" y="1134"/>
                    <a:pt x="669" y="1134"/>
                    <a:pt x="669" y="1134"/>
                  </a:cubicBezTo>
                  <a:cubicBezTo>
                    <a:pt x="669" y="1161"/>
                    <a:pt x="691" y="1183"/>
                    <a:pt x="718" y="1183"/>
                  </a:cubicBezTo>
                  <a:cubicBezTo>
                    <a:pt x="950" y="1183"/>
                    <a:pt x="950" y="1183"/>
                    <a:pt x="950" y="1183"/>
                  </a:cubicBezTo>
                  <a:cubicBezTo>
                    <a:pt x="977" y="1183"/>
                    <a:pt x="999" y="1161"/>
                    <a:pt x="999" y="1134"/>
                  </a:cubicBezTo>
                  <a:cubicBezTo>
                    <a:pt x="999" y="1072"/>
                    <a:pt x="999" y="1072"/>
                    <a:pt x="999" y="1072"/>
                  </a:cubicBezTo>
                  <a:cubicBezTo>
                    <a:pt x="1144" y="1072"/>
                    <a:pt x="1144" y="1072"/>
                    <a:pt x="1144" y="1072"/>
                  </a:cubicBezTo>
                  <a:cubicBezTo>
                    <a:pt x="1154" y="1086"/>
                    <a:pt x="1170" y="1095"/>
                    <a:pt x="1189" y="1095"/>
                  </a:cubicBezTo>
                  <a:cubicBezTo>
                    <a:pt x="1220" y="1095"/>
                    <a:pt x="1245" y="1070"/>
                    <a:pt x="1245" y="1038"/>
                  </a:cubicBezTo>
                  <a:cubicBezTo>
                    <a:pt x="1245" y="1007"/>
                    <a:pt x="1220" y="982"/>
                    <a:pt x="1189" y="982"/>
                  </a:cubicBezTo>
                  <a:close/>
                </a:path>
              </a:pathLst>
            </a:custGeom>
            <a:solidFill>
              <a:srgbClr val="FFFFFF"/>
            </a:solidFill>
            <a:ln w="9525">
              <a:solidFill>
                <a:schemeClr val="tx1">
                  <a:lumMod val="50000"/>
                  <a:lumOff val="50000"/>
                </a:schemeClr>
              </a:solidFill>
              <a:round/>
            </a:ln>
            <a:effectLst>
              <a:outerShdw blurRad="101600" dist="889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13" name="圆角矩形 12"/>
            <p:cNvSpPr/>
            <p:nvPr/>
          </p:nvSpPr>
          <p:spPr>
            <a:xfrm>
              <a:off x="6629290" y="1751566"/>
              <a:ext cx="899886" cy="828000"/>
            </a:xfrm>
            <a:prstGeom prst="roundRect">
              <a:avLst/>
            </a:prstGeom>
            <a:solidFill>
              <a:schemeClr val="accent6">
                <a:lumMod val="75000"/>
              </a:schemeClr>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079233" y="3444179"/>
              <a:ext cx="899886" cy="828000"/>
            </a:xfrm>
            <a:prstGeom prst="roundRect">
              <a:avLst/>
            </a:prstGeom>
            <a:solidFill>
              <a:srgbClr val="7030A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733182" y="2579566"/>
              <a:ext cx="899886" cy="828000"/>
            </a:xfrm>
            <a:prstGeom prst="roundRect">
              <a:avLst/>
            </a:prstGeom>
            <a:solidFill>
              <a:srgbClr val="A2B93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950091" y="5136792"/>
              <a:ext cx="899886" cy="828000"/>
            </a:xfrm>
            <a:prstGeom prst="roundRect">
              <a:avLst/>
            </a:prstGeom>
            <a:solidFill>
              <a:srgbClr val="00B0F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424605" y="4276927"/>
              <a:ext cx="899886" cy="828000"/>
            </a:xfrm>
            <a:prstGeom prst="roundRect">
              <a:avLst/>
            </a:prstGeom>
            <a:solidFill>
              <a:srgbClr val="C0000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5723577" y="2046538"/>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9609703" y="5410162"/>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9"/>
            <p:cNvSpPr>
              <a:spLocks noChangeAspect="1" noEditPoints="1"/>
            </p:cNvSpPr>
            <p:nvPr/>
          </p:nvSpPr>
          <p:spPr bwMode="auto">
            <a:xfrm>
              <a:off x="7129406" y="3604283"/>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3" name="Freeform 5"/>
            <p:cNvSpPr>
              <a:spLocks noChangeAspect="1" noEditPoints="1"/>
            </p:cNvSpPr>
            <p:nvPr/>
          </p:nvSpPr>
          <p:spPr bwMode="auto">
            <a:xfrm>
              <a:off x="8878124" y="2771112"/>
              <a:ext cx="610002" cy="504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4" name="Freeform 17"/>
            <p:cNvSpPr>
              <a:spLocks noChangeAspect="1" noEditPoints="1"/>
            </p:cNvSpPr>
            <p:nvPr/>
          </p:nvSpPr>
          <p:spPr bwMode="auto">
            <a:xfrm>
              <a:off x="6850576" y="1916587"/>
              <a:ext cx="440999" cy="504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5" name="Freeform 27"/>
            <p:cNvSpPr>
              <a:spLocks noChangeAspect="1" noEditPoints="1"/>
            </p:cNvSpPr>
            <p:nvPr/>
          </p:nvSpPr>
          <p:spPr bwMode="auto">
            <a:xfrm>
              <a:off x="5625572" y="4438927"/>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6" name="Freeform 13"/>
            <p:cNvSpPr>
              <a:spLocks noChangeAspect="1" noEditPoints="1"/>
            </p:cNvSpPr>
            <p:nvPr/>
          </p:nvSpPr>
          <p:spPr bwMode="auto">
            <a:xfrm>
              <a:off x="8120879" y="5298792"/>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27" name="文本框 17"/>
            <p:cNvSpPr txBox="1"/>
            <p:nvPr/>
          </p:nvSpPr>
          <p:spPr>
            <a:xfrm>
              <a:off x="8659019" y="1470143"/>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优化专业知识</a:t>
              </a:r>
              <a:endParaRPr lang="en-US" altLang="zh-CN" sz="1400" b="1" dirty="0">
                <a:latin typeface="微软雅黑" pitchFamily="34" charset="-122"/>
                <a:ea typeface="微软雅黑" pitchFamily="34" charset="-122"/>
              </a:endParaRPr>
            </a:p>
          </p:txBody>
        </p:sp>
        <p:sp>
          <p:nvSpPr>
            <p:cNvPr id="29" name="文本框 19"/>
            <p:cNvSpPr txBox="1"/>
            <p:nvPr/>
          </p:nvSpPr>
          <p:spPr>
            <a:xfrm>
              <a:off x="7059961" y="4519824"/>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专家培训交流</a:t>
              </a:r>
              <a:endParaRPr lang="en-US" altLang="zh-CN" sz="1400" b="1" dirty="0">
                <a:latin typeface="微软雅黑" pitchFamily="34" charset="-122"/>
                <a:ea typeface="微软雅黑" pitchFamily="34" charset="-122"/>
              </a:endParaRPr>
            </a:p>
          </p:txBody>
        </p:sp>
        <p:sp>
          <p:nvSpPr>
            <p:cNvPr id="30" name="文本框 20"/>
            <p:cNvSpPr txBox="1"/>
            <p:nvPr/>
          </p:nvSpPr>
          <p:spPr>
            <a:xfrm>
              <a:off x="6554298" y="4358875"/>
              <a:ext cx="601447" cy="584775"/>
            </a:xfrm>
            <a:prstGeom prst="rect">
              <a:avLst/>
            </a:prstGeom>
            <a:noFill/>
          </p:spPr>
          <p:txBody>
            <a:bodyPr wrap="none" rtlCol="0">
              <a:spAutoFit/>
            </a:bodyPr>
            <a:lstStyle/>
            <a:p>
              <a:r>
                <a:rPr lang="en-US" altLang="zh-CN" sz="3200" b="1" dirty="0" smtClean="0">
                  <a:solidFill>
                    <a:srgbClr val="C00000"/>
                  </a:solidFill>
                </a:rPr>
                <a:t>0</a:t>
              </a:r>
              <a:r>
                <a:rPr lang="en-US" altLang="zh-CN" sz="3200" dirty="0" smtClean="0">
                  <a:solidFill>
                    <a:srgbClr val="C00000"/>
                  </a:solidFill>
                  <a:effectLst>
                    <a:outerShdw blurRad="38100" dist="38100" dir="2700000" algn="tl">
                      <a:srgbClr val="000000">
                        <a:alpha val="43137"/>
                      </a:srgbClr>
                    </a:outerShdw>
                  </a:effectLst>
                </a:rPr>
                <a:t>4</a:t>
              </a:r>
              <a:endParaRPr lang="zh-CN" altLang="en-US" sz="3200" dirty="0">
                <a:solidFill>
                  <a:srgbClr val="C00000"/>
                </a:solidFill>
                <a:effectLst>
                  <a:outerShdw blurRad="38100" dist="38100" dir="2700000" algn="tl">
                    <a:srgbClr val="000000">
                      <a:alpha val="43137"/>
                    </a:srgbClr>
                  </a:outerShdw>
                </a:effectLst>
              </a:endParaRPr>
            </a:p>
          </p:txBody>
        </p:sp>
        <p:sp>
          <p:nvSpPr>
            <p:cNvPr id="31" name="文本框 21"/>
            <p:cNvSpPr txBox="1"/>
            <p:nvPr/>
          </p:nvSpPr>
          <p:spPr>
            <a:xfrm>
              <a:off x="6003194" y="5883265"/>
              <a:ext cx="1270091"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微软雅黑" pitchFamily="34" charset="-122"/>
                  <a:ea typeface="微软雅黑" pitchFamily="34" charset="-122"/>
                </a:rPr>
                <a:t>GTA</a:t>
              </a:r>
              <a:r>
                <a:rPr lang="zh-CN" altLang="en-US" sz="1400" b="1" dirty="0" smtClean="0">
                  <a:solidFill>
                    <a:schemeClr val="tx1">
                      <a:lumMod val="75000"/>
                      <a:lumOff val="25000"/>
                    </a:schemeClr>
                  </a:solidFill>
                  <a:latin typeface="微软雅黑" pitchFamily="34" charset="-122"/>
                  <a:ea typeface="微软雅黑" pitchFamily="34" charset="-122"/>
                </a:rPr>
                <a:t>培训师资</a:t>
              </a:r>
              <a:endParaRPr lang="en-US" altLang="zh-CN" sz="1400" b="1" dirty="0" smtClean="0">
                <a:solidFill>
                  <a:schemeClr val="tx1">
                    <a:lumMod val="75000"/>
                    <a:lumOff val="25000"/>
                  </a:schemeClr>
                </a:solidFill>
                <a:latin typeface="微软雅黑" pitchFamily="34" charset="-122"/>
                <a:ea typeface="微软雅黑" pitchFamily="34" charset="-122"/>
              </a:endParaRPr>
            </a:p>
          </p:txBody>
        </p:sp>
        <p:sp>
          <p:nvSpPr>
            <p:cNvPr id="32" name="文本框 22"/>
            <p:cNvSpPr txBox="1"/>
            <p:nvPr/>
          </p:nvSpPr>
          <p:spPr>
            <a:xfrm>
              <a:off x="5436469" y="5720960"/>
              <a:ext cx="601447" cy="584775"/>
            </a:xfrm>
            <a:prstGeom prst="rect">
              <a:avLst/>
            </a:prstGeom>
            <a:noFill/>
          </p:spPr>
          <p:txBody>
            <a:bodyPr wrap="none" rtlCol="0">
              <a:spAutoFit/>
            </a:bodyPr>
            <a:lstStyle/>
            <a:p>
              <a:r>
                <a:rPr lang="en-US" altLang="zh-CN" sz="3200" b="1" dirty="0" smtClean="0">
                  <a:solidFill>
                    <a:srgbClr val="00B0F0"/>
                  </a:solidFill>
                </a:rPr>
                <a:t>05</a:t>
              </a:r>
              <a:endParaRPr lang="zh-CN" altLang="en-US" sz="3200" b="1" dirty="0">
                <a:solidFill>
                  <a:srgbClr val="00B0F0"/>
                </a:solidFill>
              </a:endParaRPr>
            </a:p>
          </p:txBody>
        </p:sp>
        <p:sp>
          <p:nvSpPr>
            <p:cNvPr id="33" name="文本框 23"/>
            <p:cNvSpPr txBox="1"/>
            <p:nvPr/>
          </p:nvSpPr>
          <p:spPr>
            <a:xfrm>
              <a:off x="6702721" y="2885149"/>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加强实践锻炼</a:t>
              </a:r>
              <a:endParaRPr lang="en-US" altLang="zh-CN" sz="1400" b="1" dirty="0">
                <a:latin typeface="微软雅黑" pitchFamily="34" charset="-122"/>
                <a:ea typeface="微软雅黑" pitchFamily="34" charset="-122"/>
              </a:endParaRPr>
            </a:p>
          </p:txBody>
        </p:sp>
        <p:sp>
          <p:nvSpPr>
            <p:cNvPr id="34" name="文本框 24"/>
            <p:cNvSpPr txBox="1"/>
            <p:nvPr/>
          </p:nvSpPr>
          <p:spPr>
            <a:xfrm>
              <a:off x="6234297" y="2730725"/>
              <a:ext cx="601447" cy="584775"/>
            </a:xfrm>
            <a:prstGeom prst="rect">
              <a:avLst/>
            </a:prstGeom>
            <a:noFill/>
          </p:spPr>
          <p:txBody>
            <a:bodyPr wrap="none" rtlCol="0">
              <a:spAutoFit/>
            </a:bodyPr>
            <a:lstStyle/>
            <a:p>
              <a:r>
                <a:rPr lang="en-US" altLang="zh-CN" sz="3200" b="1" dirty="0" smtClean="0">
                  <a:solidFill>
                    <a:srgbClr val="A2B932"/>
                  </a:solidFill>
                </a:rPr>
                <a:t>02</a:t>
              </a:r>
              <a:endParaRPr lang="zh-CN" altLang="en-US" sz="3200" b="1" dirty="0">
                <a:solidFill>
                  <a:srgbClr val="A2B932"/>
                </a:solidFill>
              </a:endParaRPr>
            </a:p>
          </p:txBody>
        </p:sp>
        <p:sp>
          <p:nvSpPr>
            <p:cNvPr id="35" name="文本框 25"/>
            <p:cNvSpPr txBox="1"/>
            <p:nvPr/>
          </p:nvSpPr>
          <p:spPr>
            <a:xfrm>
              <a:off x="5138688" y="3379615"/>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a:latin typeface="微软雅黑" pitchFamily="34" charset="-122"/>
                  <a:ea typeface="微软雅黑" pitchFamily="34" charset="-122"/>
                </a:rPr>
                <a:t>校</a:t>
              </a:r>
              <a:r>
                <a:rPr lang="zh-CN" altLang="en-US" sz="1400" b="1" dirty="0" smtClean="0">
                  <a:latin typeface="微软雅黑" pitchFamily="34" charset="-122"/>
                  <a:ea typeface="微软雅黑" pitchFamily="34" charset="-122"/>
                </a:rPr>
                <a:t>企人才互聘</a:t>
              </a:r>
              <a:endParaRPr lang="en-US" altLang="zh-CN" sz="1400" b="1" dirty="0">
                <a:latin typeface="微软雅黑" pitchFamily="34" charset="-122"/>
                <a:ea typeface="微软雅黑" pitchFamily="34" charset="-122"/>
              </a:endParaRPr>
            </a:p>
          </p:txBody>
        </p:sp>
        <p:sp>
          <p:nvSpPr>
            <p:cNvPr id="36" name="文本框 26"/>
            <p:cNvSpPr txBox="1"/>
            <p:nvPr/>
          </p:nvSpPr>
          <p:spPr>
            <a:xfrm>
              <a:off x="4606686" y="3223412"/>
              <a:ext cx="601447" cy="584775"/>
            </a:xfrm>
            <a:prstGeom prst="rect">
              <a:avLst/>
            </a:prstGeom>
            <a:noFill/>
          </p:spPr>
          <p:txBody>
            <a:bodyPr wrap="none" rtlCol="0">
              <a:spAutoFit/>
            </a:bodyPr>
            <a:lstStyle/>
            <a:p>
              <a:r>
                <a:rPr lang="en-US" altLang="zh-CN" sz="3200" b="1" dirty="0" smtClean="0">
                  <a:solidFill>
                    <a:srgbClr val="7030A0"/>
                  </a:solidFill>
                </a:rPr>
                <a:t>03</a:t>
              </a:r>
              <a:endParaRPr lang="zh-CN" altLang="en-US" sz="3200" b="1" dirty="0">
                <a:solidFill>
                  <a:srgbClr val="7030A0"/>
                </a:solidFill>
              </a:endParaRPr>
            </a:p>
          </p:txBody>
        </p:sp>
        <p:sp>
          <p:nvSpPr>
            <p:cNvPr id="37" name="TextBox 116"/>
            <p:cNvSpPr txBox="1"/>
            <p:nvPr/>
          </p:nvSpPr>
          <p:spPr>
            <a:xfrm>
              <a:off x="9958157" y="5206156"/>
              <a:ext cx="1117763" cy="919483"/>
            </a:xfrm>
            <a:prstGeom prst="rect">
              <a:avLst/>
            </a:prstGeom>
            <a:noFill/>
          </p:spPr>
          <p:txBody>
            <a:bodyPr wrap="square" rtlCol="0">
              <a:spAutoFit/>
            </a:bodyPr>
            <a:lstStyle/>
            <a:p>
              <a:pPr algn="ctr"/>
              <a:r>
                <a:rPr lang="zh-CN" altLang="en-US" sz="1600" b="1" dirty="0" smtClean="0">
                  <a:solidFill>
                    <a:schemeClr val="accent3">
                      <a:lumMod val="75000"/>
                    </a:schemeClr>
                  </a:solidFill>
                  <a:latin typeface="微软雅黑" pitchFamily="34" charset="-122"/>
                  <a:ea typeface="微软雅黑" pitchFamily="34" charset="-122"/>
                </a:rPr>
                <a:t>国泰安</a:t>
              </a:r>
              <a:endParaRPr lang="en-US" altLang="zh-CN" sz="1600" b="1" dirty="0" smtClean="0">
                <a:solidFill>
                  <a:schemeClr val="accent3">
                    <a:lumMod val="75000"/>
                  </a:schemeClr>
                </a:solidFill>
                <a:latin typeface="微软雅黑" pitchFamily="34" charset="-122"/>
                <a:ea typeface="微软雅黑" pitchFamily="34" charset="-122"/>
              </a:endParaRPr>
            </a:p>
            <a:p>
              <a:pPr algn="ctr"/>
              <a:r>
                <a:rPr lang="zh-CN" altLang="en-US" sz="1600" b="1" dirty="0" smtClean="0">
                  <a:solidFill>
                    <a:schemeClr val="accent3">
                      <a:lumMod val="75000"/>
                    </a:schemeClr>
                  </a:solidFill>
                  <a:latin typeface="微软雅黑" pitchFamily="34" charset="-122"/>
                  <a:ea typeface="微软雅黑" pitchFamily="34" charset="-122"/>
                </a:rPr>
                <a:t>师资队伍强化方案</a:t>
              </a:r>
              <a:endParaRPr lang="zh-CN" altLang="en-US" sz="1600" b="1" dirty="0">
                <a:solidFill>
                  <a:schemeClr val="accent3">
                    <a:lumMod val="75000"/>
                  </a:schemeClr>
                </a:solidFill>
                <a:latin typeface="微软雅黑" pitchFamily="34" charset="-122"/>
                <a:ea typeface="微软雅黑" pitchFamily="34" charset="-122"/>
              </a:endParaRPr>
            </a:p>
          </p:txBody>
        </p:sp>
        <p:sp>
          <p:nvSpPr>
            <p:cNvPr id="38" name="TextBox 117"/>
            <p:cNvSpPr txBox="1"/>
            <p:nvPr/>
          </p:nvSpPr>
          <p:spPr>
            <a:xfrm>
              <a:off x="4509958" y="1788490"/>
              <a:ext cx="1115614" cy="830997"/>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 培养“双师型”师资队伍</a:t>
              </a:r>
              <a:endParaRPr lang="zh-CN" altLang="en-US" sz="1600" b="1" dirty="0">
                <a:solidFill>
                  <a:srgbClr val="C00000"/>
                </a:solidFill>
                <a:latin typeface="微软雅黑" pitchFamily="34" charset="-122"/>
                <a:ea typeface="微软雅黑" pitchFamily="34" charset="-122"/>
              </a:endParaRPr>
            </a:p>
          </p:txBody>
        </p:sp>
        <p:grpSp>
          <p:nvGrpSpPr>
            <p:cNvPr id="39" name="组合 38"/>
            <p:cNvGrpSpPr/>
            <p:nvPr/>
          </p:nvGrpSpPr>
          <p:grpSpPr>
            <a:xfrm>
              <a:off x="1227979" y="2993565"/>
              <a:ext cx="3077468" cy="3173669"/>
              <a:chOff x="293053" y="2147107"/>
              <a:chExt cx="3077468" cy="3215096"/>
            </a:xfrm>
          </p:grpSpPr>
          <p:sp>
            <p:nvSpPr>
              <p:cNvPr id="40" name="AutoShape 4"/>
              <p:cNvSpPr>
                <a:spLocks noChangeArrowheads="1"/>
              </p:cNvSpPr>
              <p:nvPr/>
            </p:nvSpPr>
            <p:spPr bwMode="gray">
              <a:xfrm>
                <a:off x="1039877" y="2147107"/>
                <a:ext cx="2330644" cy="3215096"/>
              </a:xfrm>
              <a:prstGeom prst="upArrow">
                <a:avLst>
                  <a:gd name="adj1" fmla="val 56361"/>
                  <a:gd name="adj2" fmla="val 78299"/>
                </a:avLst>
              </a:prstGeom>
              <a:solidFill>
                <a:srgbClr val="00B0F0"/>
              </a:solidFill>
              <a:ln w="9525">
                <a:miter lim="800000"/>
              </a:ln>
              <a:effectLst/>
              <a:scene3d>
                <a:camera prst="legacyObliqueTopRight">
                  <a:rot lat="0" lon="19199998" rev="0"/>
                </a:camera>
                <a:lightRig rig="legacyFlat3" dir="t"/>
              </a:scene3d>
              <a:sp3d extrusionH="430200" prstMaterial="legacyPlastic">
                <a:bevelT w="13500" h="13500" prst="angle"/>
                <a:bevelB w="13500" h="13500" prst="angle"/>
                <a:extrusionClr>
                  <a:srgbClr val="006699"/>
                </a:extrusionClr>
                <a:contourClr>
                  <a:srgbClr val="006699"/>
                </a:contourClr>
              </a:sp3d>
            </p:spPr>
            <p:txBody>
              <a:bodyPr wrap="none" anchor="ctr">
                <a:flatTx/>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41" name="组合 40"/>
              <p:cNvGrpSpPr/>
              <p:nvPr/>
            </p:nvGrpSpPr>
            <p:grpSpPr>
              <a:xfrm>
                <a:off x="293053" y="3040840"/>
                <a:ext cx="2065467" cy="2173332"/>
                <a:chOff x="173952" y="3040840"/>
                <a:chExt cx="2184081" cy="2173332"/>
              </a:xfrm>
            </p:grpSpPr>
            <p:sp>
              <p:nvSpPr>
                <p:cNvPr id="42" name="AutoShape 7"/>
                <p:cNvSpPr>
                  <a:spLocks noChangeArrowheads="1"/>
                </p:cNvSpPr>
                <p:nvPr/>
              </p:nvSpPr>
              <p:spPr bwMode="gray">
                <a:xfrm>
                  <a:off x="187920" y="3040840"/>
                  <a:ext cx="2170113" cy="474529"/>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3" name="AutoShape 8"/>
                <p:cNvSpPr>
                  <a:spLocks noChangeArrowheads="1"/>
                </p:cNvSpPr>
                <p:nvPr/>
              </p:nvSpPr>
              <p:spPr bwMode="gray">
                <a:xfrm>
                  <a:off x="181835" y="3609828"/>
                  <a:ext cx="2170113" cy="49573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4" name="AutoShape 9"/>
                <p:cNvSpPr>
                  <a:spLocks noChangeArrowheads="1"/>
                </p:cNvSpPr>
                <p:nvPr/>
              </p:nvSpPr>
              <p:spPr bwMode="gray">
                <a:xfrm>
                  <a:off x="181835" y="4189249"/>
                  <a:ext cx="2170113" cy="480420"/>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5" name="Text Box 38"/>
                <p:cNvSpPr txBox="1">
                  <a:spLocks noChangeArrowheads="1"/>
                </p:cNvSpPr>
                <p:nvPr/>
              </p:nvSpPr>
              <p:spPr bwMode="gray">
                <a:xfrm>
                  <a:off x="230309" y="3129784"/>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专业师资素质不高</a:t>
                  </a:r>
                  <a:endParaRPr lang="en-US" altLang="zh-CN" sz="1400" dirty="0">
                    <a:solidFill>
                      <a:srgbClr val="080808"/>
                    </a:solidFill>
                    <a:latin typeface="微软雅黑" pitchFamily="34" charset="-122"/>
                    <a:ea typeface="微软雅黑" pitchFamily="34" charset="-122"/>
                  </a:endParaRPr>
                </a:p>
              </p:txBody>
            </p:sp>
            <p:sp>
              <p:nvSpPr>
                <p:cNvPr id="46" name="Text Box 38"/>
                <p:cNvSpPr txBox="1">
                  <a:spLocks noChangeArrowheads="1"/>
                </p:cNvSpPr>
                <p:nvPr/>
              </p:nvSpPr>
              <p:spPr bwMode="gray">
                <a:xfrm>
                  <a:off x="238191" y="37312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师资团队建设不完善</a:t>
                  </a:r>
                  <a:endParaRPr lang="en-US" altLang="zh-CN" sz="1400" dirty="0">
                    <a:solidFill>
                      <a:srgbClr val="080808"/>
                    </a:solidFill>
                    <a:latin typeface="微软雅黑" pitchFamily="34" charset="-122"/>
                    <a:ea typeface="微软雅黑" pitchFamily="34" charset="-122"/>
                  </a:endParaRPr>
                </a:p>
              </p:txBody>
            </p:sp>
            <p:sp>
              <p:nvSpPr>
                <p:cNvPr id="47" name="Text Box 38"/>
                <p:cNvSpPr txBox="1">
                  <a:spLocks noChangeArrowheads="1"/>
                </p:cNvSpPr>
                <p:nvPr/>
              </p:nvSpPr>
              <p:spPr bwMode="gray">
                <a:xfrm>
                  <a:off x="253271" y="4291783"/>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专业师资结构不合理</a:t>
                  </a:r>
                  <a:endParaRPr lang="en-US" altLang="zh-CN" sz="1400" dirty="0">
                    <a:solidFill>
                      <a:srgbClr val="080808"/>
                    </a:solidFill>
                    <a:latin typeface="微软雅黑" pitchFamily="34" charset="-122"/>
                    <a:ea typeface="微软雅黑" pitchFamily="34" charset="-122"/>
                  </a:endParaRPr>
                </a:p>
              </p:txBody>
            </p:sp>
            <p:sp>
              <p:nvSpPr>
                <p:cNvPr id="48" name="AutoShape 9"/>
                <p:cNvSpPr>
                  <a:spLocks noChangeArrowheads="1"/>
                </p:cNvSpPr>
                <p:nvPr/>
              </p:nvSpPr>
              <p:spPr bwMode="gray">
                <a:xfrm>
                  <a:off x="173952" y="4753995"/>
                  <a:ext cx="2170113" cy="46017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9" name="Text Box 38"/>
                <p:cNvSpPr txBox="1">
                  <a:spLocks noChangeArrowheads="1"/>
                </p:cNvSpPr>
                <p:nvPr/>
              </p:nvSpPr>
              <p:spPr bwMode="gray">
                <a:xfrm>
                  <a:off x="230309" y="48466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专业师资数量不足</a:t>
                  </a:r>
                  <a:endParaRPr lang="en-US" altLang="zh-CN" sz="1400" dirty="0">
                    <a:solidFill>
                      <a:srgbClr val="080808"/>
                    </a:solidFill>
                    <a:latin typeface="微软雅黑" pitchFamily="34" charset="-122"/>
                    <a:ea typeface="微软雅黑" pitchFamily="34" charset="-122"/>
                  </a:endParaRPr>
                </a:p>
              </p:txBody>
            </p:sp>
          </p:grpSp>
        </p:grpSp>
        <p:sp>
          <p:nvSpPr>
            <p:cNvPr id="50" name="TextBox 130"/>
            <p:cNvSpPr txBox="1"/>
            <p:nvPr/>
          </p:nvSpPr>
          <p:spPr>
            <a:xfrm>
              <a:off x="2261562" y="1802579"/>
              <a:ext cx="1520255" cy="584775"/>
            </a:xfrm>
            <a:prstGeom prst="rect">
              <a:avLst/>
            </a:prstGeom>
            <a:noFill/>
          </p:spPr>
          <p:txBody>
            <a:bodyPr wrap="square" rtlCol="0">
              <a:spAutoFit/>
            </a:bodyPr>
            <a:lstStyle/>
            <a:p>
              <a:pPr algn="ctr"/>
              <a:r>
                <a:rPr lang="zh-CN" altLang="en-US" sz="1600" b="1" dirty="0" smtClean="0">
                  <a:solidFill>
                    <a:schemeClr val="accent6">
                      <a:lumMod val="50000"/>
                    </a:schemeClr>
                  </a:solidFill>
                  <a:latin typeface="微软雅黑" pitchFamily="34" charset="-122"/>
                  <a:ea typeface="微软雅黑" pitchFamily="34" charset="-122"/>
                </a:rPr>
                <a:t>机电一体化专业教学</a:t>
              </a:r>
              <a:endParaRPr lang="zh-CN" altLang="en-US" sz="1600" b="1" dirty="0">
                <a:solidFill>
                  <a:schemeClr val="accent6">
                    <a:lumMod val="50000"/>
                  </a:schemeClr>
                </a:solidFill>
                <a:latin typeface="微软雅黑" pitchFamily="34" charset="-122"/>
                <a:ea typeface="微软雅黑" pitchFamily="34" charset="-122"/>
              </a:endParaRPr>
            </a:p>
          </p:txBody>
        </p:sp>
        <p:sp>
          <p:nvSpPr>
            <p:cNvPr id="51" name="TextBox 131"/>
            <p:cNvSpPr txBox="1"/>
            <p:nvPr/>
          </p:nvSpPr>
          <p:spPr>
            <a:xfrm>
              <a:off x="3211019" y="3515800"/>
              <a:ext cx="463576" cy="2601704"/>
            </a:xfrm>
            <a:prstGeom prst="rect">
              <a:avLst/>
            </a:prstGeom>
            <a:noFill/>
          </p:spPr>
          <p:txBody>
            <a:bodyPr vert="eaVert" wrap="square" rtlCol="0">
              <a:spAutoFit/>
            </a:bodyPr>
            <a:lstStyle/>
            <a:p>
              <a:r>
                <a:rPr lang="zh-CN" altLang="en-US" sz="1600" b="1" dirty="0" smtClean="0">
                  <a:solidFill>
                    <a:schemeClr val="bg1"/>
                  </a:solidFill>
                  <a:latin typeface="微软雅黑" pitchFamily="34" charset="-122"/>
                  <a:ea typeface="微软雅黑" pitchFamily="34" charset="-122"/>
                </a:rPr>
                <a:t>机电一体化专业师资现状</a:t>
              </a:r>
              <a:endParaRPr lang="zh-CN" altLang="en-US" sz="1600" b="1" dirty="0">
                <a:solidFill>
                  <a:schemeClr val="bg1"/>
                </a:solidFill>
                <a:latin typeface="微软雅黑" pitchFamily="34" charset="-122"/>
                <a:ea typeface="微软雅黑" pitchFamily="34" charset="-122"/>
              </a:endParaRPr>
            </a:p>
          </p:txBody>
        </p:sp>
        <p:sp>
          <p:nvSpPr>
            <p:cNvPr id="52" name="右箭头 51"/>
            <p:cNvSpPr/>
            <p:nvPr/>
          </p:nvSpPr>
          <p:spPr>
            <a:xfrm rot="16200000">
              <a:off x="2775538" y="2497657"/>
              <a:ext cx="436386" cy="252000"/>
            </a:xfrm>
            <a:prstGeom prs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133"/>
            <p:cNvSpPr txBox="1"/>
            <p:nvPr/>
          </p:nvSpPr>
          <p:spPr>
            <a:xfrm>
              <a:off x="3095571" y="2577517"/>
              <a:ext cx="369332" cy="447437"/>
            </a:xfrm>
            <a:prstGeom prst="rect">
              <a:avLst/>
            </a:prstGeom>
            <a:noFill/>
          </p:spPr>
          <p:txBody>
            <a:bodyPr vert="eaVert" wrap="square" rtlCol="0">
              <a:spAutoFit/>
            </a:bodyPr>
            <a:lstStyle/>
            <a:p>
              <a:r>
                <a:rPr lang="zh-CN" altLang="en-US" sz="1200" dirty="0" smtClean="0">
                  <a:latin typeface="微软雅黑" pitchFamily="34" charset="-122"/>
                  <a:ea typeface="微软雅黑" pitchFamily="34" charset="-122"/>
                </a:rPr>
                <a:t>制约</a:t>
              </a:r>
              <a:endParaRPr lang="zh-CN" altLang="en-US" sz="1200" dirty="0">
                <a:latin typeface="微软雅黑" pitchFamily="34" charset="-122"/>
                <a:ea typeface="微软雅黑" pitchFamily="34" charset="-122"/>
              </a:endParaRPr>
            </a:p>
          </p:txBody>
        </p:sp>
        <p:sp>
          <p:nvSpPr>
            <p:cNvPr id="54" name="左右箭头 53"/>
            <p:cNvSpPr/>
            <p:nvPr/>
          </p:nvSpPr>
          <p:spPr>
            <a:xfrm>
              <a:off x="3820839" y="2057961"/>
              <a:ext cx="566583" cy="217591"/>
            </a:xfrm>
            <a:prstGeom prst="lef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135"/>
            <p:cNvSpPr txBox="1"/>
            <p:nvPr/>
          </p:nvSpPr>
          <p:spPr>
            <a:xfrm>
              <a:off x="3874722" y="1765504"/>
              <a:ext cx="619207"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需</a:t>
              </a:r>
              <a:r>
                <a:rPr lang="zh-CN" altLang="en-US" sz="1200" dirty="0" smtClean="0">
                  <a:latin typeface="微软雅黑" pitchFamily="34" charset="-122"/>
                  <a:ea typeface="微软雅黑" pitchFamily="34" charset="-122"/>
                </a:rPr>
                <a:t>求</a:t>
              </a:r>
              <a:endParaRPr lang="zh-CN" altLang="en-US" sz="1200" dirty="0">
                <a:latin typeface="微软雅黑" pitchFamily="34" charset="-122"/>
                <a:ea typeface="微软雅黑" pitchFamily="34" charset="-122"/>
              </a:endParaRPr>
            </a:p>
          </p:txBody>
        </p:sp>
        <p:sp>
          <p:nvSpPr>
            <p:cNvPr id="56" name="TextBox 136"/>
            <p:cNvSpPr txBox="1"/>
            <p:nvPr/>
          </p:nvSpPr>
          <p:spPr>
            <a:xfrm>
              <a:off x="3847779" y="2308372"/>
              <a:ext cx="622183"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促进</a:t>
              </a:r>
            </a:p>
          </p:txBody>
        </p:sp>
      </p:grpSp>
      <p:sp>
        <p:nvSpPr>
          <p:cNvPr id="57" name="矩形 2"/>
          <p:cNvSpPr>
            <a:spLocks noChangeArrowheads="1"/>
          </p:cNvSpPr>
          <p:nvPr/>
        </p:nvSpPr>
        <p:spPr bwMode="auto">
          <a:xfrm>
            <a:off x="4248651" y="1091119"/>
            <a:ext cx="43129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smtClean="0">
                <a:solidFill>
                  <a:srgbClr val="002060"/>
                </a:solidFill>
                <a:latin typeface="微软雅黑" pitchFamily="34" charset="-122"/>
                <a:ea typeface="微软雅黑" pitchFamily="34" charset="-122"/>
                <a:sym typeface="宋体" pitchFamily="2" charset="-122"/>
              </a:rPr>
              <a:t>内</a:t>
            </a:r>
            <a:r>
              <a:rPr lang="zh-CN" altLang="en-US" sz="1600" b="1" dirty="0">
                <a:solidFill>
                  <a:srgbClr val="002060"/>
                </a:solidFill>
                <a:latin typeface="微软雅黑" pitchFamily="34" charset="-122"/>
                <a:ea typeface="微软雅黑" pitchFamily="34" charset="-122"/>
                <a:sym typeface="宋体" pitchFamily="2" charset="-122"/>
              </a:rPr>
              <a:t>培外引交流，打造双师队伍强化师资力量</a:t>
            </a:r>
            <a:endParaRPr lang="zh-CN" altLang="en-US" sz="1600" b="1" dirty="0">
              <a:solidFill>
                <a:srgbClr val="002060"/>
              </a:solidFill>
              <a:latin typeface="微软雅黑" pitchFamily="34" charset="-122"/>
              <a:ea typeface="微软雅黑" pitchFamily="34" charset="-122"/>
            </a:endParaRPr>
          </a:p>
        </p:txBody>
      </p:sp>
      <p:grpSp>
        <p:nvGrpSpPr>
          <p:cNvPr id="58" name="组合 57"/>
          <p:cNvGrpSpPr/>
          <p:nvPr/>
        </p:nvGrpSpPr>
        <p:grpSpPr>
          <a:xfrm>
            <a:off x="-1" y="350874"/>
            <a:ext cx="11553715" cy="295169"/>
            <a:chOff x="0" y="404813"/>
            <a:chExt cx="10020232" cy="241230"/>
          </a:xfrm>
        </p:grpSpPr>
        <p:cxnSp>
          <p:nvCxnSpPr>
            <p:cNvPr id="59" name="直接连接符 58"/>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4" name="MH_Other_5"/>
          <p:cNvSpPr>
            <a:spLocks noChangeArrowheads="1"/>
          </p:cNvSpPr>
          <p:nvPr>
            <p:custDataLst>
              <p:tags r:id="rId1"/>
            </p:custDataLst>
          </p:nvPr>
        </p:nvSpPr>
        <p:spPr bwMode="auto">
          <a:xfrm>
            <a:off x="229976" y="728170"/>
            <a:ext cx="3019649" cy="519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（五）专业教学团队建设</a:t>
            </a:r>
            <a:endParaRPr lang="zh-CN" altLang="en-US" sz="2000" b="1" dirty="0">
              <a:solidFill>
                <a:srgbClr val="FFFFFF"/>
              </a:solidFill>
              <a:ea typeface="微软雅黑" pitchFamily="34" charset="-122"/>
            </a:endParaRPr>
          </a:p>
        </p:txBody>
      </p:sp>
      <p:sp>
        <p:nvSpPr>
          <p:cNvPr id="65" name="矩形 64"/>
          <p:cNvSpPr/>
          <p:nvPr/>
        </p:nvSpPr>
        <p:spPr>
          <a:xfrm>
            <a:off x="-221791" y="1198429"/>
            <a:ext cx="3723863"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专业教学团队培养建设</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5021842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23</a:t>
            </a:r>
            <a:endParaRPr lang="zh-CN" altLang="en-US" sz="1600" b="1" dirty="0"/>
          </a:p>
        </p:txBody>
      </p:sp>
      <p:graphicFrame>
        <p:nvGraphicFramePr>
          <p:cNvPr id="17" name="表格 16"/>
          <p:cNvGraphicFramePr>
            <a:graphicFrameLocks noGrp="1"/>
          </p:cNvGraphicFramePr>
          <p:nvPr>
            <p:extLst>
              <p:ext uri="{D42A27DB-BD31-4B8C-83A1-F6EECF244321}">
                <p14:modId xmlns:p14="http://schemas.microsoft.com/office/powerpoint/2010/main" val="2109564847"/>
              </p:ext>
            </p:extLst>
          </p:nvPr>
        </p:nvGraphicFramePr>
        <p:xfrm>
          <a:off x="5068778" y="751790"/>
          <a:ext cx="6000841" cy="5581593"/>
        </p:xfrm>
        <a:graphic>
          <a:graphicData uri="http://schemas.openxmlformats.org/drawingml/2006/table">
            <a:tbl>
              <a:tblPr firstRow="1" firstCol="1" bandRow="1">
                <a:tableStyleId>{5C22544A-7EE6-4342-B048-85BDC9FD1C3A}</a:tableStyleId>
              </a:tblPr>
              <a:tblGrid>
                <a:gridCol w="1345726">
                  <a:extLst>
                    <a:ext uri="{9D8B030D-6E8A-4147-A177-3AD203B41FA5}">
                      <a16:colId xmlns="" xmlns:a16="http://schemas.microsoft.com/office/drawing/2014/main" val="20000"/>
                    </a:ext>
                  </a:extLst>
                </a:gridCol>
                <a:gridCol w="3581366">
                  <a:extLst>
                    <a:ext uri="{9D8B030D-6E8A-4147-A177-3AD203B41FA5}">
                      <a16:colId xmlns="" xmlns:a16="http://schemas.microsoft.com/office/drawing/2014/main" val="20001"/>
                    </a:ext>
                  </a:extLst>
                </a:gridCol>
                <a:gridCol w="1073749">
                  <a:extLst>
                    <a:ext uri="{9D8B030D-6E8A-4147-A177-3AD203B41FA5}">
                      <a16:colId xmlns="" xmlns:a16="http://schemas.microsoft.com/office/drawing/2014/main" val="20002"/>
                    </a:ext>
                  </a:extLst>
                </a:gridCol>
              </a:tblGrid>
              <a:tr h="247593">
                <a:tc>
                  <a:txBody>
                    <a:bodyPr/>
                    <a:lstStyle/>
                    <a:p>
                      <a:pPr algn="ctr">
                        <a:spcAft>
                          <a:spcPts val="0"/>
                        </a:spcAft>
                      </a:pPr>
                      <a:r>
                        <a:rPr lang="zh-CN" sz="1400" b="1" kern="100" dirty="0" smtClean="0">
                          <a:solidFill>
                            <a:schemeClr val="tx1"/>
                          </a:solidFill>
                          <a:effectLst/>
                          <a:latin typeface="微软雅黑" pitchFamily="34" charset="-122"/>
                          <a:ea typeface="微软雅黑" pitchFamily="34" charset="-122"/>
                        </a:rPr>
                        <a:t>培训</a:t>
                      </a:r>
                      <a:r>
                        <a:rPr lang="zh-CN" sz="1400" b="1" kern="100" dirty="0">
                          <a:solidFill>
                            <a:schemeClr val="tx1"/>
                          </a:solidFill>
                          <a:effectLst/>
                          <a:latin typeface="微软雅黑" pitchFamily="34" charset="-122"/>
                          <a:ea typeface="微软雅黑" pitchFamily="34" charset="-122"/>
                        </a:rPr>
                        <a:t>课程类别</a:t>
                      </a:r>
                      <a:endParaRPr lang="zh-CN" sz="1400" b="1" kern="100" dirty="0">
                        <a:solidFill>
                          <a:schemeClr val="tx1"/>
                        </a:solidFill>
                        <a:effectLst/>
                        <a:latin typeface="微软雅黑" pitchFamily="34" charset="-122"/>
                        <a:ea typeface="微软雅黑" pitchFamily="34" charset="-122"/>
                        <a:cs typeface="Times New Roman"/>
                      </a:endParaRPr>
                    </a:p>
                  </a:txBody>
                  <a:tcPr marL="61435" marR="61435" marT="0" marB="0"/>
                </a:tc>
                <a:tc>
                  <a:txBody>
                    <a:bodyPr/>
                    <a:lstStyle/>
                    <a:p>
                      <a:pPr algn="ctr">
                        <a:spcAft>
                          <a:spcPts val="0"/>
                        </a:spcAft>
                      </a:pPr>
                      <a:r>
                        <a:rPr lang="zh-CN" sz="1400" b="1" kern="100" dirty="0">
                          <a:solidFill>
                            <a:schemeClr val="tx1"/>
                          </a:solidFill>
                          <a:effectLst/>
                          <a:latin typeface="微软雅黑" pitchFamily="34" charset="-122"/>
                          <a:ea typeface="微软雅黑" pitchFamily="34" charset="-122"/>
                        </a:rPr>
                        <a:t>培训课程举例</a:t>
                      </a:r>
                      <a:endParaRPr lang="zh-CN" sz="1400" b="1" kern="100" dirty="0">
                        <a:solidFill>
                          <a:schemeClr val="tx1"/>
                        </a:solidFill>
                        <a:effectLst/>
                        <a:latin typeface="微软雅黑" pitchFamily="34" charset="-122"/>
                        <a:ea typeface="微软雅黑" pitchFamily="34" charset="-122"/>
                        <a:cs typeface="Times New Roman"/>
                      </a:endParaRPr>
                    </a:p>
                  </a:txBody>
                  <a:tcPr marL="61435" marR="61435" marT="0" marB="0"/>
                </a:tc>
                <a:tc>
                  <a:txBody>
                    <a:bodyPr/>
                    <a:lstStyle/>
                    <a:p>
                      <a:pPr algn="ctr">
                        <a:spcAft>
                          <a:spcPts val="0"/>
                        </a:spcAft>
                      </a:pPr>
                      <a:r>
                        <a:rPr lang="zh-CN" sz="1400" b="1" kern="100" dirty="0">
                          <a:solidFill>
                            <a:schemeClr val="tx1"/>
                          </a:solidFill>
                          <a:effectLst/>
                          <a:latin typeface="微软雅黑" pitchFamily="34" charset="-122"/>
                          <a:ea typeface="微软雅黑" pitchFamily="34" charset="-122"/>
                        </a:rPr>
                        <a:t>培训目标</a:t>
                      </a:r>
                      <a:endParaRPr lang="zh-CN" sz="1400" b="1" kern="100" dirty="0">
                        <a:solidFill>
                          <a:schemeClr val="tx1"/>
                        </a:solidFill>
                        <a:effectLst/>
                        <a:latin typeface="微软雅黑" pitchFamily="34" charset="-122"/>
                        <a:ea typeface="微软雅黑" pitchFamily="34" charset="-122"/>
                        <a:cs typeface="Times New Roman"/>
                      </a:endParaRPr>
                    </a:p>
                  </a:txBody>
                  <a:tcPr marL="61435" marR="61435" marT="0" marB="0"/>
                </a:tc>
                <a:extLst>
                  <a:ext uri="{0D108BD9-81ED-4DB2-BD59-A6C34878D82A}">
                    <a16:rowId xmlns="" xmlns:a16="http://schemas.microsoft.com/office/drawing/2014/main" val="10000"/>
                  </a:ext>
                </a:extLst>
              </a:tr>
              <a:tr h="201433">
                <a:tc rowSpan="6">
                  <a:txBody>
                    <a:bodyPr/>
                    <a:lstStyle/>
                    <a:p>
                      <a:pPr algn="ctr">
                        <a:spcAft>
                          <a:spcPts val="0"/>
                        </a:spcAft>
                      </a:pPr>
                      <a:r>
                        <a:rPr lang="zh-CN" sz="1400" kern="100" dirty="0">
                          <a:effectLst/>
                          <a:latin typeface="微软雅黑" pitchFamily="34" charset="-122"/>
                          <a:ea typeface="微软雅黑" pitchFamily="34" charset="-122"/>
                        </a:rPr>
                        <a:t>职业素养培训</a:t>
                      </a:r>
                    </a:p>
                    <a:p>
                      <a:pPr algn="ctr">
                        <a:spcAft>
                          <a:spcPts val="0"/>
                        </a:spcAft>
                      </a:pPr>
                      <a:r>
                        <a:rPr lang="zh-CN" sz="1400" kern="100" dirty="0">
                          <a:effectLst/>
                          <a:latin typeface="微软雅黑" pitchFamily="34" charset="-122"/>
                          <a:ea typeface="微软雅黑" pitchFamily="34" charset="-122"/>
                        </a:rPr>
                        <a:t>（通用培训）</a:t>
                      </a:r>
                      <a:endParaRPr lang="zh-CN" sz="14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400" kern="100" dirty="0">
                          <a:effectLst/>
                          <a:latin typeface="微软雅黑" pitchFamily="34" charset="-122"/>
                          <a:ea typeface="微软雅黑" pitchFamily="34" charset="-122"/>
                        </a:rPr>
                        <a:t>职业教育心理学</a:t>
                      </a:r>
                      <a:endParaRPr lang="zh-CN" sz="1400" kern="100" dirty="0">
                        <a:effectLst/>
                        <a:latin typeface="微软雅黑" pitchFamily="34" charset="-122"/>
                        <a:ea typeface="微软雅黑" pitchFamily="34" charset="-122"/>
                        <a:cs typeface="Times New Roman"/>
                      </a:endParaRPr>
                    </a:p>
                  </a:txBody>
                  <a:tcPr marL="61435" marR="61435" marT="0" marB="0" anchor="ctr"/>
                </a:tc>
                <a:tc rowSpan="6">
                  <a:txBody>
                    <a:bodyPr/>
                    <a:lstStyle/>
                    <a:p>
                      <a:pPr algn="just">
                        <a:spcAft>
                          <a:spcPts val="0"/>
                        </a:spcAft>
                      </a:pPr>
                      <a:r>
                        <a:rPr lang="zh-CN" sz="1400" kern="100" dirty="0">
                          <a:effectLst/>
                          <a:latin typeface="微软雅黑" pitchFamily="34" charset="-122"/>
                          <a:ea typeface="微软雅黑" pitchFamily="34" charset="-122"/>
                        </a:rPr>
                        <a:t>拓展教师的视野，提升教师的基本职业素养和综合素质</a:t>
                      </a:r>
                      <a:endParaRPr lang="zh-CN" sz="1400" kern="100" dirty="0">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 xmlns:a16="http://schemas.microsoft.com/office/drawing/2014/main" val="10001"/>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职业教育改革发展现状与趋势</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02"/>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“互联网+X专业”人才培养模式的创新</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03"/>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“中国制造2025”与职业教育改革发展</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04"/>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提高教师职业素养经典案例分享</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05"/>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教师情绪压力管理</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06"/>
                  </a:ext>
                </a:extLst>
              </a:tr>
              <a:tr h="201433">
                <a:tc rowSpan="16">
                  <a:txBody>
                    <a:bodyPr/>
                    <a:lstStyle/>
                    <a:p>
                      <a:pPr algn="ctr">
                        <a:spcAft>
                          <a:spcPts val="0"/>
                        </a:spcAft>
                      </a:pPr>
                      <a:r>
                        <a:rPr lang="zh-CN" sz="1400" kern="100" dirty="0">
                          <a:effectLst/>
                          <a:latin typeface="微软雅黑" pitchFamily="34" charset="-122"/>
                          <a:ea typeface="微软雅黑" pitchFamily="34" charset="-122"/>
                        </a:rPr>
                        <a:t>教学技能培训</a:t>
                      </a:r>
                    </a:p>
                    <a:p>
                      <a:pPr algn="ctr">
                        <a:spcAft>
                          <a:spcPts val="0"/>
                        </a:spcAft>
                      </a:pPr>
                      <a:r>
                        <a:rPr lang="zh-CN" sz="1400" kern="100" dirty="0" smtClean="0">
                          <a:effectLst/>
                          <a:latin typeface="微软雅黑" pitchFamily="34" charset="-122"/>
                          <a:ea typeface="微软雅黑" pitchFamily="34" charset="-122"/>
                        </a:rPr>
                        <a:t>（</a:t>
                      </a:r>
                      <a:r>
                        <a:rPr lang="zh-CN" altLang="en-US" sz="1400" kern="100" dirty="0" smtClean="0">
                          <a:effectLst/>
                          <a:latin typeface="微软雅黑" pitchFamily="34" charset="-122"/>
                          <a:ea typeface="微软雅黑" pitchFamily="34" charset="-122"/>
                        </a:rPr>
                        <a:t>专项培训</a:t>
                      </a:r>
                      <a:r>
                        <a:rPr lang="zh-CN" sz="1400" kern="100" dirty="0" smtClean="0">
                          <a:effectLst/>
                          <a:latin typeface="微软雅黑" pitchFamily="34" charset="-122"/>
                          <a:ea typeface="微软雅黑" pitchFamily="34" charset="-122"/>
                        </a:rPr>
                        <a:t>）</a:t>
                      </a:r>
                      <a:endParaRPr lang="zh-CN" sz="14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400" kern="100" dirty="0">
                          <a:effectLst/>
                          <a:latin typeface="微软雅黑" pitchFamily="34" charset="-122"/>
                          <a:ea typeface="微软雅黑" pitchFamily="34" charset="-122"/>
                        </a:rPr>
                        <a:t>职业教育课程改革与课程开发</a:t>
                      </a:r>
                      <a:endParaRPr lang="zh-CN" sz="1400" kern="100" dirty="0">
                        <a:effectLst/>
                        <a:latin typeface="微软雅黑" pitchFamily="34" charset="-122"/>
                        <a:ea typeface="微软雅黑" pitchFamily="34" charset="-122"/>
                        <a:cs typeface="Times New Roman"/>
                      </a:endParaRPr>
                    </a:p>
                  </a:txBody>
                  <a:tcPr marL="61435" marR="61435" marT="0" marB="0" anchor="ctr"/>
                </a:tc>
                <a:tc rowSpan="16">
                  <a:txBody>
                    <a:bodyPr/>
                    <a:lstStyle/>
                    <a:p>
                      <a:pPr algn="just">
                        <a:spcAft>
                          <a:spcPts val="0"/>
                        </a:spcAft>
                      </a:pPr>
                      <a:r>
                        <a:rPr lang="zh-CN" sz="1400" kern="100" dirty="0">
                          <a:effectLst/>
                          <a:latin typeface="微软雅黑" pitchFamily="34" charset="-122"/>
                          <a:ea typeface="微软雅黑" pitchFamily="34" charset="-122"/>
                        </a:rPr>
                        <a:t>提升教师的教学、教研技能</a:t>
                      </a:r>
                      <a:r>
                        <a:rPr lang="zh-CN" sz="1400" kern="100" dirty="0" smtClean="0">
                          <a:effectLst/>
                          <a:latin typeface="微软雅黑" pitchFamily="34" charset="-122"/>
                          <a:ea typeface="微软雅黑" pitchFamily="34" charset="-122"/>
                        </a:rPr>
                        <a:t>和水平</a:t>
                      </a:r>
                      <a:endParaRPr lang="zh-CN" sz="1400" kern="100" dirty="0">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 xmlns:a16="http://schemas.microsoft.com/office/drawing/2014/main" val="10007"/>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职业教育行动导向的教学法</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08"/>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现代教学媒体（课件）开发</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09"/>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信息化教学设计与课程整合</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0"/>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虚拟仿真实训系统</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1"/>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数字化教学资源库建设</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2"/>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精品课程建设与课程网站开发</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3"/>
                  </a:ext>
                </a:extLst>
              </a:tr>
              <a:tr h="201433">
                <a:tc vMerge="1">
                  <a:txBody>
                    <a:bodyPr/>
                    <a:lstStyle/>
                    <a:p>
                      <a:endParaRPr lang="zh-CN" altLang="en-US"/>
                    </a:p>
                  </a:txBody>
                  <a:tcPr/>
                </a:tc>
                <a:tc>
                  <a:txBody>
                    <a:bodyPr/>
                    <a:lstStyle/>
                    <a:p>
                      <a:pPr algn="ctr">
                        <a:spcAft>
                          <a:spcPts val="0"/>
                        </a:spcAft>
                      </a:pPr>
                      <a:r>
                        <a:rPr lang="zh-CN" altLang="en-US" sz="1400" kern="100" dirty="0" smtClean="0">
                          <a:effectLst/>
                          <a:latin typeface="微软雅黑" pitchFamily="34" charset="-122"/>
                          <a:ea typeface="微软雅黑" pitchFamily="34" charset="-122"/>
                          <a:cs typeface="Times New Roman"/>
                        </a:rPr>
                        <a:t>机电一体化专业实训技能培训</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4"/>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职业教育项目式教材开发</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5"/>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职业教育科研能力建设与提升</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6"/>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职业学校管理与人力资源开发</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7"/>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职业学校校园文化建设</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8"/>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职业学校德育课程建设</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19"/>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机会识别与项目选择</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20"/>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创业资本运作</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21"/>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如何组建创业精英团队</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22"/>
                  </a:ext>
                </a:extLst>
              </a:tr>
              <a:tr h="201433">
                <a:tc rowSpan="3">
                  <a:txBody>
                    <a:bodyPr/>
                    <a:lstStyle/>
                    <a:p>
                      <a:pPr algn="ctr">
                        <a:spcAft>
                          <a:spcPts val="0"/>
                        </a:spcAft>
                      </a:pPr>
                      <a:r>
                        <a:rPr lang="zh-CN" sz="1400" kern="100" dirty="0">
                          <a:effectLst/>
                          <a:latin typeface="微软雅黑" pitchFamily="34" charset="-122"/>
                          <a:ea typeface="微软雅黑" pitchFamily="34" charset="-122"/>
                        </a:rPr>
                        <a:t>辅助研修</a:t>
                      </a:r>
                      <a:endParaRPr lang="zh-CN" sz="14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400" kern="100">
                          <a:effectLst/>
                          <a:latin typeface="微软雅黑" pitchFamily="34" charset="-122"/>
                          <a:ea typeface="微软雅黑" pitchFamily="34" charset="-122"/>
                        </a:rPr>
                        <a:t>德国双元制职业教育方法</a:t>
                      </a:r>
                      <a:endParaRPr lang="zh-CN" sz="1400" kern="100">
                        <a:effectLst/>
                        <a:latin typeface="微软雅黑" pitchFamily="34" charset="-122"/>
                        <a:ea typeface="微软雅黑" pitchFamily="34" charset="-122"/>
                        <a:cs typeface="Times New Roman"/>
                      </a:endParaRPr>
                    </a:p>
                  </a:txBody>
                  <a:tcPr marL="61435" marR="61435" marT="0" marB="0" anchor="ctr"/>
                </a:tc>
                <a:tc rowSpan="3">
                  <a:txBody>
                    <a:bodyPr/>
                    <a:lstStyle/>
                    <a:p>
                      <a:pPr algn="just">
                        <a:spcAft>
                          <a:spcPts val="0"/>
                        </a:spcAft>
                      </a:pPr>
                      <a:r>
                        <a:rPr lang="zh-CN" sz="1400" kern="100" dirty="0">
                          <a:effectLst/>
                          <a:latin typeface="微软雅黑" pitchFamily="34" charset="-122"/>
                          <a:ea typeface="微软雅黑" pitchFamily="34" charset="-122"/>
                        </a:rPr>
                        <a:t>提升教师教学科研水平及国际视野</a:t>
                      </a:r>
                      <a:endParaRPr lang="zh-CN" sz="1400" kern="100" dirty="0">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 xmlns:a16="http://schemas.microsoft.com/office/drawing/2014/main" val="10023"/>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探讨“教学工厂”和最新的管理理念</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24"/>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香港职业教育概况及营运模式</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 xmlns:a16="http://schemas.microsoft.com/office/drawing/2014/main" val="10025"/>
                  </a:ext>
                </a:extLst>
              </a:tr>
            </a:tbl>
          </a:graphicData>
        </a:graphic>
      </p:graphicFrame>
      <p:graphicFrame>
        <p:nvGraphicFramePr>
          <p:cNvPr id="18" name="图示 17"/>
          <p:cNvGraphicFramePr/>
          <p:nvPr>
            <p:extLst>
              <p:ext uri="{D42A27DB-BD31-4B8C-83A1-F6EECF244321}">
                <p14:modId xmlns:p14="http://schemas.microsoft.com/office/powerpoint/2010/main" val="1059104513"/>
              </p:ext>
            </p:extLst>
          </p:nvPr>
        </p:nvGraphicFramePr>
        <p:xfrm>
          <a:off x="1158844" y="1204112"/>
          <a:ext cx="3466944" cy="4841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组合 11"/>
          <p:cNvGrpSpPr/>
          <p:nvPr/>
        </p:nvGrpSpPr>
        <p:grpSpPr>
          <a:xfrm>
            <a:off x="-1" y="350874"/>
            <a:ext cx="11553715" cy="295169"/>
            <a:chOff x="0" y="404813"/>
            <a:chExt cx="10020232" cy="241230"/>
          </a:xfrm>
        </p:grpSpPr>
        <p:cxnSp>
          <p:nvCxnSpPr>
            <p:cNvPr id="13" name="直接连接符 1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245841" y="612107"/>
            <a:ext cx="3604679"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专业教学团队培养措施</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82041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24</a:t>
            </a:r>
            <a:endParaRPr lang="zh-CN" altLang="en-US" sz="1600" b="1" dirty="0"/>
          </a:p>
        </p:txBody>
      </p:sp>
      <p:grpSp>
        <p:nvGrpSpPr>
          <p:cNvPr id="10" name="组合 9"/>
          <p:cNvGrpSpPr/>
          <p:nvPr/>
        </p:nvGrpSpPr>
        <p:grpSpPr>
          <a:xfrm>
            <a:off x="1552633" y="1165173"/>
            <a:ext cx="9648968" cy="5167657"/>
            <a:chOff x="1337480" y="1191222"/>
            <a:chExt cx="9648968" cy="5167657"/>
          </a:xfrm>
        </p:grpSpPr>
        <p:graphicFrame>
          <p:nvGraphicFramePr>
            <p:cNvPr id="11" name="图示 10"/>
            <p:cNvGraphicFramePr/>
            <p:nvPr>
              <p:extLst>
                <p:ext uri="{D42A27DB-BD31-4B8C-83A1-F6EECF244321}">
                  <p14:modId xmlns:p14="http://schemas.microsoft.com/office/powerpoint/2010/main" val="4196082218"/>
                </p:ext>
              </p:extLst>
            </p:nvPr>
          </p:nvGraphicFramePr>
          <p:xfrm>
            <a:off x="1337480" y="1191222"/>
            <a:ext cx="9539785" cy="5167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图片 11"/>
            <p:cNvPicPr/>
            <p:nvPr/>
          </p:nvPicPr>
          <p:blipFill>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861109" y="3140255"/>
              <a:ext cx="3125339" cy="1712199"/>
            </a:xfrm>
            <a:prstGeom prst="rect">
              <a:avLst/>
            </a:prstGeom>
          </p:spPr>
        </p:pic>
        <p:pic>
          <p:nvPicPr>
            <p:cNvPr id="13" name="Picture 2"/>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012" y="4788410"/>
              <a:ext cx="2656072" cy="1549121"/>
            </a:xfrm>
            <a:prstGeom prst="rect">
              <a:avLst/>
            </a:prstGeom>
            <a:noFill/>
            <a:ln>
              <a:noFill/>
            </a:ln>
            <a:effectLst/>
            <a:extLst/>
          </p:spPr>
        </p:pic>
        <p:pic>
          <p:nvPicPr>
            <p:cNvPr id="14" name="Picture 2" descr="DSC_0263"/>
            <p:cNvPicPr>
              <a:picLocks noChangeAspect="1" noChangeArrowheads="1"/>
            </p:cNvPicPr>
            <p:nvPr/>
          </p:nvPicPr>
          <p:blipFill>
            <a:blip r:embed="rId10" cstate="email"/>
            <a:stretch>
              <a:fillRect/>
            </a:stretch>
          </p:blipFill>
          <p:spPr bwMode="auto">
            <a:xfrm>
              <a:off x="8112012" y="1369472"/>
              <a:ext cx="2656072" cy="1592533"/>
            </a:xfrm>
            <a:prstGeom prst="rect">
              <a:avLst/>
            </a:prstGeom>
            <a:ln>
              <a:noFill/>
            </a:ln>
            <a:effectLst>
              <a:outerShdw blurRad="292100" dist="139700" dir="2700000" algn="tl" rotWithShape="0">
                <a:srgbClr val="333333">
                  <a:alpha val="65000"/>
                </a:srgbClr>
              </a:outerShdw>
            </a:effectLst>
          </p:spPr>
        </p:pic>
        <p:sp>
          <p:nvSpPr>
            <p:cNvPr id="15" name="矩形 14"/>
            <p:cNvSpPr/>
            <p:nvPr/>
          </p:nvSpPr>
          <p:spPr>
            <a:xfrm>
              <a:off x="4003971" y="1981072"/>
              <a:ext cx="2031325"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学科理论知识培训</a:t>
              </a:r>
            </a:p>
          </p:txBody>
        </p:sp>
      </p:grpSp>
      <p:grpSp>
        <p:nvGrpSpPr>
          <p:cNvPr id="16" name="组合 15"/>
          <p:cNvGrpSpPr/>
          <p:nvPr/>
        </p:nvGrpSpPr>
        <p:grpSpPr>
          <a:xfrm>
            <a:off x="-1" y="350874"/>
            <a:ext cx="11553715" cy="295169"/>
            <a:chOff x="0" y="404813"/>
            <a:chExt cx="10020232" cy="241230"/>
          </a:xfrm>
        </p:grpSpPr>
        <p:cxnSp>
          <p:nvCxnSpPr>
            <p:cNvPr id="17" name="直接连接符 1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183620" y="648036"/>
            <a:ext cx="2690279"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实践过程中培养</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8400720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25</a:t>
            </a:r>
            <a:endParaRPr lang="zh-CN" altLang="en-US" sz="1600" b="1" dirty="0">
              <a:solidFill>
                <a:prstClr val="white"/>
              </a:solidFill>
            </a:endParaRPr>
          </a:p>
        </p:txBody>
      </p:sp>
      <p:grpSp>
        <p:nvGrpSpPr>
          <p:cNvPr id="2" name="组合 1"/>
          <p:cNvGrpSpPr/>
          <p:nvPr/>
        </p:nvGrpSpPr>
        <p:grpSpPr>
          <a:xfrm>
            <a:off x="1598105" y="1720396"/>
            <a:ext cx="9093200" cy="4379912"/>
            <a:chOff x="1598105" y="1866700"/>
            <a:chExt cx="9093200" cy="4379912"/>
          </a:xfrm>
        </p:grpSpPr>
        <p:sp>
          <p:nvSpPr>
            <p:cNvPr id="53" name="MH_Other_1"/>
            <p:cNvSpPr/>
            <p:nvPr>
              <p:custDataLst>
                <p:tags r:id="rId2"/>
              </p:custDataLst>
            </p:nvPr>
          </p:nvSpPr>
          <p:spPr>
            <a:xfrm>
              <a:off x="1778021" y="2200075"/>
              <a:ext cx="939800" cy="73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6" name="MH_Other_2"/>
            <p:cNvSpPr/>
            <p:nvPr>
              <p:custDataLst>
                <p:tags r:id="rId3"/>
              </p:custDataLst>
            </p:nvPr>
          </p:nvSpPr>
          <p:spPr>
            <a:xfrm>
              <a:off x="1598105" y="2060375"/>
              <a:ext cx="1299633"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67" name="MH_SubTitle_1"/>
            <p:cNvSpPr txBox="1">
              <a:spLocks noChangeArrowheads="1"/>
            </p:cNvSpPr>
            <p:nvPr>
              <p:custDataLst>
                <p:tags r:id="rId4"/>
              </p:custDataLst>
            </p:nvPr>
          </p:nvSpPr>
          <p:spPr bwMode="auto">
            <a:xfrm>
              <a:off x="3143272" y="1866700"/>
              <a:ext cx="7548033"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b="1" dirty="0">
                  <a:solidFill>
                    <a:schemeClr val="accent1"/>
                  </a:solidFill>
                  <a:latin typeface="微软雅黑" panose="020B0503020204020204" pitchFamily="34" charset="-122"/>
                  <a:ea typeface="微软雅黑" panose="020B0503020204020204" pitchFamily="34" charset="-122"/>
                </a:rPr>
                <a:t>基础建设</a:t>
              </a:r>
            </a:p>
          </p:txBody>
        </p:sp>
        <p:sp>
          <p:nvSpPr>
            <p:cNvPr id="71" name="MH_Text_1"/>
            <p:cNvSpPr txBox="1"/>
            <p:nvPr>
              <p:custDataLst>
                <p:tags r:id="rId5"/>
              </p:custDataLst>
            </p:nvPr>
          </p:nvSpPr>
          <p:spPr>
            <a:xfrm>
              <a:off x="3143272" y="2417563"/>
              <a:ext cx="7548033" cy="885825"/>
            </a:xfrm>
            <a:prstGeom prst="rect">
              <a:avLst/>
            </a:prstGeom>
            <a:noFill/>
          </p:spPr>
          <p:txBody>
            <a:bodyPr lIns="0" tIns="0" rIns="0" bIns="0">
              <a:normAutofit/>
            </a:bodyPr>
            <a:lstStyle/>
            <a:p>
              <a:pPr>
                <a:lnSpc>
                  <a:spcPct val="12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从岗位技能需求出发，科学设计工业机器人专业实训室建设、实训项目开发、实训师资匹配以及对应的社会培训。此外，可依托中心承接技能大赛，鼓励学员深度参与工业机器人各类职业技能大赛， 以赛促学、以赛促教。</a:t>
              </a:r>
            </a:p>
          </p:txBody>
        </p:sp>
        <p:sp>
          <p:nvSpPr>
            <p:cNvPr id="72" name="MH_Other_3"/>
            <p:cNvSpPr/>
            <p:nvPr>
              <p:custDataLst>
                <p:tags r:id="rId6"/>
              </p:custDataLst>
            </p:nvPr>
          </p:nvSpPr>
          <p:spPr>
            <a:xfrm>
              <a:off x="1778021" y="3671687"/>
              <a:ext cx="939800" cy="730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3" name="MH_Other_4"/>
            <p:cNvSpPr/>
            <p:nvPr>
              <p:custDataLst>
                <p:tags r:id="rId7"/>
              </p:custDataLst>
            </p:nvPr>
          </p:nvSpPr>
          <p:spPr>
            <a:xfrm>
              <a:off x="1598105" y="3531987"/>
              <a:ext cx="1299633"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4" name="MH_SubTitle_2"/>
            <p:cNvSpPr txBox="1">
              <a:spLocks noChangeArrowheads="1"/>
            </p:cNvSpPr>
            <p:nvPr>
              <p:custDataLst>
                <p:tags r:id="rId8"/>
              </p:custDataLst>
            </p:nvPr>
          </p:nvSpPr>
          <p:spPr bwMode="auto">
            <a:xfrm>
              <a:off x="3143272" y="3338313"/>
              <a:ext cx="754803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技能提升</a:t>
              </a:r>
            </a:p>
          </p:txBody>
        </p:sp>
        <p:sp>
          <p:nvSpPr>
            <p:cNvPr id="75" name="MH_Text_2"/>
            <p:cNvSpPr txBox="1"/>
            <p:nvPr>
              <p:custDataLst>
                <p:tags r:id="rId9"/>
              </p:custDataLst>
            </p:nvPr>
          </p:nvSpPr>
          <p:spPr>
            <a:xfrm>
              <a:off x="3143272" y="3889176"/>
              <a:ext cx="7548033" cy="885825"/>
            </a:xfrm>
            <a:prstGeom prst="rect">
              <a:avLst/>
            </a:prstGeom>
            <a:noFill/>
          </p:spPr>
          <p:txBody>
            <a:bodyPr lIns="0" tIns="0" rIns="0" bIns="0">
              <a:normAutofit/>
            </a:bodyPr>
            <a:lstStyle/>
            <a:p>
              <a:pPr>
                <a:lnSpc>
                  <a:spcPct val="12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服务周边兄弟学校的教师进修，改善专业师资的知识结构，拓展专业知识面、加强关键技术的掌握，提高综合素质，紧跟新兴的技术领域，满足职业教育持续快速健康发展的需要，培养出高素质应用技术型人才。</a:t>
              </a:r>
            </a:p>
          </p:txBody>
        </p:sp>
        <p:sp>
          <p:nvSpPr>
            <p:cNvPr id="76" name="MH_Other_5"/>
            <p:cNvSpPr/>
            <p:nvPr>
              <p:custDataLst>
                <p:tags r:id="rId10"/>
              </p:custDataLst>
            </p:nvPr>
          </p:nvSpPr>
          <p:spPr>
            <a:xfrm>
              <a:off x="1778021" y="5143300"/>
              <a:ext cx="939800" cy="730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7" name="MH_Other_6"/>
            <p:cNvSpPr/>
            <p:nvPr>
              <p:custDataLst>
                <p:tags r:id="rId11"/>
              </p:custDataLst>
            </p:nvPr>
          </p:nvSpPr>
          <p:spPr>
            <a:xfrm>
              <a:off x="1598105" y="5003600"/>
              <a:ext cx="1299633" cy="1008062"/>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8" name="MH_SubTitle_3"/>
            <p:cNvSpPr txBox="1"/>
            <p:nvPr>
              <p:custDataLst>
                <p:tags r:id="rId12"/>
              </p:custDataLst>
            </p:nvPr>
          </p:nvSpPr>
          <p:spPr>
            <a:xfrm>
              <a:off x="3143272" y="4809925"/>
              <a:ext cx="7548033" cy="493712"/>
            </a:xfrm>
            <a:prstGeom prst="rect">
              <a:avLst/>
            </a:prstGeom>
            <a:noFill/>
          </p:spPr>
          <p:txBody>
            <a:bodyPr lIns="0" tIns="0" rIns="0" bIns="0" anchor="b">
              <a:normAutofit/>
            </a:bodyPr>
            <a:lstStyle/>
            <a:p>
              <a:pPr eaLnBrk="1" fontAlgn="auto" hangingPunct="1">
                <a:spcBef>
                  <a:spcPts val="0"/>
                </a:spcBef>
                <a:spcAft>
                  <a:spcPts val="0"/>
                </a:spcAft>
                <a:defRPr/>
              </a:pPr>
              <a:r>
                <a:rPr lang="zh-CN" altLang="en-US" b="1" dirty="0">
                  <a:solidFill>
                    <a:schemeClr val="accent6"/>
                  </a:solidFill>
                  <a:latin typeface="微软雅黑" panose="020B0503020204020204" pitchFamily="34" charset="-122"/>
                  <a:ea typeface="微软雅黑" panose="020B0503020204020204" pitchFamily="34" charset="-122"/>
                </a:rPr>
                <a:t>企业对接</a:t>
              </a:r>
            </a:p>
          </p:txBody>
        </p:sp>
        <p:sp>
          <p:nvSpPr>
            <p:cNvPr id="79" name="MH_Text_3"/>
            <p:cNvSpPr txBox="1"/>
            <p:nvPr>
              <p:custDataLst>
                <p:tags r:id="rId13"/>
              </p:custDataLst>
            </p:nvPr>
          </p:nvSpPr>
          <p:spPr>
            <a:xfrm>
              <a:off x="3143272" y="5359200"/>
              <a:ext cx="7548033" cy="887412"/>
            </a:xfrm>
            <a:prstGeom prst="rect">
              <a:avLst/>
            </a:prstGeom>
            <a:noFill/>
          </p:spPr>
          <p:txBody>
            <a:bodyPr lIns="0" tIns="0" rIns="0" bIns="0">
              <a:normAutofit/>
            </a:bodyPr>
            <a:lstStyle/>
            <a:p>
              <a:pPr>
                <a:lnSpc>
                  <a:spcPct val="12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专业实训室建设后紧密对接企业，及时调整实训培训方向与内容，实训培训项目更具创新性、实用性、灵活性，满足地区工业机器人企业或行业用人要求，使得培训学员可以快速进入相关工作岗位就业。</a:t>
              </a:r>
            </a:p>
          </p:txBody>
        </p:sp>
        <p:sp>
          <p:nvSpPr>
            <p:cNvPr id="80" name="MH_Other_7"/>
            <p:cNvSpPr>
              <a:spLocks/>
            </p:cNvSpPr>
            <p:nvPr>
              <p:custDataLst>
                <p:tags r:id="rId14"/>
              </p:custDataLst>
            </p:nvPr>
          </p:nvSpPr>
          <p:spPr bwMode="auto">
            <a:xfrm>
              <a:off x="1974871" y="2369938"/>
              <a:ext cx="531284"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1" name="MH_Other_8"/>
            <p:cNvSpPr>
              <a:spLocks noChangeAspect="1"/>
            </p:cNvSpPr>
            <p:nvPr>
              <p:custDataLst>
                <p:tags r:id="rId15"/>
              </p:custDataLst>
            </p:nvPr>
          </p:nvSpPr>
          <p:spPr bwMode="auto">
            <a:xfrm>
              <a:off x="1998155" y="3839962"/>
              <a:ext cx="529167"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2" name="MH_Other_9"/>
            <p:cNvSpPr>
              <a:spLocks noChangeAspect="1"/>
            </p:cNvSpPr>
            <p:nvPr>
              <p:custDataLst>
                <p:tags r:id="rId16"/>
              </p:custDataLst>
            </p:nvPr>
          </p:nvSpPr>
          <p:spPr bwMode="auto">
            <a:xfrm>
              <a:off x="1974871" y="5305225"/>
              <a:ext cx="531284" cy="398462"/>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9" name="直接连接符 28"/>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H_Other_5"/>
          <p:cNvSpPr>
            <a:spLocks noChangeArrowheads="1"/>
          </p:cNvSpPr>
          <p:nvPr>
            <p:custDataLst>
              <p:tags r:id="rId1"/>
            </p:custDataLst>
          </p:nvPr>
        </p:nvSpPr>
        <p:spPr bwMode="auto">
          <a:xfrm>
            <a:off x="216899" y="707669"/>
            <a:ext cx="2653322" cy="49209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（六）实训体系构建</a:t>
            </a:r>
            <a:endParaRPr lang="zh-CN" altLang="en-US" sz="2000" b="1" dirty="0">
              <a:solidFill>
                <a:srgbClr val="FFFFFF"/>
              </a:solidFill>
              <a:ea typeface="微软雅黑" pitchFamily="34" charset="-122"/>
            </a:endParaRPr>
          </a:p>
        </p:txBody>
      </p:sp>
      <p:sp>
        <p:nvSpPr>
          <p:cNvPr id="25" name="矩形 24"/>
          <p:cNvSpPr/>
          <p:nvPr/>
        </p:nvSpPr>
        <p:spPr>
          <a:xfrm>
            <a:off x="-215991" y="1153130"/>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实训基地建设理念</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219175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26</a:t>
            </a:r>
            <a:endParaRPr lang="zh-CN" altLang="en-US" sz="1600" b="1" dirty="0">
              <a:solidFill>
                <a:prstClr val="white"/>
              </a:solidFill>
            </a:endParaRPr>
          </a:p>
        </p:txBody>
      </p:sp>
      <p:grpSp>
        <p:nvGrpSpPr>
          <p:cNvPr id="3" name="组合 2"/>
          <p:cNvGrpSpPr/>
          <p:nvPr/>
        </p:nvGrpSpPr>
        <p:grpSpPr>
          <a:xfrm>
            <a:off x="1159758" y="1584264"/>
            <a:ext cx="5873877" cy="3840614"/>
            <a:chOff x="1917568" y="1672815"/>
            <a:chExt cx="5873877" cy="3840614"/>
          </a:xfrm>
        </p:grpSpPr>
        <p:grpSp>
          <p:nvGrpSpPr>
            <p:cNvPr id="57" name="组合 56"/>
            <p:cNvGrpSpPr/>
            <p:nvPr/>
          </p:nvGrpSpPr>
          <p:grpSpPr>
            <a:xfrm>
              <a:off x="2036038" y="1672815"/>
              <a:ext cx="5071937" cy="1585169"/>
              <a:chOff x="1669369" y="1259361"/>
              <a:chExt cx="5213345" cy="1810408"/>
            </a:xfrm>
          </p:grpSpPr>
          <p:sp>
            <p:nvSpPr>
              <p:cNvPr id="58" name="矩形 57"/>
              <p:cNvSpPr/>
              <p:nvPr/>
            </p:nvSpPr>
            <p:spPr>
              <a:xfrm>
                <a:off x="1669369" y="2111069"/>
                <a:ext cx="5213345" cy="958700"/>
              </a:xfrm>
              <a:prstGeom prst="rect">
                <a:avLst/>
              </a:prstGeom>
              <a:solidFill>
                <a:srgbClr val="00B0F0">
                  <a:alpha val="30196"/>
                </a:srgbClr>
              </a:solidFill>
              <a:ln w="25400" cap="flat" cmpd="sng" algn="ctr">
                <a:noFill/>
                <a:prstDash val="solid"/>
              </a:ln>
              <a:effectLst/>
            </p:spPr>
            <p:txBody>
              <a:bodyPr rtlCol="0" anchor="ctr"/>
              <a:lstStyle/>
              <a:p>
                <a:pPr algn="ctr" defTabSz="1171972">
                  <a:defRPr/>
                </a:pPr>
                <a:endParaRPr lang="zh-CN" altLang="en-US" sz="1700" kern="0">
                  <a:solidFill>
                    <a:sysClr val="window" lastClr="FFFFFF"/>
                  </a:solidFill>
                  <a:latin typeface="Arial"/>
                  <a:ea typeface="微软雅黑"/>
                </a:endParaRPr>
              </a:p>
            </p:txBody>
          </p:sp>
          <p:sp>
            <p:nvSpPr>
              <p:cNvPr id="59" name="剪去同侧角的矩形 58"/>
              <p:cNvSpPr/>
              <p:nvPr/>
            </p:nvSpPr>
            <p:spPr>
              <a:xfrm>
                <a:off x="1669369" y="1460567"/>
                <a:ext cx="5213345" cy="650501"/>
              </a:xfrm>
              <a:prstGeom prst="snip2SameRect">
                <a:avLst>
                  <a:gd name="adj1" fmla="val 40502"/>
                  <a:gd name="adj2" fmla="val 0"/>
                </a:avLst>
              </a:prstGeom>
              <a:solidFill>
                <a:srgbClr val="002060"/>
              </a:solidFill>
              <a:ln w="25400" cap="flat" cmpd="sng" algn="ctr">
                <a:noFill/>
                <a:prstDash val="solid"/>
              </a:ln>
              <a:effectLst/>
            </p:spPr>
            <p:txBody>
              <a:bodyPr rtlCol="0" anchor="ctr"/>
              <a:lstStyle/>
              <a:p>
                <a:pPr algn="ctr" defTabSz="1171972">
                  <a:defRPr/>
                </a:pPr>
                <a:endParaRPr lang="zh-CN" altLang="en-US" sz="1700" kern="0">
                  <a:solidFill>
                    <a:sysClr val="window" lastClr="FFFFFF"/>
                  </a:solidFill>
                  <a:latin typeface="Arial"/>
                  <a:ea typeface="微软雅黑"/>
                </a:endParaRPr>
              </a:p>
            </p:txBody>
          </p:sp>
          <p:sp>
            <p:nvSpPr>
              <p:cNvPr id="60" name="矩形 59"/>
              <p:cNvSpPr/>
              <p:nvPr/>
            </p:nvSpPr>
            <p:spPr>
              <a:xfrm>
                <a:off x="2844208" y="1492013"/>
                <a:ext cx="2513065" cy="421810"/>
              </a:xfrm>
              <a:prstGeom prst="rect">
                <a:avLst/>
              </a:prstGeom>
            </p:spPr>
            <p:txBody>
              <a:bodyPr wrap="none">
                <a:spAutoFit/>
              </a:bodyPr>
              <a:lstStyle/>
              <a:p>
                <a:pPr defTabSz="1171972">
                  <a:defRPr/>
                </a:pPr>
                <a:r>
                  <a:rPr lang="zh-CN" altLang="en-US" b="1" kern="0" dirty="0">
                    <a:solidFill>
                      <a:sysClr val="window" lastClr="FFFFFF"/>
                    </a:solidFill>
                    <a:latin typeface="微软雅黑" panose="020B0503020204020204" pitchFamily="34" charset="-122"/>
                    <a:ea typeface="微软雅黑" panose="020B0503020204020204" pitchFamily="34" charset="-122"/>
                  </a:rPr>
                  <a:t>实训室成为第      课堂</a:t>
                </a:r>
              </a:p>
            </p:txBody>
          </p:sp>
          <p:grpSp>
            <p:nvGrpSpPr>
              <p:cNvPr id="61" name="组合 60"/>
              <p:cNvGrpSpPr/>
              <p:nvPr/>
            </p:nvGrpSpPr>
            <p:grpSpPr>
              <a:xfrm>
                <a:off x="1669369" y="2036858"/>
                <a:ext cx="5166331" cy="984885"/>
                <a:chOff x="1432297" y="2044514"/>
                <a:chExt cx="5166331" cy="984885"/>
              </a:xfrm>
            </p:grpSpPr>
            <p:sp>
              <p:nvSpPr>
                <p:cNvPr id="63" name="矩形 62"/>
                <p:cNvSpPr/>
                <p:nvPr/>
              </p:nvSpPr>
              <p:spPr>
                <a:xfrm>
                  <a:off x="1432297" y="2044514"/>
                  <a:ext cx="3378156" cy="984885"/>
                </a:xfrm>
                <a:prstGeom prst="rect">
                  <a:avLst/>
                </a:prstGeom>
              </p:spPr>
              <p:txBody>
                <a:bodyPr wrap="square">
                  <a:spAutoFit/>
                </a:bodyPr>
                <a:lstStyle/>
                <a:p>
                  <a:pPr defTabSz="1171972">
                    <a:lnSpc>
                      <a:spcPts val="3205"/>
                    </a:lnSpc>
                    <a:defRPr/>
                  </a:pPr>
                  <a:r>
                    <a:rPr lang="zh-CN" altLang="en-US" sz="1700" b="1" kern="0" dirty="0">
                      <a:solidFill>
                        <a:sysClr val="windowText" lastClr="000000"/>
                      </a:solidFill>
                      <a:latin typeface="微软雅黑" pitchFamily="34" charset="-122"/>
                      <a:ea typeface="微软雅黑" pitchFamily="34" charset="-122"/>
                    </a:rPr>
                    <a:t>“</a:t>
                  </a:r>
                  <a:r>
                    <a:rPr lang="zh-CN" altLang="zh-CN" sz="1700" b="1" kern="0" dirty="0">
                      <a:solidFill>
                        <a:sysClr val="windowText" lastClr="000000"/>
                      </a:solidFill>
                      <a:latin typeface="微软雅黑" pitchFamily="34" charset="-122"/>
                      <a:ea typeface="微软雅黑" pitchFamily="34" charset="-122"/>
                    </a:rPr>
                    <a:t>教</a:t>
                  </a:r>
                  <a:r>
                    <a:rPr lang="zh-CN" altLang="en-US" sz="1700" b="1" kern="0" dirty="0">
                      <a:solidFill>
                        <a:sysClr val="windowText" lastClr="000000"/>
                      </a:solidFill>
                      <a:latin typeface="微软雅黑" pitchFamily="34" charset="-122"/>
                      <a:ea typeface="微软雅黑" pitchFamily="34" charset="-122"/>
                    </a:rPr>
                    <a:t>、</a:t>
                  </a:r>
                  <a:r>
                    <a:rPr lang="zh-CN" altLang="zh-CN" sz="1700" b="1" kern="0" dirty="0">
                      <a:solidFill>
                        <a:sysClr val="windowText" lastClr="000000"/>
                      </a:solidFill>
                      <a:latin typeface="微软雅黑" pitchFamily="34" charset="-122"/>
                      <a:ea typeface="微软雅黑" pitchFamily="34" charset="-122"/>
                    </a:rPr>
                    <a:t>学</a:t>
                  </a:r>
                  <a:r>
                    <a:rPr lang="zh-CN" altLang="en-US" sz="1700" b="1" kern="0" dirty="0">
                      <a:solidFill>
                        <a:sysClr val="windowText" lastClr="000000"/>
                      </a:solidFill>
                      <a:latin typeface="微软雅黑" pitchFamily="34" charset="-122"/>
                      <a:ea typeface="微软雅黑" pitchFamily="34" charset="-122"/>
                    </a:rPr>
                    <a:t>、</a:t>
                  </a:r>
                  <a:r>
                    <a:rPr lang="zh-CN" altLang="zh-CN" sz="1700" b="1" kern="0" dirty="0">
                      <a:solidFill>
                        <a:sysClr val="windowText" lastClr="000000"/>
                      </a:solidFill>
                      <a:latin typeface="微软雅黑" pitchFamily="34" charset="-122"/>
                      <a:ea typeface="微软雅黑" pitchFamily="34" charset="-122"/>
                    </a:rPr>
                    <a:t>做</a:t>
                  </a:r>
                  <a:r>
                    <a:rPr lang="zh-CN" altLang="en-US" sz="1700" b="1" kern="0" dirty="0" smtClean="0">
                      <a:solidFill>
                        <a:sysClr val="windowText" lastClr="000000"/>
                      </a:solidFill>
                      <a:latin typeface="微软雅黑" pitchFamily="34" charset="-122"/>
                      <a:ea typeface="微软雅黑" pitchFamily="34" charset="-122"/>
                    </a:rPr>
                    <a:t>、训、</a:t>
                  </a:r>
                  <a:r>
                    <a:rPr lang="zh-CN" altLang="zh-CN" sz="1700" b="1" kern="0" dirty="0" smtClean="0">
                      <a:solidFill>
                        <a:sysClr val="windowText" lastClr="000000"/>
                      </a:solidFill>
                      <a:latin typeface="微软雅黑" pitchFamily="34" charset="-122"/>
                      <a:ea typeface="微软雅黑" pitchFamily="34" charset="-122"/>
                    </a:rPr>
                    <a:t>创</a:t>
                  </a:r>
                  <a:r>
                    <a:rPr lang="zh-CN" altLang="en-US" sz="1700" b="1" kern="0" dirty="0" smtClean="0">
                      <a:solidFill>
                        <a:sysClr val="windowText" lastClr="000000"/>
                      </a:solidFill>
                      <a:latin typeface="微软雅黑" pitchFamily="34" charset="-122"/>
                      <a:ea typeface="微软雅黑" pitchFamily="34" charset="-122"/>
                    </a:rPr>
                    <a:t>”</a:t>
                  </a:r>
                  <a:r>
                    <a:rPr lang="zh-CN" altLang="zh-CN" sz="1700" b="1" kern="0" dirty="0" smtClean="0">
                      <a:solidFill>
                        <a:sysClr val="windowText" lastClr="000000"/>
                      </a:solidFill>
                      <a:latin typeface="微软雅黑" pitchFamily="34" charset="-122"/>
                      <a:ea typeface="微软雅黑" pitchFamily="34" charset="-122"/>
                    </a:rPr>
                    <a:t> </a:t>
                  </a:r>
                  <a:r>
                    <a:rPr lang="zh-CN" altLang="en-US" sz="1700" b="1" kern="0" dirty="0">
                      <a:solidFill>
                        <a:sysClr val="windowText" lastClr="000000"/>
                      </a:solidFill>
                      <a:latin typeface="微软雅黑" pitchFamily="34" charset="-122"/>
                      <a:ea typeface="微软雅黑" pitchFamily="34" charset="-122"/>
                    </a:rPr>
                    <a:t>合一 “手、口、脑、机” 并用</a:t>
                  </a:r>
                </a:p>
              </p:txBody>
            </p:sp>
            <p:sp>
              <p:nvSpPr>
                <p:cNvPr id="64" name="TextBox 63"/>
                <p:cNvSpPr txBox="1"/>
                <p:nvPr/>
              </p:nvSpPr>
              <p:spPr>
                <a:xfrm>
                  <a:off x="4716028" y="2259736"/>
                  <a:ext cx="1882600" cy="703018"/>
                </a:xfrm>
                <a:prstGeom prst="rect">
                  <a:avLst/>
                </a:prstGeom>
                <a:noFill/>
              </p:spPr>
              <p:txBody>
                <a:bodyPr wrap="square" rtlCol="0">
                  <a:spAutoFit/>
                </a:bodyPr>
                <a:lstStyle/>
                <a:p>
                  <a:pPr algn="ctr" defTabSz="1171972">
                    <a:defRPr/>
                  </a:pPr>
                  <a:r>
                    <a:rPr lang="zh-CN" altLang="en-US" sz="1700" b="1" kern="0" dirty="0" smtClean="0">
                      <a:solidFill>
                        <a:sysClr val="windowText" lastClr="000000"/>
                      </a:solidFill>
                      <a:latin typeface="微软雅黑" pitchFamily="34" charset="-122"/>
                      <a:ea typeface="微软雅黑" pitchFamily="34" charset="-122"/>
                    </a:rPr>
                    <a:t>打造理实一体化实</a:t>
                  </a:r>
                  <a:r>
                    <a:rPr lang="zh-CN" altLang="en-US" sz="1700" b="1" kern="0" dirty="0">
                      <a:solidFill>
                        <a:sysClr val="windowText" lastClr="000000"/>
                      </a:solidFill>
                      <a:latin typeface="微软雅黑" pitchFamily="34" charset="-122"/>
                      <a:ea typeface="微软雅黑" pitchFamily="34" charset="-122"/>
                    </a:rPr>
                    <a:t>训</a:t>
                  </a:r>
                  <a:r>
                    <a:rPr lang="zh-CN" altLang="en-US" sz="1700" b="1" kern="0" dirty="0" smtClean="0">
                      <a:solidFill>
                        <a:sysClr val="windowText" lastClr="000000"/>
                      </a:solidFill>
                      <a:latin typeface="微软雅黑" pitchFamily="34" charset="-122"/>
                      <a:ea typeface="微软雅黑" pitchFamily="34" charset="-122"/>
                    </a:rPr>
                    <a:t>室</a:t>
                  </a:r>
                  <a:endParaRPr lang="zh-CN" altLang="en-US" sz="1700" b="1" kern="0" dirty="0">
                    <a:solidFill>
                      <a:sysClr val="windowText" lastClr="000000"/>
                    </a:solidFill>
                    <a:latin typeface="微软雅黑" pitchFamily="34" charset="-122"/>
                    <a:ea typeface="微软雅黑" pitchFamily="34" charset="-122"/>
                  </a:endParaRPr>
                </a:p>
              </p:txBody>
            </p:sp>
          </p:gr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3020" y="1259361"/>
                <a:ext cx="2657644" cy="1013224"/>
              </a:xfrm>
              <a:prstGeom prst="rect">
                <a:avLst/>
              </a:prstGeom>
            </p:spPr>
          </p:pic>
        </p:grpSp>
        <p:sp>
          <p:nvSpPr>
            <p:cNvPr id="65" name="TextBox 64"/>
            <p:cNvSpPr txBox="1"/>
            <p:nvPr/>
          </p:nvSpPr>
          <p:spPr>
            <a:xfrm>
              <a:off x="1917569" y="3329807"/>
              <a:ext cx="4914864" cy="521049"/>
            </a:xfrm>
            <a:prstGeom prst="rect">
              <a:avLst/>
            </a:prstGeom>
            <a:noFill/>
          </p:spPr>
          <p:txBody>
            <a:bodyPr wrap="square" lIns="150247" tIns="75125" rIns="150247" bIns="75125" rtlCol="0">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定位创新</a:t>
              </a:r>
              <a:r>
                <a:rPr lang="zh-CN" altLang="en-US" sz="1600" dirty="0">
                  <a:solidFill>
                    <a:prstClr val="black"/>
                  </a:solidFill>
                  <a:latin typeface="微软雅黑" pitchFamily="34" charset="-122"/>
                  <a:ea typeface="微软雅黑" pitchFamily="34" charset="-122"/>
                </a:rPr>
                <a:t>：高技能→技术技能；就业→就业</a:t>
              </a:r>
              <a:r>
                <a:rPr lang="en-US" altLang="zh-CN" sz="1600" dirty="0">
                  <a:solidFill>
                    <a:prstClr val="black"/>
                  </a:solidFill>
                  <a:latin typeface="微软雅黑" pitchFamily="34" charset="-122"/>
                  <a:ea typeface="微软雅黑" pitchFamily="34" charset="-122"/>
                </a:rPr>
                <a:t>+</a:t>
              </a:r>
              <a:r>
                <a:rPr lang="zh-CN" altLang="en-US" sz="1600" dirty="0">
                  <a:solidFill>
                    <a:prstClr val="black"/>
                  </a:solidFill>
                  <a:latin typeface="微软雅黑" pitchFamily="34" charset="-122"/>
                  <a:ea typeface="微软雅黑" pitchFamily="34" charset="-122"/>
                </a:rPr>
                <a:t>创业</a:t>
              </a:r>
              <a:endParaRPr lang="en-US" altLang="zh-CN" dirty="0">
                <a:solidFill>
                  <a:prstClr val="black"/>
                </a:solidFill>
                <a:latin typeface="微软雅黑" pitchFamily="34" charset="-122"/>
                <a:ea typeface="微软雅黑" pitchFamily="34" charset="-122"/>
              </a:endParaRPr>
            </a:p>
          </p:txBody>
        </p:sp>
        <p:sp>
          <p:nvSpPr>
            <p:cNvPr id="66" name="矩形 65"/>
            <p:cNvSpPr/>
            <p:nvPr/>
          </p:nvSpPr>
          <p:spPr>
            <a:xfrm>
              <a:off x="1917569" y="4494670"/>
              <a:ext cx="5873876" cy="487674"/>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教学方式创新：</a:t>
              </a:r>
              <a:r>
                <a:rPr lang="zh-CN" altLang="en-US" sz="1600" dirty="0">
                  <a:solidFill>
                    <a:prstClr val="black"/>
                  </a:solidFill>
                  <a:latin typeface="微软雅黑" pitchFamily="34" charset="-122"/>
                  <a:ea typeface="微软雅黑" pitchFamily="34" charset="-122"/>
                </a:rPr>
                <a:t>互动大屏、直播录播、</a:t>
              </a:r>
              <a:r>
                <a:rPr lang="en-US" altLang="zh-CN" sz="1600" dirty="0">
                  <a:solidFill>
                    <a:prstClr val="black"/>
                  </a:solidFill>
                  <a:latin typeface="微软雅黑" pitchFamily="34" charset="-122"/>
                  <a:ea typeface="微软雅黑" pitchFamily="34" charset="-122"/>
                </a:rPr>
                <a:t>VR</a:t>
              </a:r>
              <a:r>
                <a:rPr lang="zh-CN" altLang="en-US" sz="1600" dirty="0">
                  <a:solidFill>
                    <a:prstClr val="black"/>
                  </a:solidFill>
                  <a:latin typeface="微软雅黑" pitchFamily="34" charset="-122"/>
                  <a:ea typeface="微软雅黑" pitchFamily="34" charset="-122"/>
                </a:rPr>
                <a:t>技术、</a:t>
              </a:r>
              <a:r>
                <a:rPr lang="en-US" altLang="zh-CN" sz="1600" dirty="0">
                  <a:solidFill>
                    <a:prstClr val="black"/>
                  </a:solidFill>
                  <a:latin typeface="微软雅黑" pitchFamily="34" charset="-122"/>
                  <a:ea typeface="微软雅黑" pitchFamily="34" charset="-122"/>
                </a:rPr>
                <a:t>O2O</a:t>
              </a:r>
              <a:r>
                <a:rPr lang="zh-CN" altLang="en-US" sz="1600" dirty="0">
                  <a:solidFill>
                    <a:prstClr val="black"/>
                  </a:solidFill>
                  <a:latin typeface="微软雅黑" pitchFamily="34" charset="-122"/>
                  <a:ea typeface="微软雅黑" pitchFamily="34" charset="-122"/>
                </a:rPr>
                <a:t>教学</a:t>
              </a:r>
              <a:r>
                <a:rPr lang="zh-CN" altLang="en-US" sz="1600" dirty="0" smtClean="0">
                  <a:solidFill>
                    <a:prstClr val="black"/>
                  </a:solidFill>
                  <a:latin typeface="微软雅黑" pitchFamily="34" charset="-122"/>
                  <a:ea typeface="微软雅黑" pitchFamily="34" charset="-122"/>
                </a:rPr>
                <a:t>平台</a:t>
              </a:r>
              <a:endParaRPr lang="en-US" altLang="zh-CN" sz="1600" dirty="0">
                <a:solidFill>
                  <a:prstClr val="black"/>
                </a:solidFill>
                <a:latin typeface="微软雅黑" pitchFamily="34" charset="-122"/>
                <a:ea typeface="微软雅黑" pitchFamily="34" charset="-122"/>
              </a:endParaRPr>
            </a:p>
          </p:txBody>
        </p:sp>
        <p:sp>
          <p:nvSpPr>
            <p:cNvPr id="67" name="矩形 66"/>
            <p:cNvSpPr/>
            <p:nvPr/>
          </p:nvSpPr>
          <p:spPr>
            <a:xfrm>
              <a:off x="1917568" y="3913585"/>
              <a:ext cx="5690973" cy="484918"/>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内容创新</a:t>
              </a:r>
              <a:r>
                <a:rPr lang="zh-CN" altLang="en-US" sz="1600" dirty="0">
                  <a:solidFill>
                    <a:prstClr val="black"/>
                  </a:solidFill>
                  <a:latin typeface="微软雅黑" pitchFamily="34" charset="-122"/>
                  <a:ea typeface="微软雅黑" pitchFamily="34" charset="-122"/>
                </a:rPr>
                <a:t>：精品视频课程、创新项目设计、</a:t>
              </a:r>
              <a:r>
                <a:rPr lang="en-US" altLang="zh-CN" sz="1600" dirty="0">
                  <a:solidFill>
                    <a:prstClr val="black"/>
                  </a:solidFill>
                  <a:latin typeface="微软雅黑" pitchFamily="34" charset="-122"/>
                  <a:ea typeface="微软雅黑" pitchFamily="34" charset="-122"/>
                </a:rPr>
                <a:t>VR</a:t>
              </a:r>
              <a:r>
                <a:rPr lang="zh-CN" altLang="en-US" sz="1600" dirty="0">
                  <a:solidFill>
                    <a:prstClr val="black"/>
                  </a:solidFill>
                  <a:latin typeface="微软雅黑" pitchFamily="34" charset="-122"/>
                  <a:ea typeface="微软雅黑" pitchFamily="34" charset="-122"/>
                </a:rPr>
                <a:t>虚拟现实</a:t>
              </a:r>
              <a:r>
                <a:rPr lang="zh-CN" altLang="en-US" sz="1600" dirty="0" smtClean="0">
                  <a:solidFill>
                    <a:prstClr val="black"/>
                  </a:solidFill>
                  <a:latin typeface="微软雅黑" pitchFamily="34" charset="-122"/>
                  <a:ea typeface="微软雅黑" pitchFamily="34" charset="-122"/>
                </a:rPr>
                <a:t>资源</a:t>
              </a:r>
              <a:endParaRPr lang="en-US" altLang="zh-CN" sz="1600" dirty="0">
                <a:solidFill>
                  <a:prstClr val="black"/>
                </a:solidFill>
                <a:latin typeface="微软雅黑" pitchFamily="34" charset="-122"/>
                <a:ea typeface="微软雅黑" pitchFamily="34" charset="-122"/>
              </a:endParaRPr>
            </a:p>
          </p:txBody>
        </p:sp>
        <p:sp>
          <p:nvSpPr>
            <p:cNvPr id="68" name="矩形 67"/>
            <p:cNvSpPr/>
            <p:nvPr/>
          </p:nvSpPr>
          <p:spPr>
            <a:xfrm>
              <a:off x="1917568" y="5028511"/>
              <a:ext cx="5545829" cy="484918"/>
            </a:xfrm>
            <a:prstGeom prst="rect">
              <a:avLst/>
            </a:prstGeom>
          </p:spPr>
          <p:txBody>
            <a:bodyPr wrap="none" lIns="117197" tIns="58599" rIns="117197" bIns="58599">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实训管理创新</a:t>
              </a:r>
              <a:r>
                <a:rPr lang="zh-CN" altLang="en-US" sz="1600" dirty="0">
                  <a:solidFill>
                    <a:prstClr val="black"/>
                  </a:solidFill>
                  <a:latin typeface="微软雅黑" pitchFamily="34" charset="-122"/>
                  <a:ea typeface="微软雅黑" pitchFamily="34" charset="-122"/>
                </a:rPr>
                <a:t>：教学实训信息化管理平台；数据分析工具</a:t>
              </a:r>
              <a:endParaRPr lang="zh-CN" altLang="zh-CN" sz="1600" dirty="0">
                <a:solidFill>
                  <a:prstClr val="black"/>
                </a:solidFill>
                <a:latin typeface="微软雅黑" pitchFamily="34" charset="-122"/>
                <a:ea typeface="微软雅黑" pitchFamily="34" charset="-122"/>
              </a:endParaRPr>
            </a:p>
          </p:txBody>
        </p:sp>
      </p:grpSp>
      <p:graphicFrame>
        <p:nvGraphicFramePr>
          <p:cNvPr id="31" name="图示 30"/>
          <p:cNvGraphicFramePr>
            <a:graphicFrameLocks noChangeAspect="1"/>
          </p:cNvGraphicFramePr>
          <p:nvPr>
            <p:extLst>
              <p:ext uri="{D42A27DB-BD31-4B8C-83A1-F6EECF244321}">
                <p14:modId xmlns:p14="http://schemas.microsoft.com/office/powerpoint/2010/main" val="46711419"/>
              </p:ext>
            </p:extLst>
          </p:nvPr>
        </p:nvGraphicFramePr>
        <p:xfrm>
          <a:off x="7584831" y="2062136"/>
          <a:ext cx="3096344" cy="2851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矩形 31"/>
          <p:cNvSpPr/>
          <p:nvPr/>
        </p:nvSpPr>
        <p:spPr>
          <a:xfrm>
            <a:off x="984430" y="5482028"/>
            <a:ext cx="10294223" cy="830997"/>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“教学做训</a:t>
            </a:r>
            <a:r>
              <a:rPr lang="zh-CN" altLang="en-US" sz="1600" dirty="0" smtClean="0">
                <a:latin typeface="微软雅黑" panose="020B0503020204020204" pitchFamily="34" charset="-122"/>
                <a:ea typeface="微软雅黑" panose="020B0503020204020204" pitchFamily="34" charset="-122"/>
              </a:rPr>
              <a:t>创”</a:t>
            </a:r>
            <a:r>
              <a:rPr lang="zh-CN" altLang="en-US" sz="1600" dirty="0">
                <a:latin typeface="微软雅黑" panose="020B0503020204020204" pitchFamily="34" charset="-122"/>
                <a:ea typeface="微软雅黑" panose="020B0503020204020204" pitchFamily="34" charset="-122"/>
              </a:rPr>
              <a:t>一体化教学</a:t>
            </a:r>
            <a:r>
              <a:rPr lang="zh-CN" altLang="zh-CN" sz="1600" dirty="0" smtClean="0">
                <a:latin typeface="微软雅黑" panose="020B0503020204020204" pitchFamily="34" charset="-122"/>
                <a:ea typeface="微软雅黑" panose="020B0503020204020204" pitchFamily="34" charset="-122"/>
              </a:rPr>
              <a:t>从</a:t>
            </a:r>
            <a:r>
              <a:rPr lang="zh-CN" altLang="zh-CN" sz="1600" dirty="0">
                <a:latin typeface="微软雅黑" panose="020B0503020204020204" pitchFamily="34" charset="-122"/>
                <a:ea typeface="微软雅黑" panose="020B0503020204020204" pitchFamily="34" charset="-122"/>
              </a:rPr>
              <a:t>根本上改变传统教学“重理论、轻实践、缺实战”的弊端，</a:t>
            </a:r>
            <a:r>
              <a:rPr lang="zh-CN" altLang="zh-CN" sz="1600" dirty="0" smtClean="0">
                <a:latin typeface="微软雅黑" panose="020B0503020204020204" pitchFamily="34" charset="-122"/>
                <a:ea typeface="微软雅黑" panose="020B0503020204020204" pitchFamily="34" charset="-122"/>
              </a:rPr>
              <a:t>将</a:t>
            </a:r>
            <a:r>
              <a:rPr lang="zh-CN" altLang="en-US" sz="1600" dirty="0" smtClean="0">
                <a:latin typeface="微软雅黑" panose="020B0503020204020204" pitchFamily="34" charset="-122"/>
                <a:ea typeface="微软雅黑" panose="020B0503020204020204" pitchFamily="34" charset="-122"/>
              </a:rPr>
              <a:t>创新理念、</a:t>
            </a:r>
            <a:r>
              <a:rPr lang="zh-CN" altLang="zh-CN" sz="1600" dirty="0" smtClean="0">
                <a:latin typeface="微软雅黑" panose="020B0503020204020204" pitchFamily="34" charset="-122"/>
                <a:ea typeface="微软雅黑" panose="020B0503020204020204" pitchFamily="34" charset="-122"/>
              </a:rPr>
              <a:t>实</a:t>
            </a:r>
            <a:r>
              <a:rPr lang="zh-CN" altLang="zh-CN" sz="1600" dirty="0">
                <a:latin typeface="微软雅黑" panose="020B0503020204020204" pitchFamily="34" charset="-122"/>
                <a:ea typeface="微软雅黑" panose="020B0503020204020204" pitchFamily="34" charset="-122"/>
              </a:rPr>
              <a:t>训教学与专业课程紧密</a:t>
            </a:r>
            <a:r>
              <a:rPr lang="zh-CN" altLang="zh-CN" sz="1600" dirty="0" smtClean="0">
                <a:latin typeface="微软雅黑" panose="020B0503020204020204" pitchFamily="34" charset="-122"/>
                <a:ea typeface="微软雅黑" panose="020B0503020204020204" pitchFamily="34" charset="-122"/>
              </a:rPr>
              <a:t>结合</a:t>
            </a:r>
            <a:r>
              <a:rPr lang="zh-CN" altLang="en-US" sz="1600" dirty="0">
                <a:latin typeface="微软雅黑" panose="020B0503020204020204" pitchFamily="34" charset="-122"/>
                <a:ea typeface="微软雅黑" panose="020B0503020204020204" pitchFamily="34" charset="-122"/>
              </a:rPr>
              <a:t>，</a:t>
            </a:r>
            <a:r>
              <a:rPr lang="zh-CN" altLang="zh-CN" sz="1600" dirty="0" smtClean="0">
                <a:latin typeface="微软雅黑" panose="020B0503020204020204" pitchFamily="34" charset="-122"/>
                <a:ea typeface="微软雅黑" panose="020B0503020204020204" pitchFamily="34" charset="-122"/>
              </a:rPr>
              <a:t>将</a:t>
            </a:r>
            <a:r>
              <a:rPr lang="zh-CN" altLang="zh-CN" sz="1600" dirty="0">
                <a:latin typeface="微软雅黑" panose="020B0503020204020204" pitchFamily="34" charset="-122"/>
                <a:ea typeface="微软雅黑" panose="020B0503020204020204" pitchFamily="34" charset="-122"/>
              </a:rPr>
              <a:t>知识融于实践并在实践中深入</a:t>
            </a:r>
            <a:r>
              <a:rPr lang="zh-CN" altLang="zh-CN" sz="1600" dirty="0" smtClean="0">
                <a:latin typeface="微软雅黑" panose="020B0503020204020204" pitchFamily="34" charset="-122"/>
                <a:ea typeface="微软雅黑" panose="020B0503020204020204" pitchFamily="34" charset="-122"/>
              </a:rPr>
              <a:t>理解</a:t>
            </a:r>
            <a:r>
              <a:rPr lang="zh-CN" altLang="en-US" sz="1600" dirty="0" smtClean="0">
                <a:latin typeface="微软雅黑" panose="020B0503020204020204" pitchFamily="34" charset="-122"/>
                <a:ea typeface="微软雅黑" panose="020B0503020204020204" pitchFamily="34" charset="-122"/>
              </a:rPr>
              <a:t>，全面培养</a:t>
            </a:r>
            <a:r>
              <a:rPr lang="zh-CN" altLang="en-US" sz="1600" dirty="0">
                <a:latin typeface="微软雅黑" panose="020B0503020204020204" pitchFamily="34" charset="-122"/>
                <a:ea typeface="微软雅黑" panose="020B0503020204020204" pitchFamily="34" charset="-122"/>
              </a:rPr>
              <a:t>创新</a:t>
            </a:r>
            <a:r>
              <a:rPr lang="zh-CN" altLang="en-US" sz="1600" dirty="0" smtClean="0">
                <a:latin typeface="微软雅黑" panose="020B0503020204020204" pitchFamily="34" charset="-122"/>
                <a:ea typeface="微软雅黑" panose="020B0503020204020204" pitchFamily="34" charset="-122"/>
              </a:rPr>
              <a:t>应用型人才。</a:t>
            </a:r>
            <a:endParaRPr lang="zh-CN" altLang="zh-CN" sz="1600"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 y="404813"/>
            <a:ext cx="1768415" cy="241230"/>
            <a:chOff x="0" y="404813"/>
            <a:chExt cx="1794013" cy="241230"/>
          </a:xfrm>
        </p:grpSpPr>
        <p:cxnSp>
          <p:nvCxnSpPr>
            <p:cNvPr id="37" name="直接连接符 3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88721" y="670294"/>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理实一体新形式</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914401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27</a:t>
            </a:r>
            <a:endParaRPr lang="zh-CN" altLang="en-US" sz="1600" b="1" dirty="0"/>
          </a:p>
        </p:txBody>
      </p:sp>
      <p:graphicFrame>
        <p:nvGraphicFramePr>
          <p:cNvPr id="11" name="图示 10">
            <a:extLst>
              <a:ext uri="{FF2B5EF4-FFF2-40B4-BE49-F238E27FC236}">
                <a16:creationId xmlns="" xmlns:a16="http://schemas.microsoft.com/office/drawing/2014/main" id="{191E015F-7070-409E-BF63-9AC71B9859E7}"/>
              </a:ext>
            </a:extLst>
          </p:cNvPr>
          <p:cNvGraphicFramePr/>
          <p:nvPr>
            <p:extLst>
              <p:ext uri="{D42A27DB-BD31-4B8C-83A1-F6EECF244321}">
                <p14:modId xmlns:p14="http://schemas.microsoft.com/office/powerpoint/2010/main" val="2336351734"/>
              </p:ext>
            </p:extLst>
          </p:nvPr>
        </p:nvGraphicFramePr>
        <p:xfrm>
          <a:off x="203624" y="2223718"/>
          <a:ext cx="6253052" cy="4073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图片 12">
            <a:extLst>
              <a:ext uri="{FF2B5EF4-FFF2-40B4-BE49-F238E27FC236}">
                <a16:creationId xmlns="" xmlns:a16="http://schemas.microsoft.com/office/drawing/2014/main" id="{6A439604-D665-4F45-9267-871C429A77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3166" y="2345574"/>
            <a:ext cx="2933827" cy="1850885"/>
          </a:xfrm>
          <a:prstGeom prst="rect">
            <a:avLst/>
          </a:prstGeom>
        </p:spPr>
      </p:pic>
      <p:pic>
        <p:nvPicPr>
          <p:cNvPr id="14" name="图片 2" descr="宁波二期操作中心自动化2">
            <a:extLst>
              <a:ext uri="{FF2B5EF4-FFF2-40B4-BE49-F238E27FC236}">
                <a16:creationId xmlns="" xmlns:a16="http://schemas.microsoft.com/office/drawing/2014/main" id="{1DA6B776-C19F-4E1F-9425-4F2051C4F21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83482" y="4495090"/>
            <a:ext cx="3207020" cy="194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a:extLst>
              <a:ext uri="{FF2B5EF4-FFF2-40B4-BE49-F238E27FC236}">
                <a16:creationId xmlns="" xmlns:a16="http://schemas.microsoft.com/office/drawing/2014/main" id="{DB35DF77-3BF7-4F09-AE62-210FCDAB2453}"/>
              </a:ext>
            </a:extLst>
          </p:cNvPr>
          <p:cNvSpPr>
            <a:spLocks noChangeArrowheads="1"/>
          </p:cNvSpPr>
          <p:nvPr/>
        </p:nvSpPr>
        <p:spPr bwMode="auto">
          <a:xfrm>
            <a:off x="9903976" y="898458"/>
            <a:ext cx="7823536" cy="28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SG" altLang="en-US"/>
          </a:p>
        </p:txBody>
      </p:sp>
      <p:graphicFrame>
        <p:nvGraphicFramePr>
          <p:cNvPr id="16" name="对象 15">
            <a:extLst>
              <a:ext uri="{FF2B5EF4-FFF2-40B4-BE49-F238E27FC236}">
                <a16:creationId xmlns="" xmlns:a16="http://schemas.microsoft.com/office/drawing/2014/main" id="{D7E839AF-5B51-4153-A475-878E92C7A034}"/>
              </a:ext>
            </a:extLst>
          </p:cNvPr>
          <p:cNvGraphicFramePr>
            <a:graphicFrameLocks noChangeAspect="1"/>
          </p:cNvGraphicFramePr>
          <p:nvPr>
            <p:extLst>
              <p:ext uri="{D42A27DB-BD31-4B8C-83A1-F6EECF244321}">
                <p14:modId xmlns:p14="http://schemas.microsoft.com/office/powerpoint/2010/main" val="246223511"/>
              </p:ext>
            </p:extLst>
          </p:nvPr>
        </p:nvGraphicFramePr>
        <p:xfrm>
          <a:off x="8916875" y="3269358"/>
          <a:ext cx="2933826" cy="1943660"/>
        </p:xfrm>
        <a:graphic>
          <a:graphicData uri="http://schemas.openxmlformats.org/presentationml/2006/ole">
            <mc:AlternateContent xmlns:mc="http://schemas.openxmlformats.org/markup-compatibility/2006">
              <mc:Choice xmlns:v="urn:schemas-microsoft-com:vml" Requires="v">
                <p:oleObj spid="_x0000_s4182" r:id="rId10" imgW="6830378" imgH="4544059" progId="Picture.PicObj.1">
                  <p:embed/>
                </p:oleObj>
              </mc:Choice>
              <mc:Fallback>
                <p:oleObj r:id="rId10" imgW="6830378" imgH="4544059" progId="Picture.PicObj.1">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6875" y="3269358"/>
                        <a:ext cx="2933826" cy="1943660"/>
                      </a:xfrm>
                      <a:prstGeom prst="rect">
                        <a:avLst/>
                      </a:prstGeom>
                      <a:noFill/>
                    </p:spPr>
                  </p:pic>
                </p:oleObj>
              </mc:Fallback>
            </mc:AlternateContent>
          </a:graphicData>
        </a:graphic>
      </p:graphicFrame>
      <p:sp>
        <p:nvSpPr>
          <p:cNvPr id="12" name="文本框 11"/>
          <p:cNvSpPr txBox="1"/>
          <p:nvPr/>
        </p:nvSpPr>
        <p:spPr>
          <a:xfrm>
            <a:off x="4026349" y="1601656"/>
            <a:ext cx="2339102" cy="369332"/>
          </a:xfrm>
          <a:prstGeom prst="rect">
            <a:avLst/>
          </a:prstGeom>
        </p:spPr>
        <p:txBody>
          <a:bodyPr wrap="square">
            <a:spAutoFit/>
          </a:bodyPr>
          <a:lstStyle>
            <a:defPPr>
              <a:defRPr lang="zh-CN"/>
            </a:defPPr>
            <a:lvl1pPr>
              <a:defRPr sz="2400" b="1">
                <a:ea typeface="微软雅黑" panose="020B0503020204020204" pitchFamily="34" charset="-122"/>
                <a:cs typeface="Times New Roman" panose="02020603050405020304" pitchFamily="18" charset="0"/>
              </a:defRPr>
            </a:lvl1pPr>
          </a:lstStyle>
          <a:p>
            <a:r>
              <a:rPr lang="zh-CN" altLang="en-US" sz="1800" dirty="0"/>
              <a:t>实训室建设实例</a:t>
            </a:r>
          </a:p>
        </p:txBody>
      </p:sp>
      <p:sp>
        <p:nvSpPr>
          <p:cNvPr id="17" name="矩形 16"/>
          <p:cNvSpPr/>
          <p:nvPr/>
        </p:nvSpPr>
        <p:spPr>
          <a:xfrm>
            <a:off x="9136993" y="2458208"/>
            <a:ext cx="2031325" cy="374461"/>
          </a:xfrm>
          <a:prstGeom prst="rect">
            <a:avLst/>
          </a:prstGeom>
        </p:spPr>
        <p:txBody>
          <a:bodyPr wrap="none">
            <a:spAutoFit/>
          </a:bodyPr>
          <a:lstStyle/>
          <a:p>
            <a:pPr lvl="0" algn="ctr">
              <a:lnSpc>
                <a:spcPts val="2200"/>
              </a:lnSpc>
              <a:spcAft>
                <a:spcPts val="0"/>
              </a:spcAft>
            </a:pPr>
            <a:r>
              <a:rPr lang="zh-CN" altLang="en-US" sz="1600" b="1" dirty="0">
                <a:solidFill>
                  <a:sysClr val="windowText" lastClr="000000"/>
                </a:solidFill>
                <a:latin typeface="微软雅黑" pitchFamily="34" charset="-122"/>
                <a:ea typeface="微软雅黑" pitchFamily="34" charset="-122"/>
              </a:rPr>
              <a:t>数控加工技术实训室</a:t>
            </a:r>
            <a:endParaRPr lang="en-US" altLang="zh-CN" sz="1600" b="1" dirty="0">
              <a:solidFill>
                <a:sysClr val="windowText" lastClr="000000"/>
              </a:solidFill>
              <a:latin typeface="微软雅黑" pitchFamily="34" charset="-122"/>
              <a:ea typeface="微软雅黑" pitchFamily="34" charset="-122"/>
            </a:endParaRPr>
          </a:p>
        </p:txBody>
      </p:sp>
      <p:sp>
        <p:nvSpPr>
          <p:cNvPr id="18" name="矩形 17"/>
          <p:cNvSpPr/>
          <p:nvPr/>
        </p:nvSpPr>
        <p:spPr>
          <a:xfrm>
            <a:off x="10152655" y="5196779"/>
            <a:ext cx="1620957" cy="477054"/>
          </a:xfrm>
          <a:prstGeom prst="rect">
            <a:avLst/>
          </a:prstGeom>
        </p:spPr>
        <p:txBody>
          <a:bodyPr wrap="none">
            <a:spAutoFit/>
          </a:bodyPr>
          <a:lstStyle/>
          <a:p>
            <a:pPr lvl="0" algn="ctr">
              <a:lnSpc>
                <a:spcPts val="3000"/>
              </a:lnSpc>
              <a:spcAft>
                <a:spcPts val="0"/>
              </a:spcAft>
            </a:pPr>
            <a:r>
              <a:rPr lang="zh-CN" altLang="en-US" sz="1600" b="1" dirty="0">
                <a:solidFill>
                  <a:sysClr val="windowText" lastClr="000000"/>
                </a:solidFill>
                <a:latin typeface="微软雅黑" pitchFamily="34" charset="-122"/>
                <a:ea typeface="微软雅黑" pitchFamily="34" charset="-122"/>
              </a:rPr>
              <a:t>柔性制造实训室</a:t>
            </a:r>
            <a:endParaRPr lang="en-US" altLang="zh-CN" sz="1600" b="1" dirty="0">
              <a:solidFill>
                <a:sysClr val="windowText" lastClr="000000"/>
              </a:solidFill>
              <a:latin typeface="微软雅黑" pitchFamily="34" charset="-122"/>
              <a:ea typeface="微软雅黑" pitchFamily="34" charset="-122"/>
            </a:endParaRPr>
          </a:p>
        </p:txBody>
      </p:sp>
      <p:sp>
        <p:nvSpPr>
          <p:cNvPr id="19" name="矩形 18"/>
          <p:cNvSpPr/>
          <p:nvPr/>
        </p:nvSpPr>
        <p:spPr>
          <a:xfrm>
            <a:off x="4367259" y="5969700"/>
            <a:ext cx="1826141" cy="477054"/>
          </a:xfrm>
          <a:prstGeom prst="rect">
            <a:avLst/>
          </a:prstGeom>
        </p:spPr>
        <p:txBody>
          <a:bodyPr wrap="none">
            <a:spAutoFit/>
          </a:bodyPr>
          <a:lstStyle/>
          <a:p>
            <a:pPr lvl="0" algn="ctr">
              <a:lnSpc>
                <a:spcPts val="3000"/>
              </a:lnSpc>
              <a:spcAft>
                <a:spcPts val="0"/>
              </a:spcAft>
            </a:pPr>
            <a:r>
              <a:rPr lang="zh-CN" altLang="en-US" sz="1600" b="1" dirty="0">
                <a:solidFill>
                  <a:sysClr val="windowText" lastClr="000000"/>
                </a:solidFill>
                <a:latin typeface="微软雅黑" pitchFamily="34" charset="-122"/>
                <a:ea typeface="微软雅黑" pitchFamily="34" charset="-122"/>
              </a:rPr>
              <a:t>机器人技术实训室</a:t>
            </a:r>
            <a:endParaRPr lang="en-US" altLang="zh-CN" sz="1600" b="1" dirty="0">
              <a:solidFill>
                <a:sysClr val="windowText" lastClr="000000"/>
              </a:solidFill>
              <a:latin typeface="微软雅黑" pitchFamily="34" charset="-122"/>
              <a:ea typeface="微软雅黑" pitchFamily="34" charset="-122"/>
            </a:endParaRPr>
          </a:p>
        </p:txBody>
      </p:sp>
      <p:grpSp>
        <p:nvGrpSpPr>
          <p:cNvPr id="20" name="组合 19"/>
          <p:cNvGrpSpPr/>
          <p:nvPr/>
        </p:nvGrpSpPr>
        <p:grpSpPr>
          <a:xfrm>
            <a:off x="-1" y="350874"/>
            <a:ext cx="11553715" cy="295169"/>
            <a:chOff x="0" y="404813"/>
            <a:chExt cx="10020232" cy="241230"/>
          </a:xfrm>
        </p:grpSpPr>
        <p:cxnSp>
          <p:nvCxnSpPr>
            <p:cNvPr id="21" name="直接连接符 20"/>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201072" y="677179"/>
            <a:ext cx="2687170"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实训室建设实例</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612086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28</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52725" y="696843"/>
            <a:ext cx="393350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虚拟</a:t>
            </a:r>
            <a:r>
              <a:rPr lang="zh-CN" altLang="en-US" b="1" dirty="0">
                <a:solidFill>
                  <a:srgbClr val="C00000"/>
                </a:solidFill>
                <a:latin typeface="微软雅黑" pitchFamily="34" charset="-122"/>
                <a:ea typeface="微软雅黑" pitchFamily="34" charset="-122"/>
              </a:rPr>
              <a:t>仿真实训平台</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软件建设</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07" y="1858552"/>
            <a:ext cx="5173804" cy="3904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descr="C:\Users\zechuan.wu\Desktop\水印\总体.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1120" y="958819"/>
            <a:ext cx="4552949" cy="2672712"/>
          </a:xfrm>
          <a:prstGeom prst="rect">
            <a:avLst/>
          </a:prstGeom>
          <a:noFill/>
          <a:ln>
            <a:noFill/>
          </a:ln>
        </p:spPr>
      </p:pic>
      <p:sp>
        <p:nvSpPr>
          <p:cNvPr id="2" name="TextBox 1"/>
          <p:cNvSpPr txBox="1"/>
          <p:nvPr/>
        </p:nvSpPr>
        <p:spPr>
          <a:xfrm>
            <a:off x="8362950" y="5981700"/>
            <a:ext cx="2409825" cy="369332"/>
          </a:xfrm>
          <a:prstGeom prst="rect">
            <a:avLst/>
          </a:prstGeom>
          <a:noFill/>
        </p:spPr>
        <p:txBody>
          <a:bodyPr wrap="square" rtlCol="0">
            <a:spAutoFit/>
          </a:bodyPr>
          <a:lstStyle/>
          <a:p>
            <a:r>
              <a:rPr lang="en-US" altLang="zh-CN" b="1" dirty="0" smtClean="0">
                <a:solidFill>
                  <a:srgbClr val="C00000"/>
                </a:solidFill>
                <a:latin typeface="微软雅黑" pitchFamily="34" charset="-122"/>
                <a:ea typeface="微软雅黑" pitchFamily="34" charset="-122"/>
              </a:rPr>
              <a:t>VR</a:t>
            </a:r>
            <a:r>
              <a:rPr lang="zh-CN" altLang="en-US" b="1" dirty="0" smtClean="0">
                <a:solidFill>
                  <a:srgbClr val="C00000"/>
                </a:solidFill>
                <a:latin typeface="微软雅黑" pitchFamily="34" charset="-122"/>
                <a:ea typeface="微软雅黑" pitchFamily="34" charset="-122"/>
              </a:rPr>
              <a:t>教学实训设备</a:t>
            </a:r>
            <a:endParaRPr lang="zh-CN" altLang="en-US" b="1"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4"/>
          <a:stretch>
            <a:fillRect/>
          </a:stretch>
        </p:blipFill>
        <p:spPr>
          <a:xfrm>
            <a:off x="6232610" y="3850105"/>
            <a:ext cx="2971548" cy="1913021"/>
          </a:xfrm>
          <a:prstGeom prst="rect">
            <a:avLst/>
          </a:prstGeom>
        </p:spPr>
      </p:pic>
      <p:pic>
        <p:nvPicPr>
          <p:cNvPr id="4" name="图片 3"/>
          <p:cNvPicPr>
            <a:picLocks noChangeAspect="1"/>
          </p:cNvPicPr>
          <p:nvPr/>
        </p:nvPicPr>
        <p:blipFill>
          <a:blip r:embed="rId5"/>
          <a:stretch>
            <a:fillRect/>
          </a:stretch>
        </p:blipFill>
        <p:spPr>
          <a:xfrm>
            <a:off x="9204158" y="3850105"/>
            <a:ext cx="2682638" cy="1913021"/>
          </a:xfrm>
          <a:prstGeom prst="rect">
            <a:avLst/>
          </a:prstGeom>
        </p:spPr>
      </p:pic>
    </p:spTree>
    <p:extLst>
      <p:ext uri="{BB962C8B-B14F-4D97-AF65-F5344CB8AC3E}">
        <p14:creationId xmlns:p14="http://schemas.microsoft.com/office/powerpoint/2010/main" val="3696984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01</a:t>
            </a:r>
            <a:endParaRPr lang="zh-CN" altLang="en-US" sz="1600" b="1" dirty="0">
              <a:solidFill>
                <a:prstClr val="white"/>
              </a:solidFill>
            </a:endParaRPr>
          </a:p>
        </p:txBody>
      </p:sp>
      <p:sp>
        <p:nvSpPr>
          <p:cNvPr id="29" name="文本占位符 20"/>
          <p:cNvSpPr txBox="1">
            <a:spLocks/>
          </p:cNvSpPr>
          <p:nvPr/>
        </p:nvSpPr>
        <p:spPr>
          <a:xfrm>
            <a:off x="9078918" y="214968"/>
            <a:ext cx="2680266"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一、建设背景意义</a:t>
            </a:r>
            <a:endParaRPr lang="zh-CN" altLang="en-US" b="1" dirty="0">
              <a:solidFill>
                <a:prstClr val="black"/>
              </a:solidFill>
            </a:endParaRPr>
          </a:p>
        </p:txBody>
      </p:sp>
      <p:cxnSp>
        <p:nvCxnSpPr>
          <p:cNvPr id="32" name="直接连接符 31"/>
          <p:cNvCxnSpPr/>
          <p:nvPr/>
        </p:nvCxnSpPr>
        <p:spPr>
          <a:xfrm>
            <a:off x="1768416" y="404813"/>
            <a:ext cx="7311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58178" y="1293674"/>
            <a:ext cx="10741520" cy="2585323"/>
          </a:xfrm>
          <a:prstGeom prst="rect">
            <a:avLst/>
          </a:prstGeom>
        </p:spPr>
        <p:txBody>
          <a:bodyPr wrap="square">
            <a:spAutoFit/>
          </a:bodyPr>
          <a:lstStyle/>
          <a:p>
            <a:pPr>
              <a:lnSpc>
                <a:spcPct val="150000"/>
              </a:lnSpc>
            </a:pPr>
            <a:r>
              <a:rPr lang="zh-CN" altLang="en-US" dirty="0" smtClean="0">
                <a:latin typeface="微软雅黑" pitchFamily="34" charset="-122"/>
                <a:ea typeface="微软雅黑" pitchFamily="34" charset="-122"/>
              </a:rPr>
              <a:t>       根据</a:t>
            </a:r>
            <a:r>
              <a:rPr lang="en-US" altLang="zh-CN"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国家教育事业发展“十三五”规划</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教育信息化</a:t>
            </a:r>
            <a:r>
              <a:rPr lang="zh-CN" altLang="en-US" dirty="0" smtClean="0">
                <a:latin typeface="微软雅黑" pitchFamily="34" charset="-122"/>
                <a:ea typeface="微软雅黑" pitchFamily="34" charset="-122"/>
              </a:rPr>
              <a:t>“十三五”规划</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文件精神：</a:t>
            </a:r>
            <a:r>
              <a:rPr lang="zh-CN" altLang="en-US" dirty="0">
                <a:latin typeface="微软雅黑" pitchFamily="34" charset="-122"/>
                <a:ea typeface="微软雅黑" pitchFamily="34" charset="-122"/>
              </a:rPr>
              <a:t>随着互联网、大数据、云计算和物联网等技术不断发展，人工智能正引发可产生链式反应的科学突破、催生一批颠覆性技术，加速培育经济发展新动能、塑造新型产业体系，引领新一轮科技革命和产业变革。加快人工智能在教育领域的创新应用，利用智能技术支撑</a:t>
            </a:r>
            <a:r>
              <a:rPr lang="zh-CN" altLang="en-US" b="1" dirty="0">
                <a:solidFill>
                  <a:schemeClr val="accent1"/>
                </a:solidFill>
                <a:latin typeface="微软雅黑" pitchFamily="34" charset="-122"/>
                <a:ea typeface="微软雅黑" pitchFamily="34" charset="-122"/>
              </a:rPr>
              <a:t>人才培养模式的创新、教学方法的改革、教育治理能力的提升</a:t>
            </a:r>
            <a:r>
              <a:rPr lang="zh-CN" altLang="en-US" dirty="0">
                <a:latin typeface="微软雅黑" pitchFamily="34" charset="-122"/>
                <a:ea typeface="微软雅黑" pitchFamily="34" charset="-122"/>
              </a:rPr>
              <a:t>，构建</a:t>
            </a:r>
            <a:r>
              <a:rPr lang="zh-CN" altLang="en-US" b="1" dirty="0">
                <a:solidFill>
                  <a:schemeClr val="accent1"/>
                </a:solidFill>
                <a:latin typeface="微软雅黑" pitchFamily="34" charset="-122"/>
                <a:ea typeface="微软雅黑" pitchFamily="34" charset="-122"/>
              </a:rPr>
              <a:t>智能化、网络化、个性化、终身化</a:t>
            </a:r>
            <a:r>
              <a:rPr lang="zh-CN" altLang="en-US" dirty="0">
                <a:latin typeface="微软雅黑" pitchFamily="34" charset="-122"/>
                <a:ea typeface="微软雅黑" pitchFamily="34" charset="-122"/>
              </a:rPr>
              <a:t>的教育体系，是推进教育均衡发展、促进教育公平、提高教育质量的重要手段，是实现教育现代化不可或缺的动力和支撑。</a:t>
            </a:r>
          </a:p>
        </p:txBody>
      </p:sp>
      <p:sp>
        <p:nvSpPr>
          <p:cNvPr id="3" name="矩形 2"/>
          <p:cNvSpPr/>
          <p:nvPr/>
        </p:nvSpPr>
        <p:spPr>
          <a:xfrm>
            <a:off x="995383" y="3891736"/>
            <a:ext cx="10184400" cy="1754326"/>
          </a:xfrm>
          <a:prstGeom prst="rect">
            <a:avLst/>
          </a:prstGeom>
        </p:spPr>
        <p:txBody>
          <a:bodyPr wrap="square">
            <a:spAutoFit/>
          </a:bodyPr>
          <a:lstStyle/>
          <a:p>
            <a:pPr marL="285750" indent="-285750">
              <a:lnSpc>
                <a:spcPct val="150000"/>
              </a:lnSpc>
              <a:buFont typeface="Wingdings" pitchFamily="2" charset="2"/>
              <a:buChar char="u"/>
            </a:pPr>
            <a:r>
              <a:rPr lang="zh-CN" altLang="zh-CN" dirty="0">
                <a:latin typeface="微软雅黑" pitchFamily="34" charset="-122"/>
                <a:ea typeface="微软雅黑" pitchFamily="34" charset="-122"/>
              </a:rPr>
              <a:t>专业建设离开与三大</a:t>
            </a:r>
            <a:r>
              <a:rPr lang="zh-CN" altLang="zh-CN" dirty="0" smtClean="0">
                <a:latin typeface="微软雅黑" pitchFamily="34" charset="-122"/>
                <a:ea typeface="微软雅黑" pitchFamily="34" charset="-122"/>
              </a:rPr>
              <a:t>新技术</a:t>
            </a:r>
            <a:r>
              <a:rPr lang="zh-CN" altLang="en-US" dirty="0" smtClean="0">
                <a:latin typeface="微软雅黑" pitchFamily="34" charset="-122"/>
                <a:ea typeface="微软雅黑" pitchFamily="34" charset="-122"/>
              </a:rPr>
              <a:t>（</a:t>
            </a:r>
            <a:r>
              <a:rPr lang="zh-CN" altLang="en-US" b="1" dirty="0" smtClean="0">
                <a:solidFill>
                  <a:schemeClr val="accent1"/>
                </a:solidFill>
                <a:latin typeface="微软雅黑" pitchFamily="34" charset="-122"/>
                <a:ea typeface="微软雅黑" pitchFamily="34" charset="-122"/>
              </a:rPr>
              <a:t>云计算、物联网、大数据、智能化</a:t>
            </a:r>
            <a:r>
              <a:rPr lang="zh-CN" altLang="en-US" dirty="0" smtClean="0">
                <a:latin typeface="微软雅黑" pitchFamily="34" charset="-122"/>
                <a:ea typeface="微软雅黑" pitchFamily="34" charset="-122"/>
              </a:rPr>
              <a:t>）</a:t>
            </a:r>
            <a:r>
              <a:rPr lang="zh-CN" altLang="zh-CN" dirty="0" smtClean="0">
                <a:latin typeface="微软雅黑" pitchFamily="34" charset="-122"/>
                <a:ea typeface="微软雅黑" pitchFamily="34" charset="-122"/>
              </a:rPr>
              <a:t>的</a:t>
            </a:r>
            <a:r>
              <a:rPr lang="zh-CN" altLang="zh-CN" dirty="0">
                <a:latin typeface="微软雅黑" pitchFamily="34" charset="-122"/>
                <a:ea typeface="微软雅黑" pitchFamily="34" charset="-122"/>
              </a:rPr>
              <a:t>跨界</a:t>
            </a:r>
            <a:r>
              <a:rPr lang="zh-CN" altLang="zh-CN" dirty="0" smtClean="0">
                <a:latin typeface="微软雅黑" pitchFamily="34" charset="-122"/>
                <a:ea typeface="微软雅黑" pitchFamily="34" charset="-122"/>
              </a:rPr>
              <a:t>融合</a:t>
            </a:r>
            <a:r>
              <a:rPr lang="zh-CN" altLang="en-US" dirty="0" smtClean="0">
                <a:latin typeface="微软雅黑" pitchFamily="34" charset="-122"/>
                <a:ea typeface="微软雅黑" pitchFamily="34" charset="-122"/>
              </a:rPr>
              <a:t>不能称之为</a:t>
            </a:r>
            <a:r>
              <a:rPr lang="zh-CN" altLang="zh-CN" dirty="0" smtClean="0">
                <a:latin typeface="微软雅黑" pitchFamily="34" charset="-122"/>
                <a:ea typeface="微软雅黑" pitchFamily="34" charset="-122"/>
              </a:rPr>
              <a:t>优质</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u"/>
            </a:pPr>
            <a:r>
              <a:rPr lang="zh-CN" altLang="en-US" dirty="0">
                <a:latin typeface="微软雅黑" pitchFamily="34" charset="-122"/>
                <a:ea typeface="微软雅黑" pitchFamily="34" charset="-122"/>
              </a:rPr>
              <a:t>知识、技术、技能离开基于大数据、云计算之下的</a:t>
            </a:r>
            <a:r>
              <a:rPr lang="zh-CN" altLang="en-US" b="1" dirty="0">
                <a:solidFill>
                  <a:schemeClr val="accent1"/>
                </a:solidFill>
                <a:latin typeface="微软雅黑" pitchFamily="34" charset="-122"/>
                <a:ea typeface="微软雅黑" pitchFamily="34" charset="-122"/>
              </a:rPr>
              <a:t>电商技术群</a:t>
            </a:r>
            <a:r>
              <a:rPr lang="zh-CN" altLang="en-US" dirty="0">
                <a:latin typeface="微软雅黑" pitchFamily="34" charset="-122"/>
                <a:ea typeface="微软雅黑" pitchFamily="34" charset="-122"/>
              </a:rPr>
              <a:t>、</a:t>
            </a:r>
            <a:r>
              <a:rPr lang="zh-CN" altLang="en-US" b="1" dirty="0">
                <a:solidFill>
                  <a:schemeClr val="accent1"/>
                </a:solidFill>
                <a:latin typeface="微软雅黑" pitchFamily="34" charset="-122"/>
                <a:ea typeface="微软雅黑" pitchFamily="34" charset="-122"/>
              </a:rPr>
              <a:t>物联网技术群</a:t>
            </a:r>
            <a:r>
              <a:rPr lang="zh-CN" altLang="en-US" dirty="0">
                <a:latin typeface="微软雅黑" pitchFamily="34" charset="-122"/>
                <a:ea typeface="微软雅黑" pitchFamily="34" charset="-122"/>
              </a:rPr>
              <a:t>和</a:t>
            </a:r>
            <a:r>
              <a:rPr lang="zh-CN" altLang="en-US" b="1" dirty="0">
                <a:solidFill>
                  <a:schemeClr val="accent1"/>
                </a:solidFill>
                <a:latin typeface="微软雅黑" pitchFamily="34" charset="-122"/>
                <a:ea typeface="微软雅黑" pitchFamily="34" charset="-122"/>
              </a:rPr>
              <a:t>移动互联网技术</a:t>
            </a:r>
            <a:r>
              <a:rPr lang="zh-CN" altLang="en-US" b="1" dirty="0" smtClean="0">
                <a:solidFill>
                  <a:schemeClr val="accent1"/>
                </a:solidFill>
                <a:latin typeface="微软雅黑" pitchFamily="34" charset="-122"/>
                <a:ea typeface="微软雅黑" pitchFamily="34" charset="-122"/>
              </a:rPr>
              <a:t>群</a:t>
            </a:r>
            <a:r>
              <a:rPr lang="zh-CN" altLang="en-US" dirty="0" smtClean="0">
                <a:latin typeface="微软雅黑" pitchFamily="34" charset="-122"/>
                <a:ea typeface="微软雅黑" pitchFamily="34" charset="-122"/>
              </a:rPr>
              <a:t>不能</a:t>
            </a:r>
            <a:r>
              <a:rPr lang="zh-CN" altLang="en-US" dirty="0">
                <a:latin typeface="微软雅黑" pitchFamily="34" charset="-122"/>
                <a:ea typeface="微软雅黑" pitchFamily="34" charset="-122"/>
              </a:rPr>
              <a:t>称之为</a:t>
            </a:r>
            <a:r>
              <a:rPr lang="zh-CN" altLang="en-US" dirty="0" smtClean="0">
                <a:latin typeface="微软雅黑" pitchFamily="34" charset="-122"/>
                <a:ea typeface="微软雅黑" pitchFamily="34" charset="-122"/>
              </a:rPr>
              <a:t>现代；</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u"/>
            </a:pPr>
            <a:r>
              <a:rPr lang="zh-CN" altLang="en-US" dirty="0">
                <a:latin typeface="微软雅黑" pitchFamily="34" charset="-122"/>
                <a:ea typeface="微软雅黑" pitchFamily="34" charset="-122"/>
              </a:rPr>
              <a:t>人才质量离开学生创新能力的评价与</a:t>
            </a:r>
            <a:r>
              <a:rPr lang="zh-CN" altLang="en-US" dirty="0" smtClean="0">
                <a:latin typeface="微软雅黑" pitchFamily="34" charset="-122"/>
                <a:ea typeface="微软雅黑" pitchFamily="34" charset="-122"/>
              </a:rPr>
              <a:t>提升</a:t>
            </a:r>
            <a:r>
              <a:rPr lang="zh-CN" altLang="en-US" dirty="0">
                <a:latin typeface="微软雅黑" pitchFamily="34" charset="-122"/>
                <a:ea typeface="微软雅黑" pitchFamily="34" charset="-122"/>
              </a:rPr>
              <a:t>不能称之为</a:t>
            </a:r>
            <a:r>
              <a:rPr lang="zh-CN" altLang="en-US" dirty="0" smtClean="0">
                <a:latin typeface="微软雅黑" pitchFamily="34" charset="-122"/>
                <a:ea typeface="微软雅黑" pitchFamily="34" charset="-122"/>
              </a:rPr>
              <a:t>一流。</a:t>
            </a:r>
            <a:endParaRPr lang="en-US" altLang="zh-CN" dirty="0" smtClean="0">
              <a:latin typeface="微软雅黑" pitchFamily="34" charset="-122"/>
              <a:ea typeface="微软雅黑" pitchFamily="34" charset="-122"/>
            </a:endParaRPr>
          </a:p>
        </p:txBody>
      </p:sp>
      <p:sp>
        <p:nvSpPr>
          <p:cNvPr id="22" name="MH_Other_5"/>
          <p:cNvSpPr>
            <a:spLocks noChangeArrowheads="1"/>
          </p:cNvSpPr>
          <p:nvPr>
            <p:custDataLst>
              <p:tags r:id="rId1"/>
            </p:custDataLst>
          </p:nvPr>
        </p:nvSpPr>
        <p:spPr bwMode="auto">
          <a:xfrm>
            <a:off x="148330" y="684030"/>
            <a:ext cx="2837112" cy="50130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（一）职业教育新理念</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440570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29</a:t>
            </a:r>
            <a:endParaRPr lang="zh-CN" altLang="en-US" sz="1600" b="1" dirty="0"/>
          </a:p>
        </p:txBody>
      </p:sp>
      <p:pic>
        <p:nvPicPr>
          <p:cNvPr id="10" name="图片 9">
            <a:extLst>
              <a:ext uri="{FF2B5EF4-FFF2-40B4-BE49-F238E27FC236}">
                <a16:creationId xmlns="" xmlns:a16="http://schemas.microsoft.com/office/drawing/2014/main" id="{42818982-7D35-4DAF-B016-7FD7E3678F5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71276" y="4143646"/>
            <a:ext cx="3504346" cy="1683062"/>
          </a:xfrm>
          <a:prstGeom prst="rect">
            <a:avLst/>
          </a:prstGeom>
        </p:spPr>
      </p:pic>
      <p:pic>
        <p:nvPicPr>
          <p:cNvPr id="13" name="图片 12">
            <a:extLst>
              <a:ext uri="{FF2B5EF4-FFF2-40B4-BE49-F238E27FC236}">
                <a16:creationId xmlns="" xmlns:a16="http://schemas.microsoft.com/office/drawing/2014/main" id="{351C051F-3381-42CB-B8ED-FD80A4247EEF}"/>
              </a:ext>
            </a:extLst>
          </p:cNvPr>
          <p:cNvPicPr>
            <a:picLocks noChangeAspect="1"/>
          </p:cNvPicPr>
          <p:nvPr/>
        </p:nvPicPr>
        <p:blipFill rotWithShape="1">
          <a:blip r:embed="rId3"/>
          <a:srcRect r="33277"/>
          <a:stretch/>
        </p:blipFill>
        <p:spPr>
          <a:xfrm>
            <a:off x="5976895" y="2112424"/>
            <a:ext cx="4905357" cy="2594536"/>
          </a:xfrm>
          <a:prstGeom prst="rect">
            <a:avLst/>
          </a:prstGeom>
        </p:spPr>
      </p:pic>
      <p:sp>
        <p:nvSpPr>
          <p:cNvPr id="12" name="矩形 11"/>
          <p:cNvSpPr/>
          <p:nvPr/>
        </p:nvSpPr>
        <p:spPr>
          <a:xfrm>
            <a:off x="2701618" y="5915041"/>
            <a:ext cx="1435008" cy="369332"/>
          </a:xfrm>
          <a:prstGeom prst="rect">
            <a:avLst/>
          </a:prstGeom>
        </p:spPr>
        <p:txBody>
          <a:bodyPr wrap="none">
            <a:spAutoFit/>
          </a:bodyPr>
          <a:lstStyle/>
          <a:p>
            <a:pPr algn="ctr"/>
            <a:r>
              <a:rPr lang="zh-CN" altLang="zh-CN" b="1" dirty="0">
                <a:latin typeface="微软雅黑" pitchFamily="34" charset="-122"/>
                <a:ea typeface="微软雅黑" pitchFamily="34" charset="-122"/>
              </a:rPr>
              <a:t>VR应用中心</a:t>
            </a:r>
            <a:endParaRPr lang="zh-CN" altLang="en-US" b="1" dirty="0">
              <a:latin typeface="微软雅黑" pitchFamily="34" charset="-122"/>
              <a:ea typeface="微软雅黑" pitchFamily="34" charset="-122"/>
            </a:endParaRPr>
          </a:p>
        </p:txBody>
      </p:sp>
      <p:sp>
        <p:nvSpPr>
          <p:cNvPr id="14" name="矩形 13"/>
          <p:cNvSpPr/>
          <p:nvPr/>
        </p:nvSpPr>
        <p:spPr>
          <a:xfrm>
            <a:off x="1386223" y="3655203"/>
            <a:ext cx="4070346" cy="369332"/>
          </a:xfrm>
          <a:prstGeom prst="rect">
            <a:avLst/>
          </a:prstGeom>
        </p:spPr>
        <p:txBody>
          <a:bodyPr wrap="none">
            <a:spAutoFit/>
          </a:bodyPr>
          <a:lstStyle/>
          <a:p>
            <a:pPr algn="ctr"/>
            <a:r>
              <a:rPr lang="zh-CN" altLang="en-US" b="1" dirty="0" smtClean="0">
                <a:latin typeface="微软雅黑" pitchFamily="34" charset="-122"/>
                <a:ea typeface="微软雅黑" pitchFamily="34" charset="-122"/>
              </a:rPr>
              <a:t>液压技术</a:t>
            </a:r>
            <a:r>
              <a:rPr lang="en-US" altLang="zh-CN" b="1" dirty="0" smtClean="0">
                <a:latin typeface="微软雅黑" pitchFamily="34" charset="-122"/>
                <a:ea typeface="微软雅黑" pitchFamily="34" charset="-122"/>
              </a:rPr>
              <a:t>VR</a:t>
            </a:r>
            <a:r>
              <a:rPr lang="zh-CN" altLang="en-US" b="1" dirty="0" smtClean="0">
                <a:latin typeface="微软雅黑" pitchFamily="34" charset="-122"/>
                <a:ea typeface="微软雅黑" pitchFamily="34" charset="-122"/>
              </a:rPr>
              <a:t>教</a:t>
            </a:r>
            <a:r>
              <a:rPr lang="zh-CN" altLang="en-US" b="1" dirty="0">
                <a:latin typeface="微软雅黑" pitchFamily="34" charset="-122"/>
                <a:ea typeface="微软雅黑" pitchFamily="34" charset="-122"/>
              </a:rPr>
              <a:t>学实训系统（</a:t>
            </a:r>
            <a:r>
              <a:rPr lang="en-US" altLang="zh-CN" b="1" dirty="0">
                <a:latin typeface="微软雅黑" pitchFamily="34" charset="-122"/>
                <a:ea typeface="微软雅黑" pitchFamily="34" charset="-122"/>
              </a:rPr>
              <a:t>VR</a:t>
            </a:r>
            <a:r>
              <a:rPr lang="zh-CN" altLang="en-US" b="1" dirty="0">
                <a:latin typeface="微软雅黑" pitchFamily="34" charset="-122"/>
                <a:ea typeface="微软雅黑" pitchFamily="34" charset="-122"/>
              </a:rPr>
              <a:t>课堂）</a:t>
            </a:r>
          </a:p>
        </p:txBody>
      </p:sp>
      <p:sp>
        <p:nvSpPr>
          <p:cNvPr id="15" name="矩形 14"/>
          <p:cNvSpPr/>
          <p:nvPr/>
        </p:nvSpPr>
        <p:spPr>
          <a:xfrm>
            <a:off x="7447573" y="4868498"/>
            <a:ext cx="1963999" cy="369332"/>
          </a:xfrm>
          <a:prstGeom prst="rect">
            <a:avLst/>
          </a:prstGeom>
        </p:spPr>
        <p:txBody>
          <a:bodyPr wrap="none">
            <a:spAutoFit/>
          </a:bodyPr>
          <a:lstStyle/>
          <a:p>
            <a:pPr algn="ctr"/>
            <a:r>
              <a:rPr lang="en-US" altLang="zh-CN" b="1" dirty="0">
                <a:latin typeface="微软雅黑" pitchFamily="34" charset="-122"/>
                <a:ea typeface="微软雅黑" pitchFamily="34" charset="-122"/>
              </a:rPr>
              <a:t>3D </a:t>
            </a:r>
            <a:r>
              <a:rPr lang="zh-CN" altLang="en-US" b="1" dirty="0">
                <a:latin typeface="微软雅黑" pitchFamily="34" charset="-122"/>
                <a:ea typeface="微软雅黑" pitchFamily="34" charset="-122"/>
              </a:rPr>
              <a:t>虚拟仿真软件</a:t>
            </a:r>
          </a:p>
        </p:txBody>
      </p:sp>
      <p:grpSp>
        <p:nvGrpSpPr>
          <p:cNvPr id="16" name="组合 15"/>
          <p:cNvGrpSpPr/>
          <p:nvPr/>
        </p:nvGrpSpPr>
        <p:grpSpPr>
          <a:xfrm>
            <a:off x="-1" y="350874"/>
            <a:ext cx="11553715" cy="295169"/>
            <a:chOff x="0" y="404813"/>
            <a:chExt cx="10020232" cy="241230"/>
          </a:xfrm>
        </p:grpSpPr>
        <p:cxnSp>
          <p:nvCxnSpPr>
            <p:cNvPr id="17" name="直接连接符 1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178125" y="684143"/>
            <a:ext cx="3933500" cy="646331"/>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5. </a:t>
            </a:r>
            <a:r>
              <a:rPr lang="zh-CN" altLang="en-US" b="1" dirty="0" smtClean="0">
                <a:solidFill>
                  <a:srgbClr val="C00000"/>
                </a:solidFill>
                <a:latin typeface="微软雅黑" pitchFamily="34" charset="-122"/>
                <a:ea typeface="微软雅黑" pitchFamily="34" charset="-122"/>
              </a:rPr>
              <a:t>虚拟仿真</a:t>
            </a:r>
            <a:r>
              <a:rPr lang="zh-CN" altLang="zh-CN" b="1" dirty="0">
                <a:solidFill>
                  <a:srgbClr val="C00000"/>
                </a:solidFill>
                <a:latin typeface="微软雅黑" pitchFamily="34" charset="-122"/>
                <a:ea typeface="微软雅黑" pitchFamily="34" charset="-122"/>
              </a:rPr>
              <a:t>VR应用中心</a:t>
            </a:r>
            <a:endParaRPr lang="zh-CN" altLang="en-US" b="1" dirty="0">
              <a:solidFill>
                <a:srgbClr val="C00000"/>
              </a:solidFill>
              <a:latin typeface="微软雅黑" pitchFamily="34" charset="-122"/>
              <a:ea typeface="微软雅黑" pitchFamily="34" charset="-122"/>
            </a:endParaRPr>
          </a:p>
          <a:p>
            <a:endParaRPr lang="zh-CN" altLang="en-US"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017" y="1330474"/>
            <a:ext cx="4226210" cy="2280562"/>
          </a:xfrm>
          <a:prstGeom prst="rect">
            <a:avLst/>
          </a:prstGeom>
        </p:spPr>
      </p:pic>
    </p:spTree>
    <p:extLst>
      <p:ext uri="{BB962C8B-B14F-4D97-AF65-F5344CB8AC3E}">
        <p14:creationId xmlns:p14="http://schemas.microsoft.com/office/powerpoint/2010/main" val="1773073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30</a:t>
            </a:r>
            <a:endParaRPr lang="zh-CN" altLang="en-US" sz="1600" b="1" dirty="0">
              <a:solidFill>
                <a:prstClr val="white"/>
              </a:solidFill>
            </a:endParaRPr>
          </a:p>
        </p:txBody>
      </p:sp>
      <p:cxnSp>
        <p:nvCxnSpPr>
          <p:cNvPr id="32" name="直接连接符 31"/>
          <p:cNvCxnSpPr/>
          <p:nvPr/>
        </p:nvCxnSpPr>
        <p:spPr>
          <a:xfrm>
            <a:off x="1768416" y="404813"/>
            <a:ext cx="98997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7051" y="1888399"/>
            <a:ext cx="2794000" cy="2533650"/>
          </a:xfrm>
          <a:prstGeom prst="rect">
            <a:avLst/>
          </a:prstGeom>
          <a:noFill/>
          <a:ln>
            <a:noFill/>
          </a:ln>
        </p:spPr>
      </p:pic>
      <p:sp>
        <p:nvSpPr>
          <p:cNvPr id="16" name="MH_SubTitle_1"/>
          <p:cNvSpPr/>
          <p:nvPr>
            <p:custDataLst>
              <p:tags r:id="rId1"/>
            </p:custDataLst>
          </p:nvPr>
        </p:nvSpPr>
        <p:spPr>
          <a:xfrm>
            <a:off x="1257300" y="4465639"/>
            <a:ext cx="2794000" cy="960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2000" dirty="0" smtClean="0">
                <a:solidFill>
                  <a:srgbClr val="FFFFFF"/>
                </a:solidFill>
                <a:latin typeface="微软雅黑" panose="020B0503020204020204" pitchFamily="34" charset="-122"/>
                <a:ea typeface="微软雅黑" panose="020B0503020204020204" pitchFamily="34" charset="-122"/>
              </a:rPr>
              <a:t>安全文化建设</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17" name="MH_SubTitle_2"/>
          <p:cNvSpPr/>
          <p:nvPr>
            <p:custDataLst>
              <p:tags r:id="rId2"/>
            </p:custDataLst>
          </p:nvPr>
        </p:nvSpPr>
        <p:spPr>
          <a:xfrm>
            <a:off x="4706257" y="4456724"/>
            <a:ext cx="2794000" cy="960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da-DK" altLang="zh-CN" sz="2000" dirty="0">
                <a:solidFill>
                  <a:srgbClr val="FFFFFF"/>
                </a:solidFill>
                <a:latin typeface="微软雅黑" panose="020B0503020204020204" pitchFamily="34" charset="-122"/>
                <a:ea typeface="微软雅黑" panose="020B0503020204020204" pitchFamily="34" charset="-122"/>
              </a:rPr>
              <a:t>6</a:t>
            </a:r>
            <a:r>
              <a:rPr lang="en-US" altLang="zh-CN" sz="2000" dirty="0">
                <a:solidFill>
                  <a:srgbClr val="FFFFFF"/>
                </a:solidFill>
                <a:latin typeface="微软雅黑" panose="020B0503020204020204" pitchFamily="34" charset="-122"/>
                <a:ea typeface="微软雅黑" panose="020B0503020204020204" pitchFamily="34" charset="-122"/>
              </a:rPr>
              <a:t>S</a:t>
            </a:r>
            <a:r>
              <a:rPr lang="zh-CN" altLang="en-US" sz="2000" dirty="0">
                <a:solidFill>
                  <a:srgbClr val="FFFFFF"/>
                </a:solidFill>
                <a:latin typeface="微软雅黑" panose="020B0503020204020204" pitchFamily="34" charset="-122"/>
                <a:ea typeface="微软雅黑" panose="020B0503020204020204" pitchFamily="34" charset="-122"/>
              </a:rPr>
              <a:t>文化建设</a:t>
            </a:r>
          </a:p>
        </p:txBody>
      </p:sp>
      <p:sp>
        <p:nvSpPr>
          <p:cNvPr id="18" name="MH_SubTitle_3"/>
          <p:cNvSpPr/>
          <p:nvPr>
            <p:custDataLst>
              <p:tags r:id="rId3"/>
            </p:custDataLst>
          </p:nvPr>
        </p:nvSpPr>
        <p:spPr>
          <a:xfrm>
            <a:off x="8147051" y="4465639"/>
            <a:ext cx="2794000" cy="9604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000" dirty="0">
                <a:solidFill>
                  <a:srgbClr val="FFFFFF"/>
                </a:solidFill>
                <a:latin typeface="微软雅黑" panose="020B0503020204020204" pitchFamily="34" charset="-122"/>
                <a:ea typeface="微软雅黑" panose="020B0503020204020204" pitchFamily="34" charset="-122"/>
              </a:rPr>
              <a:t>专业文化建设</a:t>
            </a:r>
          </a:p>
        </p:txBody>
      </p:sp>
      <p:pic>
        <p:nvPicPr>
          <p:cNvPr id="19" name="图片 18"/>
          <p:cNvPicPr/>
          <p:nvPr/>
        </p:nvPicPr>
        <p:blipFill>
          <a:blip r:embed="rId6">
            <a:extLst>
              <a:ext uri="{28A0092B-C50C-407E-A947-70E740481C1C}">
                <a14:useLocalDpi xmlns:a14="http://schemas.microsoft.com/office/drawing/2010/main" val="0"/>
              </a:ext>
            </a:extLst>
          </a:blip>
          <a:srcRect/>
          <a:stretch>
            <a:fillRect/>
          </a:stretch>
        </p:blipFill>
        <p:spPr bwMode="auto">
          <a:xfrm>
            <a:off x="1163859" y="2009451"/>
            <a:ext cx="2887441" cy="2458043"/>
          </a:xfrm>
          <a:prstGeom prst="rect">
            <a:avLst/>
          </a:prstGeom>
          <a:noFill/>
          <a:ln>
            <a:noFill/>
          </a:ln>
        </p:spPr>
      </p:pic>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256" y="1957749"/>
            <a:ext cx="2794001" cy="246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152725" y="684143"/>
            <a:ext cx="393350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6. </a:t>
            </a:r>
            <a:r>
              <a:rPr lang="zh-CN" altLang="en-US" b="1" dirty="0" smtClean="0">
                <a:solidFill>
                  <a:srgbClr val="C00000"/>
                </a:solidFill>
                <a:latin typeface="微软雅黑" pitchFamily="34" charset="-122"/>
                <a:ea typeface="微软雅黑" pitchFamily="34" charset="-122"/>
              </a:rPr>
              <a:t>专业</a:t>
            </a:r>
            <a:r>
              <a:rPr lang="zh-CN" altLang="en-US" b="1" dirty="0">
                <a:solidFill>
                  <a:srgbClr val="C00000"/>
                </a:solidFill>
                <a:latin typeface="微软雅黑" pitchFamily="34" charset="-122"/>
                <a:ea typeface="微软雅黑" pitchFamily="34" charset="-122"/>
              </a:rPr>
              <a:t>实</a:t>
            </a:r>
            <a:r>
              <a:rPr lang="zh-CN" altLang="en-US" b="1" dirty="0" smtClean="0">
                <a:solidFill>
                  <a:srgbClr val="C00000"/>
                </a:solidFill>
                <a:latin typeface="微软雅黑" pitchFamily="34" charset="-122"/>
                <a:ea typeface="微软雅黑" pitchFamily="34" charset="-122"/>
              </a:rPr>
              <a:t>训基地文化</a:t>
            </a:r>
            <a:r>
              <a:rPr lang="zh-CN" altLang="en-US" b="1" dirty="0">
                <a:solidFill>
                  <a:srgbClr val="C00000"/>
                </a:solidFill>
                <a:latin typeface="微软雅黑" pitchFamily="34" charset="-122"/>
                <a:ea typeface="微软雅黑" pitchFamily="34" charset="-122"/>
              </a:rPr>
              <a:t>建设</a:t>
            </a:r>
          </a:p>
        </p:txBody>
      </p:sp>
    </p:spTree>
    <p:extLst>
      <p:ext uri="{BB962C8B-B14F-4D97-AF65-F5344CB8AC3E}">
        <p14:creationId xmlns:p14="http://schemas.microsoft.com/office/powerpoint/2010/main" val="44379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31</a:t>
            </a:r>
            <a:endParaRPr lang="zh-CN" altLang="en-US" sz="1600" b="1" dirty="0">
              <a:solidFill>
                <a:prstClr val="white"/>
              </a:solidFill>
            </a:endParaRPr>
          </a:p>
        </p:txBody>
      </p:sp>
      <p:cxnSp>
        <p:nvCxnSpPr>
          <p:cNvPr id="16" name="直接连接符 15"/>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H_Other_5"/>
          <p:cNvSpPr>
            <a:spLocks noChangeArrowheads="1"/>
          </p:cNvSpPr>
          <p:nvPr>
            <p:custDataLst>
              <p:tags r:id="rId1"/>
            </p:custDataLst>
          </p:nvPr>
        </p:nvSpPr>
        <p:spPr bwMode="auto">
          <a:xfrm>
            <a:off x="195545" y="723721"/>
            <a:ext cx="2998029" cy="4829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（七）创新创业教育培养</a:t>
            </a:r>
            <a:endParaRPr lang="zh-CN" altLang="en-US" sz="2000" b="1" dirty="0">
              <a:solidFill>
                <a:srgbClr val="FFFFFF"/>
              </a:solidFill>
              <a:ea typeface="微软雅黑" pitchFamily="34" charset="-122"/>
            </a:endParaRPr>
          </a:p>
        </p:txBody>
      </p:sp>
      <p:grpSp>
        <p:nvGrpSpPr>
          <p:cNvPr id="2" name="组合 1"/>
          <p:cNvGrpSpPr/>
          <p:nvPr/>
        </p:nvGrpSpPr>
        <p:grpSpPr>
          <a:xfrm>
            <a:off x="1480682" y="2064582"/>
            <a:ext cx="8470142" cy="3776820"/>
            <a:chOff x="1473618" y="2064582"/>
            <a:chExt cx="8647725" cy="2952328"/>
          </a:xfrm>
        </p:grpSpPr>
        <p:sp>
          <p:nvSpPr>
            <p:cNvPr id="47" name="Rectangle 22">
              <a:extLst>
                <a:ext uri="{FF2B5EF4-FFF2-40B4-BE49-F238E27FC236}">
                  <a16:creationId xmlns:a16="http://schemas.microsoft.com/office/drawing/2014/main" xmlns="" id="{B5E529A5-7066-4384-AC86-67983BCE4B8D}"/>
                </a:ext>
              </a:extLst>
            </p:cNvPr>
            <p:cNvSpPr/>
            <p:nvPr/>
          </p:nvSpPr>
          <p:spPr>
            <a:xfrm>
              <a:off x="1776123" y="2668382"/>
              <a:ext cx="7835576" cy="61206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prstClr val="white"/>
                </a:solidFill>
                <a:latin typeface="Impact" panose="020B0806030902050204" pitchFamily="34" charset="0"/>
              </a:endParaRPr>
            </a:p>
          </p:txBody>
        </p:sp>
        <p:sp>
          <p:nvSpPr>
            <p:cNvPr id="48" name="右箭头 44">
              <a:extLst>
                <a:ext uri="{FF2B5EF4-FFF2-40B4-BE49-F238E27FC236}">
                  <a16:creationId xmlns:a16="http://schemas.microsoft.com/office/drawing/2014/main" xmlns="" id="{8CD5E2CB-4127-47F0-8A0E-F977288B7FEC}"/>
                </a:ext>
              </a:extLst>
            </p:cNvPr>
            <p:cNvSpPr/>
            <p:nvPr/>
          </p:nvSpPr>
          <p:spPr>
            <a:xfrm>
              <a:off x="1768416" y="2064582"/>
              <a:ext cx="8352927" cy="7375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Rectangle 21">
              <a:extLst>
                <a:ext uri="{FF2B5EF4-FFF2-40B4-BE49-F238E27FC236}">
                  <a16:creationId xmlns:a16="http://schemas.microsoft.com/office/drawing/2014/main" xmlns="" id="{B2507C6F-A1C4-48D4-BFB6-B68BB56F9B2B}"/>
                </a:ext>
              </a:extLst>
            </p:cNvPr>
            <p:cNvSpPr/>
            <p:nvPr/>
          </p:nvSpPr>
          <p:spPr>
            <a:xfrm>
              <a:off x="1722090" y="3548191"/>
              <a:ext cx="2558700" cy="441040"/>
            </a:xfrm>
            <a:prstGeom prst="rect">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0" name="Rectangle 23">
              <a:extLst>
                <a:ext uri="{FF2B5EF4-FFF2-40B4-BE49-F238E27FC236}">
                  <a16:creationId xmlns:a16="http://schemas.microsoft.com/office/drawing/2014/main" xmlns="" id="{ECD173CD-4647-4E7B-BEBD-1C6C22FD3A09}"/>
                </a:ext>
              </a:extLst>
            </p:cNvPr>
            <p:cNvSpPr/>
            <p:nvPr/>
          </p:nvSpPr>
          <p:spPr>
            <a:xfrm>
              <a:off x="4587953" y="3531527"/>
              <a:ext cx="2558700" cy="457704"/>
            </a:xfrm>
            <a:prstGeom prst="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1" name="Rectangle 24">
              <a:extLst>
                <a:ext uri="{FF2B5EF4-FFF2-40B4-BE49-F238E27FC236}">
                  <a16:creationId xmlns:a16="http://schemas.microsoft.com/office/drawing/2014/main" xmlns="" id="{9E049474-161C-462A-BAFF-0D1D7A05FB94}"/>
                </a:ext>
              </a:extLst>
            </p:cNvPr>
            <p:cNvSpPr/>
            <p:nvPr/>
          </p:nvSpPr>
          <p:spPr>
            <a:xfrm>
              <a:off x="7493149" y="3548192"/>
              <a:ext cx="2555584" cy="441040"/>
            </a:xfrm>
            <a:prstGeom prst="rect">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2" name="对角圆角矩形 10">
              <a:extLst>
                <a:ext uri="{FF2B5EF4-FFF2-40B4-BE49-F238E27FC236}">
                  <a16:creationId xmlns:a16="http://schemas.microsoft.com/office/drawing/2014/main" xmlns="" id="{268DF371-18FB-44DC-ADD4-8A225D93CE87}"/>
                </a:ext>
              </a:extLst>
            </p:cNvPr>
            <p:cNvSpPr/>
            <p:nvPr/>
          </p:nvSpPr>
          <p:spPr>
            <a:xfrm flipH="1">
              <a:off x="1722089" y="4132167"/>
              <a:ext cx="2558700" cy="884743"/>
            </a:xfrm>
            <a:prstGeom prst="round2DiagRect">
              <a:avLst>
                <a:gd name="adj1" fmla="val 36221"/>
                <a:gd name="adj2" fmla="val 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对角圆角矩形 11">
              <a:extLst>
                <a:ext uri="{FF2B5EF4-FFF2-40B4-BE49-F238E27FC236}">
                  <a16:creationId xmlns:a16="http://schemas.microsoft.com/office/drawing/2014/main" xmlns="" id="{243A0129-8BE1-4FCD-9D78-A9B4A3AC586C}"/>
                </a:ext>
              </a:extLst>
            </p:cNvPr>
            <p:cNvSpPr/>
            <p:nvPr/>
          </p:nvSpPr>
          <p:spPr>
            <a:xfrm flipH="1">
              <a:off x="4576727" y="4132168"/>
              <a:ext cx="2569923" cy="884742"/>
            </a:xfrm>
            <a:prstGeom prst="round2DiagRect">
              <a:avLst>
                <a:gd name="adj1" fmla="val 36221"/>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对角圆角矩形 12">
              <a:extLst>
                <a:ext uri="{FF2B5EF4-FFF2-40B4-BE49-F238E27FC236}">
                  <a16:creationId xmlns:a16="http://schemas.microsoft.com/office/drawing/2014/main" xmlns="" id="{6FA1DDFA-05DB-408C-8D36-4B5788C95BB8}"/>
                </a:ext>
              </a:extLst>
            </p:cNvPr>
            <p:cNvSpPr/>
            <p:nvPr/>
          </p:nvSpPr>
          <p:spPr>
            <a:xfrm>
              <a:off x="7493150" y="4114476"/>
              <a:ext cx="2555584" cy="902434"/>
            </a:xfrm>
            <a:prstGeom prst="round2DiagRect">
              <a:avLst>
                <a:gd name="adj1" fmla="val 36221"/>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TextBox 13">
              <a:extLst>
                <a:ext uri="{FF2B5EF4-FFF2-40B4-BE49-F238E27FC236}">
                  <a16:creationId xmlns:a16="http://schemas.microsoft.com/office/drawing/2014/main" xmlns="" id="{00475FAB-63FC-423B-AB7E-3457160C574C}"/>
                </a:ext>
              </a:extLst>
            </p:cNvPr>
            <p:cNvSpPr txBox="1"/>
            <p:nvPr/>
          </p:nvSpPr>
          <p:spPr>
            <a:xfrm>
              <a:off x="1728728" y="3599434"/>
              <a:ext cx="2552061" cy="338554"/>
            </a:xfrm>
            <a:prstGeom prst="rect">
              <a:avLst/>
            </a:prstGeom>
            <a:noFill/>
          </p:spPr>
          <p:txBody>
            <a:bodyPr wrap="square" rtlCol="0">
              <a:spAutoFit/>
            </a:bodyPr>
            <a:lstStyle/>
            <a:p>
              <a:pPr algn="ctr"/>
              <a:r>
                <a:rPr lang="zh-CN" altLang="en-US" sz="1600" b="1" dirty="0">
                  <a:solidFill>
                    <a:prstClr val="white"/>
                  </a:solidFill>
                  <a:latin typeface="微软雅黑" pitchFamily="34" charset="-122"/>
                  <a:ea typeface="微软雅黑" pitchFamily="34" charset="-122"/>
                </a:rPr>
                <a:t>“千”</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通识教育</a:t>
              </a:r>
            </a:p>
          </p:txBody>
        </p:sp>
        <p:sp>
          <p:nvSpPr>
            <p:cNvPr id="56" name="矩形 55">
              <a:extLst>
                <a:ext uri="{FF2B5EF4-FFF2-40B4-BE49-F238E27FC236}">
                  <a16:creationId xmlns:a16="http://schemas.microsoft.com/office/drawing/2014/main" xmlns="" id="{610EB815-2B4A-4FE3-9359-1C42FEDF65BA}"/>
                </a:ext>
              </a:extLst>
            </p:cNvPr>
            <p:cNvSpPr/>
            <p:nvPr/>
          </p:nvSpPr>
          <p:spPr>
            <a:xfrm>
              <a:off x="1825273" y="2739503"/>
              <a:ext cx="7786426" cy="433058"/>
            </a:xfrm>
            <a:prstGeom prst="rect">
              <a:avLst/>
            </a:prstGeom>
          </p:spPr>
          <p:txBody>
            <a:bodyPr wrap="square">
              <a:spAutoFit/>
            </a:bodyPr>
            <a:lstStyle/>
            <a:p>
              <a:pPr indent="265113">
                <a:lnSpc>
                  <a:spcPct val="125000"/>
                </a:lnSpc>
              </a:pPr>
              <a:r>
                <a:rPr lang="zh-CN" altLang="zh-CN" sz="1200" b="1" kern="0" dirty="0">
                  <a:solidFill>
                    <a:srgbClr val="FF0000"/>
                  </a:solidFill>
                  <a:latin typeface="微软雅黑" panose="020B0503020204020204" pitchFamily="34" charset="-122"/>
                  <a:ea typeface="微软雅黑" panose="020B0503020204020204" pitchFamily="34" charset="-122"/>
                </a:rPr>
                <a:t>创新创业</a:t>
              </a:r>
              <a:r>
                <a:rPr lang="zh-CN" altLang="en-US" sz="1200" b="1" kern="0" dirty="0">
                  <a:solidFill>
                    <a:srgbClr val="FF0000"/>
                  </a:solidFill>
                  <a:latin typeface="微软雅黑" panose="020B0503020204020204" pitchFamily="34" charset="-122"/>
                  <a:ea typeface="微软雅黑" panose="020B0503020204020204" pitchFamily="34" charset="-122"/>
                </a:rPr>
                <a:t>通识教育</a:t>
              </a:r>
              <a:r>
                <a:rPr lang="zh-CN" altLang="zh-CN" sz="1200" b="1" kern="0" dirty="0">
                  <a:solidFill>
                    <a:srgbClr val="FF0000"/>
                  </a:solidFill>
                  <a:latin typeface="微软雅黑" panose="020B0503020204020204" pitchFamily="34" charset="-122"/>
                  <a:ea typeface="微软雅黑" panose="020B0503020204020204" pitchFamily="34" charset="-122"/>
                </a:rPr>
                <a:t>与创商培育</a:t>
              </a:r>
              <a:r>
                <a:rPr lang="zh-CN"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提升</a:t>
              </a:r>
              <a:r>
                <a:rPr lang="zh-CN" altLang="zh-CN" sz="1100" kern="0" dirty="0">
                  <a:solidFill>
                    <a:prstClr val="black"/>
                  </a:solidFill>
                  <a:latin typeface="微软雅黑" panose="020B0503020204020204" pitchFamily="34" charset="-122"/>
                  <a:ea typeface="微软雅黑" panose="020B0503020204020204" pitchFamily="34" charset="-122"/>
                </a:rPr>
                <a:t>“千人”</a:t>
              </a:r>
              <a:r>
                <a:rPr lang="zh-CN" altLang="en-US" sz="1100" kern="0" dirty="0">
                  <a:solidFill>
                    <a:prstClr val="black"/>
                  </a:solidFill>
                  <a:latin typeface="微软雅黑" panose="020B0503020204020204" pitchFamily="34" charset="-122"/>
                  <a:ea typeface="微软雅黑" panose="020B0503020204020204" pitchFamily="34" charset="-122"/>
                </a:rPr>
                <a:t>创新思维、</a:t>
              </a:r>
              <a:r>
                <a:rPr lang="zh-CN" altLang="zh-CN" sz="1100" kern="0" dirty="0">
                  <a:solidFill>
                    <a:prstClr val="black"/>
                  </a:solidFill>
                  <a:latin typeface="微软雅黑" panose="020B0503020204020204" pitchFamily="34" charset="-122"/>
                  <a:ea typeface="微软雅黑" panose="020B0503020204020204" pitchFamily="34" charset="-122"/>
                </a:rPr>
                <a:t>创业意识</a:t>
              </a:r>
              <a:r>
                <a:rPr lang="zh-CN" altLang="en-US" sz="1100" kern="0" dirty="0">
                  <a:solidFill>
                    <a:prstClr val="black"/>
                  </a:solidFill>
                  <a:latin typeface="微软雅黑" panose="020B0503020204020204" pitchFamily="34" charset="-122"/>
                  <a:ea typeface="微软雅黑" panose="020B0503020204020204" pitchFamily="34" charset="-122"/>
                </a:rPr>
                <a:t>；发现</a:t>
              </a:r>
              <a:r>
                <a:rPr lang="zh-CN" altLang="zh-CN" sz="1100" kern="0" dirty="0">
                  <a:solidFill>
                    <a:prstClr val="black"/>
                  </a:solidFill>
                  <a:latin typeface="微软雅黑" panose="020B0503020204020204" pitchFamily="34" charset="-122"/>
                  <a:ea typeface="微软雅黑" panose="020B0503020204020204" pitchFamily="34" charset="-122"/>
                </a:rPr>
                <a:t>“百人”</a:t>
              </a:r>
              <a:r>
                <a:rPr lang="zh-CN" altLang="en-US" sz="1100" kern="0" dirty="0">
                  <a:solidFill>
                    <a:srgbClr val="FF0000"/>
                  </a:solidFill>
                  <a:latin typeface="微软雅黑" panose="020B0503020204020204" pitchFamily="34" charset="-122"/>
                  <a:ea typeface="微软雅黑" panose="020B0503020204020204" pitchFamily="34" charset="-122"/>
                </a:rPr>
                <a:t>创业基因</a:t>
              </a:r>
              <a:r>
                <a:rPr lang="zh-CN" altLang="en-US" sz="1100" kern="0" dirty="0">
                  <a:solidFill>
                    <a:prstClr val="black"/>
                  </a:solidFill>
                  <a:latin typeface="微软雅黑" panose="020B0503020204020204" pitchFamily="34" charset="-122"/>
                  <a:ea typeface="微软雅黑" panose="020B0503020204020204" pitchFamily="34" charset="-122"/>
                </a:rPr>
                <a:t>，开展创新</a:t>
              </a:r>
              <a:r>
                <a:rPr lang="zh-CN" altLang="zh-CN" sz="1100" kern="0" dirty="0">
                  <a:solidFill>
                    <a:prstClr val="black"/>
                  </a:solidFill>
                  <a:latin typeface="微软雅黑" panose="020B0503020204020204" pitchFamily="34" charset="-122"/>
                  <a:ea typeface="微软雅黑" panose="020B0503020204020204" pitchFamily="34" charset="-122"/>
                </a:rPr>
                <a:t>创业</a:t>
              </a:r>
              <a:r>
                <a:rPr lang="zh-CN" altLang="en-US" sz="1100" kern="0" dirty="0">
                  <a:solidFill>
                    <a:prstClr val="black"/>
                  </a:solidFill>
                  <a:latin typeface="微软雅黑" panose="020B0503020204020204" pitchFamily="34" charset="-122"/>
                  <a:ea typeface="微软雅黑" panose="020B0503020204020204" pitchFamily="34" charset="-122"/>
                </a:rPr>
                <a:t>核心知识</a:t>
              </a:r>
              <a:r>
                <a:rPr lang="zh-CN" altLang="zh-CN" sz="1100" kern="0" dirty="0">
                  <a:solidFill>
                    <a:prstClr val="black"/>
                  </a:solidFill>
                  <a:latin typeface="微软雅黑" panose="020B0503020204020204" pitchFamily="34" charset="-122"/>
                  <a:ea typeface="微软雅黑" panose="020B0503020204020204" pitchFamily="34" charset="-122"/>
                </a:rPr>
                <a:t>技能</a:t>
              </a:r>
              <a:r>
                <a:rPr lang="zh-CN" altLang="en-US" sz="1100" kern="0" dirty="0">
                  <a:solidFill>
                    <a:prstClr val="black"/>
                  </a:solidFill>
                  <a:latin typeface="微软雅黑" panose="020B0503020204020204" pitchFamily="34" charset="-122"/>
                  <a:ea typeface="微软雅黑" panose="020B0503020204020204" pitchFamily="34" charset="-122"/>
                </a:rPr>
                <a:t>与实训实践</a:t>
              </a:r>
              <a:r>
                <a:rPr lang="zh-CN" altLang="en-US" sz="1200" b="1" kern="0" dirty="0">
                  <a:solidFill>
                    <a:srgbClr val="FF0000"/>
                  </a:solidFill>
                  <a:latin typeface="微软雅黑" panose="020B0503020204020204" pitchFamily="34" charset="-122"/>
                  <a:ea typeface="微软雅黑" panose="020B0503020204020204" pitchFamily="34" charset="-122"/>
                </a:rPr>
                <a:t>精英教育</a:t>
              </a:r>
              <a:r>
                <a:rPr lang="zh-CN" altLang="en-US" sz="1100" kern="0" dirty="0">
                  <a:solidFill>
                    <a:prstClr val="black"/>
                  </a:solidFill>
                  <a:latin typeface="微软雅黑" panose="020B0503020204020204" pitchFamily="34" charset="-122"/>
                  <a:ea typeface="微软雅黑" panose="020B0503020204020204" pitchFamily="34" charset="-122"/>
                </a:rPr>
                <a:t>；</a:t>
              </a:r>
              <a:r>
                <a:rPr lang="zh-CN" altLang="zh-CN" sz="1100" kern="0" dirty="0">
                  <a:solidFill>
                    <a:prstClr val="black"/>
                  </a:solidFill>
                  <a:latin typeface="微软雅黑" panose="020B0503020204020204" pitchFamily="34" charset="-122"/>
                  <a:ea typeface="微软雅黑" panose="020B0503020204020204" pitchFamily="34" charset="-122"/>
                </a:rPr>
                <a:t>孵化“十人”</a:t>
              </a:r>
              <a:r>
                <a:rPr lang="zh-CN" altLang="en-US" sz="1100" kern="0" dirty="0">
                  <a:solidFill>
                    <a:prstClr val="black"/>
                  </a:solidFill>
                  <a:latin typeface="微软雅黑" panose="020B0503020204020204" pitchFamily="34" charset="-122"/>
                  <a:ea typeface="微软雅黑" panose="020B0503020204020204" pitchFamily="34" charset="-122"/>
                </a:rPr>
                <a:t>大学生</a:t>
              </a:r>
              <a:r>
                <a:rPr lang="zh-CN" altLang="en-US" sz="1100" kern="0" dirty="0">
                  <a:solidFill>
                    <a:srgbClr val="FF0000"/>
                  </a:solidFill>
                  <a:latin typeface="微软雅黑" panose="020B0503020204020204" pitchFamily="34" charset="-122"/>
                  <a:ea typeface="微软雅黑" panose="020B0503020204020204" pitchFamily="34" charset="-122"/>
                </a:rPr>
                <a:t>微创</a:t>
              </a:r>
              <a:r>
                <a:rPr lang="zh-CN" altLang="zh-CN" sz="1100" kern="0" dirty="0">
                  <a:solidFill>
                    <a:srgbClr val="FF0000"/>
                  </a:solidFill>
                  <a:latin typeface="微软雅黑" panose="020B0503020204020204" pitchFamily="34" charset="-122"/>
                  <a:ea typeface="微软雅黑" panose="020B0503020204020204" pitchFamily="34" charset="-122"/>
                </a:rPr>
                <a:t>项目</a:t>
              </a:r>
              <a:r>
                <a:rPr lang="zh-CN" altLang="en-US" sz="1200" b="1" kern="0" dirty="0">
                  <a:solidFill>
                    <a:srgbClr val="FF0000"/>
                  </a:solidFill>
                  <a:latin typeface="微软雅黑" panose="020B0503020204020204" pitchFamily="34" charset="-122"/>
                  <a:ea typeface="微软雅黑" panose="020B0503020204020204" pitchFamily="34" charset="-122"/>
                </a:rPr>
                <a:t>卓越提升</a:t>
              </a:r>
              <a:r>
                <a:rPr lang="zh-CN" altLang="zh-CN" sz="1100" kern="0" dirty="0">
                  <a:solidFill>
                    <a:prstClr val="black"/>
                  </a:solidFill>
                  <a:latin typeface="微软雅黑" panose="020B0503020204020204" pitchFamily="34" charset="-122"/>
                  <a:ea typeface="微软雅黑" panose="020B0503020204020204" pitchFamily="34" charset="-122"/>
                </a:rPr>
                <a:t>三个阶段在内的体系化创新创业教育</a:t>
              </a:r>
              <a:r>
                <a:rPr lang="zh-CN" altLang="en-US" sz="1100" kern="0" dirty="0">
                  <a:solidFill>
                    <a:prstClr val="black"/>
                  </a:solidFill>
                  <a:latin typeface="微软雅黑" panose="020B0503020204020204" pitchFamily="34" charset="-122"/>
                  <a:ea typeface="微软雅黑" panose="020B0503020204020204" pitchFamily="34" charset="-122"/>
                </a:rPr>
                <a:t>。</a:t>
              </a:r>
            </a:p>
          </p:txBody>
        </p:sp>
        <p:grpSp>
          <p:nvGrpSpPr>
            <p:cNvPr id="57" name="Group 9">
              <a:extLst>
                <a:ext uri="{FF2B5EF4-FFF2-40B4-BE49-F238E27FC236}">
                  <a16:creationId xmlns:a16="http://schemas.microsoft.com/office/drawing/2014/main" xmlns="" id="{BD9FE4D6-E282-4B18-A84B-051E37E43E82}"/>
                </a:ext>
              </a:extLst>
            </p:cNvPr>
            <p:cNvGrpSpPr>
              <a:grpSpLocks/>
            </p:cNvGrpSpPr>
            <p:nvPr/>
          </p:nvGrpSpPr>
          <p:grpSpPr bwMode="auto">
            <a:xfrm>
              <a:off x="1473618" y="3203246"/>
              <a:ext cx="706788" cy="532210"/>
              <a:chOff x="-13" y="0"/>
              <a:chExt cx="1358" cy="1024"/>
            </a:xfrm>
          </p:grpSpPr>
          <p:grpSp>
            <p:nvGrpSpPr>
              <p:cNvPr id="58" name="Group 10">
                <a:extLst>
                  <a:ext uri="{FF2B5EF4-FFF2-40B4-BE49-F238E27FC236}">
                    <a16:creationId xmlns:a16="http://schemas.microsoft.com/office/drawing/2014/main" xmlns="" id="{F8CA6BA6-6097-4216-8977-7CDD7A3916A1}"/>
                  </a:ext>
                </a:extLst>
              </p:cNvPr>
              <p:cNvGrpSpPr>
                <a:grpSpLocks/>
              </p:cNvGrpSpPr>
              <p:nvPr/>
            </p:nvGrpSpPr>
            <p:grpSpPr bwMode="auto">
              <a:xfrm>
                <a:off x="-13" y="0"/>
                <a:ext cx="1358" cy="1024"/>
                <a:chOff x="-13" y="0"/>
                <a:chExt cx="1358" cy="1024"/>
              </a:xfrm>
            </p:grpSpPr>
            <p:pic>
              <p:nvPicPr>
                <p:cNvPr id="60" name="Picture 11" descr="circuler_1">
                  <a:extLst>
                    <a:ext uri="{FF2B5EF4-FFF2-40B4-BE49-F238E27FC236}">
                      <a16:creationId xmlns:a16="http://schemas.microsoft.com/office/drawing/2014/main" xmlns="" id="{44C5D3E2-7DC5-493A-8A07-4812967053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45"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12">
                  <a:extLst>
                    <a:ext uri="{FF2B5EF4-FFF2-40B4-BE49-F238E27FC236}">
                      <a16:creationId xmlns:a16="http://schemas.microsoft.com/office/drawing/2014/main" xmlns="" id="{195FA8B7-56F5-4E22-8E2F-A132156B6F9D}"/>
                    </a:ext>
                  </a:extLst>
                </p:cNvPr>
                <p:cNvSpPr>
                  <a:spLocks noChangeArrowheads="1"/>
                </p:cNvSpPr>
                <p:nvPr/>
              </p:nvSpPr>
              <p:spPr bwMode="auto">
                <a:xfrm>
                  <a:off x="-13" y="5"/>
                  <a:ext cx="1269"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1</a:t>
                  </a:r>
                  <a:endParaRPr lang="zh-CN" altLang="zh-CN" sz="2000" b="1" i="1" dirty="0">
                    <a:solidFill>
                      <a:srgbClr val="EEECE1">
                        <a:lumMod val="50000"/>
                      </a:srgbClr>
                    </a:solidFill>
                    <a:ea typeface="华文细黑" pitchFamily="2" charset="-122"/>
                  </a:endParaRPr>
                </a:p>
              </p:txBody>
            </p:sp>
          </p:grpSp>
          <p:pic>
            <p:nvPicPr>
              <p:cNvPr id="59" name="Picture 13" descr="Picture2">
                <a:extLst>
                  <a:ext uri="{FF2B5EF4-FFF2-40B4-BE49-F238E27FC236}">
                    <a16:creationId xmlns:a16="http://schemas.microsoft.com/office/drawing/2014/main" xmlns="" id="{B9EFC02B-CC94-40A2-A7FD-FED3A03135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 name="TextBox 21">
              <a:extLst>
                <a:ext uri="{FF2B5EF4-FFF2-40B4-BE49-F238E27FC236}">
                  <a16:creationId xmlns:a16="http://schemas.microsoft.com/office/drawing/2014/main" xmlns="" id="{F2C6ADA1-2FE0-4C9B-BA6D-534FC0C44181}"/>
                </a:ext>
              </a:extLst>
            </p:cNvPr>
            <p:cNvSpPr txBox="1"/>
            <p:nvPr/>
          </p:nvSpPr>
          <p:spPr>
            <a:xfrm>
              <a:off x="4587953" y="3599434"/>
              <a:ext cx="2552061" cy="338554"/>
            </a:xfrm>
            <a:prstGeom prst="rect">
              <a:avLst/>
            </a:prstGeom>
            <a:noFill/>
          </p:spPr>
          <p:txBody>
            <a:bodyPr wrap="square" rtlCol="0">
              <a:spAutoFit/>
            </a:bodyPr>
            <a:lstStyle/>
            <a:p>
              <a:pPr algn="ctr"/>
              <a:r>
                <a:rPr lang="zh-CN" altLang="en-US" sz="1600" b="1" dirty="0">
                  <a:solidFill>
                    <a:prstClr val="white"/>
                  </a:solidFill>
                  <a:latin typeface="微软雅黑" pitchFamily="34" charset="-122"/>
                  <a:ea typeface="微软雅黑" pitchFamily="34" charset="-122"/>
                </a:rPr>
                <a:t>“百”</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精英教育</a:t>
              </a:r>
            </a:p>
          </p:txBody>
        </p:sp>
        <p:sp>
          <p:nvSpPr>
            <p:cNvPr id="63" name="TextBox 22">
              <a:extLst>
                <a:ext uri="{FF2B5EF4-FFF2-40B4-BE49-F238E27FC236}">
                  <a16:creationId xmlns:a16="http://schemas.microsoft.com/office/drawing/2014/main" xmlns="" id="{48A3E716-674C-43A7-945B-985CAAEB86D6}"/>
                </a:ext>
              </a:extLst>
            </p:cNvPr>
            <p:cNvSpPr txBox="1"/>
            <p:nvPr/>
          </p:nvSpPr>
          <p:spPr>
            <a:xfrm>
              <a:off x="7493150" y="3599434"/>
              <a:ext cx="2552061" cy="338554"/>
            </a:xfrm>
            <a:prstGeom prst="rect">
              <a:avLst/>
            </a:prstGeom>
            <a:noFill/>
          </p:spPr>
          <p:txBody>
            <a:bodyPr wrap="square" rtlCol="0">
              <a:spAutoFit/>
            </a:bodyPr>
            <a:lstStyle/>
            <a:p>
              <a:pPr algn="ctr"/>
              <a:r>
                <a:rPr lang="zh-CN" altLang="en-US" sz="1600" b="1" dirty="0">
                  <a:solidFill>
                    <a:prstClr val="white"/>
                  </a:solidFill>
                  <a:latin typeface="微软雅黑" pitchFamily="34" charset="-122"/>
                  <a:ea typeface="微软雅黑" pitchFamily="34" charset="-122"/>
                </a:rPr>
                <a:t>“十”</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卓越教育</a:t>
              </a:r>
            </a:p>
          </p:txBody>
        </p:sp>
        <p:grpSp>
          <p:nvGrpSpPr>
            <p:cNvPr id="64" name="Group 9">
              <a:extLst>
                <a:ext uri="{FF2B5EF4-FFF2-40B4-BE49-F238E27FC236}">
                  <a16:creationId xmlns:a16="http://schemas.microsoft.com/office/drawing/2014/main" xmlns="" id="{D4E31879-1B09-4E44-93C9-F74CEF1F9D3D}"/>
                </a:ext>
              </a:extLst>
            </p:cNvPr>
            <p:cNvGrpSpPr>
              <a:grpSpLocks/>
            </p:cNvGrpSpPr>
            <p:nvPr/>
          </p:nvGrpSpPr>
          <p:grpSpPr bwMode="auto">
            <a:xfrm>
              <a:off x="4438273" y="3203246"/>
              <a:ext cx="674520" cy="531691"/>
              <a:chOff x="0" y="0"/>
              <a:chExt cx="1296" cy="1023"/>
            </a:xfrm>
          </p:grpSpPr>
          <p:grpSp>
            <p:nvGrpSpPr>
              <p:cNvPr id="65" name="Group 10">
                <a:extLst>
                  <a:ext uri="{FF2B5EF4-FFF2-40B4-BE49-F238E27FC236}">
                    <a16:creationId xmlns:a16="http://schemas.microsoft.com/office/drawing/2014/main" xmlns="" id="{D944D723-436B-4F01-ABB2-AE1D21F6C259}"/>
                  </a:ext>
                </a:extLst>
              </p:cNvPr>
              <p:cNvGrpSpPr>
                <a:grpSpLocks/>
              </p:cNvGrpSpPr>
              <p:nvPr/>
            </p:nvGrpSpPr>
            <p:grpSpPr bwMode="auto">
              <a:xfrm>
                <a:off x="0" y="0"/>
                <a:ext cx="1296" cy="1023"/>
                <a:chOff x="0" y="0"/>
                <a:chExt cx="1296" cy="1023"/>
              </a:xfrm>
            </p:grpSpPr>
            <p:pic>
              <p:nvPicPr>
                <p:cNvPr id="67" name="Picture 11" descr="circuler_1">
                  <a:extLst>
                    <a:ext uri="{FF2B5EF4-FFF2-40B4-BE49-F238E27FC236}">
                      <a16:creationId xmlns:a16="http://schemas.microsoft.com/office/drawing/2014/main" xmlns="" id="{8BEDE5BF-0F4A-41B1-95A6-2BC0C7935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9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Oval 12">
                  <a:extLst>
                    <a:ext uri="{FF2B5EF4-FFF2-40B4-BE49-F238E27FC236}">
                      <a16:creationId xmlns:a16="http://schemas.microsoft.com/office/drawing/2014/main" xmlns="" id="{14073B20-5196-471C-BE03-8D54525990AD}"/>
                    </a:ext>
                  </a:extLst>
                </p:cNvPr>
                <p:cNvSpPr>
                  <a:spLocks noChangeArrowheads="1"/>
                </p:cNvSpPr>
                <p:nvPr/>
              </p:nvSpPr>
              <p:spPr bwMode="auto">
                <a:xfrm>
                  <a:off x="8" y="4"/>
                  <a:ext cx="1288"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2</a:t>
                  </a:r>
                  <a:endParaRPr lang="zh-CN" altLang="zh-CN" sz="2000" b="1" i="1" dirty="0">
                    <a:solidFill>
                      <a:srgbClr val="EEECE1">
                        <a:lumMod val="50000"/>
                      </a:srgbClr>
                    </a:solidFill>
                    <a:ea typeface="华文细黑" pitchFamily="2" charset="-122"/>
                  </a:endParaRPr>
                </a:p>
              </p:txBody>
            </p:sp>
          </p:grpSp>
          <p:pic>
            <p:nvPicPr>
              <p:cNvPr id="66" name="Picture 13" descr="Picture2">
                <a:extLst>
                  <a:ext uri="{FF2B5EF4-FFF2-40B4-BE49-F238E27FC236}">
                    <a16:creationId xmlns:a16="http://schemas.microsoft.com/office/drawing/2014/main" xmlns="" id="{08961392-67D7-42DF-97A2-B9F836761E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 name="Group 9">
              <a:extLst>
                <a:ext uri="{FF2B5EF4-FFF2-40B4-BE49-F238E27FC236}">
                  <a16:creationId xmlns:a16="http://schemas.microsoft.com/office/drawing/2014/main" xmlns="" id="{58102A14-52B3-47AB-8D2B-E938A5716B2E}"/>
                </a:ext>
              </a:extLst>
            </p:cNvPr>
            <p:cNvGrpSpPr>
              <a:grpSpLocks/>
            </p:cNvGrpSpPr>
            <p:nvPr/>
          </p:nvGrpSpPr>
          <p:grpSpPr bwMode="auto">
            <a:xfrm>
              <a:off x="7343469" y="3202207"/>
              <a:ext cx="680245" cy="529612"/>
              <a:chOff x="0" y="-2"/>
              <a:chExt cx="1307" cy="1019"/>
            </a:xfrm>
          </p:grpSpPr>
          <p:grpSp>
            <p:nvGrpSpPr>
              <p:cNvPr id="70" name="Group 10">
                <a:extLst>
                  <a:ext uri="{FF2B5EF4-FFF2-40B4-BE49-F238E27FC236}">
                    <a16:creationId xmlns:a16="http://schemas.microsoft.com/office/drawing/2014/main" xmlns="" id="{A8B89E51-F9E8-4C7F-97FC-2D564E60F79A}"/>
                  </a:ext>
                </a:extLst>
              </p:cNvPr>
              <p:cNvGrpSpPr>
                <a:grpSpLocks/>
              </p:cNvGrpSpPr>
              <p:nvPr/>
            </p:nvGrpSpPr>
            <p:grpSpPr bwMode="auto">
              <a:xfrm>
                <a:off x="0" y="-2"/>
                <a:ext cx="1307" cy="1019"/>
                <a:chOff x="0" y="-2"/>
                <a:chExt cx="1307" cy="1019"/>
              </a:xfrm>
            </p:grpSpPr>
            <p:pic>
              <p:nvPicPr>
                <p:cNvPr id="72" name="Picture 11" descr="circuler_1">
                  <a:extLst>
                    <a:ext uri="{FF2B5EF4-FFF2-40B4-BE49-F238E27FC236}">
                      <a16:creationId xmlns:a16="http://schemas.microsoft.com/office/drawing/2014/main" xmlns="" id="{D3A70A11-2327-478D-9FFD-0F9B394463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07"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Oval 12">
                  <a:extLst>
                    <a:ext uri="{FF2B5EF4-FFF2-40B4-BE49-F238E27FC236}">
                      <a16:creationId xmlns:a16="http://schemas.microsoft.com/office/drawing/2014/main" xmlns="" id="{B5C438E2-C5DE-40BF-A732-CE07420F6951}"/>
                    </a:ext>
                  </a:extLst>
                </p:cNvPr>
                <p:cNvSpPr>
                  <a:spLocks noChangeArrowheads="1"/>
                </p:cNvSpPr>
                <p:nvPr/>
              </p:nvSpPr>
              <p:spPr bwMode="auto">
                <a:xfrm>
                  <a:off x="21" y="-2"/>
                  <a:ext cx="1286"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3</a:t>
                  </a:r>
                  <a:endParaRPr lang="zh-CN" altLang="zh-CN" sz="2000" b="1" i="1" dirty="0">
                    <a:solidFill>
                      <a:srgbClr val="EEECE1">
                        <a:lumMod val="50000"/>
                      </a:srgbClr>
                    </a:solidFill>
                    <a:ea typeface="华文细黑" pitchFamily="2" charset="-122"/>
                  </a:endParaRPr>
                </a:p>
              </p:txBody>
            </p:sp>
          </p:grpSp>
          <p:pic>
            <p:nvPicPr>
              <p:cNvPr id="71" name="Picture 13" descr="Picture2">
                <a:extLst>
                  <a:ext uri="{FF2B5EF4-FFF2-40B4-BE49-F238E27FC236}">
                    <a16:creationId xmlns:a16="http://schemas.microsoft.com/office/drawing/2014/main" xmlns="" id="{A180F2A4-963B-43D1-BD35-88CCBFE897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 name="Rectangle 24">
              <a:extLst>
                <a:ext uri="{FF2B5EF4-FFF2-40B4-BE49-F238E27FC236}">
                  <a16:creationId xmlns:a16="http://schemas.microsoft.com/office/drawing/2014/main" xmlns="" id="{F3E58F1E-5A59-4B00-99ED-006415B8963D}"/>
                </a:ext>
              </a:extLst>
            </p:cNvPr>
            <p:cNvSpPr>
              <a:spLocks noChangeArrowheads="1"/>
            </p:cNvSpPr>
            <p:nvPr/>
          </p:nvSpPr>
          <p:spPr bwMode="auto">
            <a:xfrm>
              <a:off x="1776123" y="4152571"/>
              <a:ext cx="2505212" cy="67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180975" fontAlgn="base">
                <a:lnSpc>
                  <a:spcPct val="114000"/>
                </a:lnSpc>
                <a:spcBef>
                  <a:spcPct val="0"/>
                </a:spcBef>
                <a:spcAft>
                  <a:spcPct val="0"/>
                </a:spcAft>
                <a:defRPr/>
              </a:pPr>
              <a:r>
                <a:rPr lang="zh-CN" altLang="zh-CN" sz="1100" kern="0" dirty="0">
                  <a:solidFill>
                    <a:srgbClr val="000000"/>
                  </a:solidFill>
                  <a:latin typeface="微软雅黑" pitchFamily="34" charset="-122"/>
                  <a:ea typeface="微软雅黑" pitchFamily="34" charset="-122"/>
                </a:rPr>
                <a:t>将创新创业教育</a:t>
              </a:r>
              <a:r>
                <a:rPr lang="zh-CN" altLang="zh-CN" sz="1100" b="1" kern="0" dirty="0">
                  <a:solidFill>
                    <a:srgbClr val="FF4C05"/>
                  </a:solidFill>
                  <a:latin typeface="微软雅黑" pitchFamily="34" charset="-122"/>
                  <a:ea typeface="微软雅黑" pitchFamily="34" charset="-122"/>
                </a:rPr>
                <a:t>贯穿人才培养全过程</a:t>
              </a:r>
              <a:r>
                <a:rPr lang="zh-CN" altLang="en-US" sz="1100" kern="0" dirty="0">
                  <a:solidFill>
                    <a:srgbClr val="000000"/>
                  </a:solidFill>
                  <a:latin typeface="微软雅黑" pitchFamily="34" charset="-122"/>
                  <a:ea typeface="微软雅黑" pitchFamily="34" charset="-122"/>
                </a:rPr>
                <a:t>，</a:t>
              </a:r>
              <a:r>
                <a:rPr lang="zh-CN" altLang="zh-CN" sz="1100" kern="0" dirty="0">
                  <a:latin typeface="微软雅黑" pitchFamily="34" charset="-122"/>
                  <a:ea typeface="微软雅黑" pitchFamily="34" charset="-122"/>
                </a:rPr>
                <a:t>面向</a:t>
              </a:r>
              <a:r>
                <a:rPr lang="zh-CN" altLang="en-US" sz="1100" kern="0" dirty="0" smtClean="0">
                  <a:solidFill>
                    <a:srgbClr val="FF4C05"/>
                  </a:solidFill>
                  <a:latin typeface="微软雅黑" pitchFamily="34" charset="-122"/>
                  <a:ea typeface="微软雅黑" pitchFamily="34" charset="-122"/>
                </a:rPr>
                <a:t>全院系</a:t>
              </a:r>
              <a:r>
                <a:rPr lang="zh-CN" altLang="zh-CN" sz="1100" kern="0" dirty="0" smtClean="0">
                  <a:latin typeface="微软雅黑" pitchFamily="34" charset="-122"/>
                  <a:ea typeface="微软雅黑" pitchFamily="34" charset="-122"/>
                </a:rPr>
                <a:t>学生</a:t>
              </a:r>
              <a:r>
                <a:rPr lang="zh-CN" altLang="zh-CN" sz="1100" kern="0" dirty="0">
                  <a:solidFill>
                    <a:srgbClr val="000000"/>
                  </a:solidFill>
                  <a:latin typeface="微软雅黑" pitchFamily="34" charset="-122"/>
                  <a:ea typeface="微软雅黑" pitchFamily="34" charset="-122"/>
                </a:rPr>
                <a:t>开设创新创业</a:t>
              </a:r>
              <a:r>
                <a:rPr lang="zh-CN" altLang="en-US" sz="1100" kern="0" dirty="0">
                  <a:solidFill>
                    <a:srgbClr val="000000"/>
                  </a:solidFill>
                  <a:latin typeface="微软雅黑" pitchFamily="34" charset="-122"/>
                  <a:ea typeface="微软雅黑" pitchFamily="34" charset="-122"/>
                </a:rPr>
                <a:t>通识</a:t>
              </a:r>
              <a:r>
                <a:rPr lang="zh-CN" altLang="zh-CN" sz="1100" kern="0" dirty="0">
                  <a:solidFill>
                    <a:srgbClr val="000000"/>
                  </a:solidFill>
                  <a:latin typeface="微软雅黑" pitchFamily="34" charset="-122"/>
                  <a:ea typeface="微软雅黑" pitchFamily="34" charset="-122"/>
                </a:rPr>
                <a:t>教育必修</a:t>
              </a:r>
              <a:r>
                <a:rPr lang="zh-CN" altLang="en-US" sz="1100" kern="0" dirty="0">
                  <a:solidFill>
                    <a:srgbClr val="000000"/>
                  </a:solidFill>
                  <a:latin typeface="微软雅黑" pitchFamily="34" charset="-122"/>
                  <a:ea typeface="微软雅黑" pitchFamily="34" charset="-122"/>
                </a:rPr>
                <a:t>课程，</a:t>
              </a:r>
              <a:r>
                <a:rPr lang="zh-CN" altLang="en-US" sz="1100" kern="0" dirty="0">
                  <a:latin typeface="微软雅黑" pitchFamily="34" charset="-122"/>
                  <a:ea typeface="微软雅黑" pitchFamily="34" charset="-122"/>
                </a:rPr>
                <a:t>面向</a:t>
              </a:r>
              <a:r>
                <a:rPr lang="zh-CN" altLang="en-US" sz="1100" kern="0" dirty="0" smtClean="0">
                  <a:solidFill>
                    <a:srgbClr val="FF4C05"/>
                  </a:solidFill>
                  <a:latin typeface="微软雅黑" pitchFamily="34" charset="-122"/>
                  <a:ea typeface="微软雅黑" pitchFamily="34" charset="-122"/>
                </a:rPr>
                <a:t>各专业</a:t>
              </a:r>
              <a:r>
                <a:rPr lang="zh-CN" altLang="en-US" sz="1100" kern="0" dirty="0" smtClean="0">
                  <a:solidFill>
                    <a:srgbClr val="000000"/>
                  </a:solidFill>
                  <a:latin typeface="微软雅黑" pitchFamily="34" charset="-122"/>
                  <a:ea typeface="微软雅黑" pitchFamily="34" charset="-122"/>
                </a:rPr>
                <a:t>合作</a:t>
              </a:r>
              <a:r>
                <a:rPr lang="zh-CN" altLang="en-US" sz="1100" kern="0" dirty="0">
                  <a:solidFill>
                    <a:srgbClr val="000000"/>
                  </a:solidFill>
                  <a:latin typeface="微软雅黑" pitchFamily="34" charset="-122"/>
                  <a:ea typeface="微软雅黑" pitchFamily="34" charset="-122"/>
                </a:rPr>
                <a:t>开发专创基础选修课程。</a:t>
              </a:r>
            </a:p>
          </p:txBody>
        </p:sp>
        <p:sp>
          <p:nvSpPr>
            <p:cNvPr id="75" name="Rectangle 24">
              <a:extLst>
                <a:ext uri="{FF2B5EF4-FFF2-40B4-BE49-F238E27FC236}">
                  <a16:creationId xmlns:a16="http://schemas.microsoft.com/office/drawing/2014/main" xmlns="" id="{4C9609B3-F127-450B-A99C-DF0328405A6E}"/>
                </a:ext>
              </a:extLst>
            </p:cNvPr>
            <p:cNvSpPr>
              <a:spLocks noChangeArrowheads="1"/>
            </p:cNvSpPr>
            <p:nvPr/>
          </p:nvSpPr>
          <p:spPr bwMode="auto">
            <a:xfrm>
              <a:off x="4587953" y="4152571"/>
              <a:ext cx="2634035" cy="864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base">
                <a:lnSpc>
                  <a:spcPct val="114000"/>
                </a:lnSpc>
                <a:spcBef>
                  <a:spcPct val="0"/>
                </a:spcBef>
                <a:spcAft>
                  <a:spcPct val="0"/>
                </a:spcAft>
                <a:defRPr/>
              </a:pPr>
              <a:r>
                <a:rPr lang="zh-CN" altLang="en-US" sz="1100" kern="0" dirty="0">
                  <a:solidFill>
                    <a:srgbClr val="000000"/>
                  </a:solidFill>
                  <a:latin typeface="微软雅黑" pitchFamily="34" charset="-122"/>
                  <a:ea typeface="微软雅黑" pitchFamily="34" charset="-122"/>
                </a:rPr>
                <a:t>    以特色专业试点，面向以不同专业学生进行筛选进入双创教育精英班学习。针对</a:t>
              </a:r>
              <a:r>
                <a:rPr lang="zh-CN" altLang="en-US" sz="1100" b="1" kern="0" dirty="0">
                  <a:solidFill>
                    <a:srgbClr val="FF4C05"/>
                  </a:solidFill>
                  <a:latin typeface="微软雅黑" pitchFamily="34" charset="-122"/>
                  <a:ea typeface="微软雅黑" pitchFamily="34" charset="-122"/>
                </a:rPr>
                <a:t>有创新创意想法、对创新与创业实践有浓厚兴趣和体验</a:t>
              </a:r>
              <a:r>
                <a:rPr lang="zh-CN" altLang="en-US" sz="1100" kern="0" dirty="0">
                  <a:solidFill>
                    <a:srgbClr val="000000"/>
                  </a:solidFill>
                  <a:latin typeface="微软雅黑" pitchFamily="34" charset="-122"/>
                  <a:ea typeface="微软雅黑" pitchFamily="34" charset="-122"/>
                </a:rPr>
                <a:t>的学生进行培养。</a:t>
              </a:r>
              <a:endParaRPr lang="zh-CN" altLang="zh-CN" sz="1100" kern="0" dirty="0">
                <a:solidFill>
                  <a:srgbClr val="000000"/>
                </a:solidFill>
                <a:latin typeface="微软雅黑" pitchFamily="34" charset="-122"/>
                <a:ea typeface="微软雅黑" pitchFamily="34" charset="-122"/>
              </a:endParaRPr>
            </a:p>
          </p:txBody>
        </p:sp>
        <p:sp>
          <p:nvSpPr>
            <p:cNvPr id="76" name="TextBox 45">
              <a:extLst>
                <a:ext uri="{FF2B5EF4-FFF2-40B4-BE49-F238E27FC236}">
                  <a16:creationId xmlns:a16="http://schemas.microsoft.com/office/drawing/2014/main" xmlns="" id="{67736C5B-7A3F-4992-955B-DA1484511055}"/>
                </a:ext>
              </a:extLst>
            </p:cNvPr>
            <p:cNvSpPr txBox="1"/>
            <p:nvPr/>
          </p:nvSpPr>
          <p:spPr>
            <a:xfrm>
              <a:off x="1825273" y="2296443"/>
              <a:ext cx="5885620" cy="264647"/>
            </a:xfrm>
            <a:prstGeom prst="rect">
              <a:avLst/>
            </a:prstGeom>
            <a:noFill/>
          </p:spPr>
          <p:txBody>
            <a:bodyPr wrap="square" rtlCol="0">
              <a:spAutoFit/>
            </a:bodyPr>
            <a:lstStyle/>
            <a:p>
              <a:r>
                <a:rPr lang="zh-CN" altLang="en-US" sz="1600" b="1" dirty="0" smtClean="0">
                  <a:solidFill>
                    <a:prstClr val="black">
                      <a:lumMod val="75000"/>
                      <a:lumOff val="25000"/>
                    </a:prstClr>
                  </a:solidFill>
                  <a:latin typeface="微软雅黑" pitchFamily="34" charset="-122"/>
                  <a:ea typeface="微软雅黑" pitchFamily="34" charset="-122"/>
                </a:rPr>
                <a:t>非</a:t>
              </a:r>
              <a:r>
                <a:rPr lang="zh-CN" altLang="en-US" sz="1600" b="1" dirty="0">
                  <a:solidFill>
                    <a:prstClr val="black">
                      <a:lumMod val="75000"/>
                      <a:lumOff val="25000"/>
                    </a:prstClr>
                  </a:solidFill>
                  <a:latin typeface="微软雅黑" pitchFamily="34" charset="-122"/>
                  <a:ea typeface="微软雅黑" pitchFamily="34" charset="-122"/>
                </a:rPr>
                <a:t>学历培养</a:t>
              </a:r>
              <a:r>
                <a:rPr lang="en-US" altLang="zh-CN" sz="1600" b="1" dirty="0">
                  <a:solidFill>
                    <a:prstClr val="black">
                      <a:lumMod val="75000"/>
                      <a:lumOff val="25000"/>
                    </a:prstClr>
                  </a:solidFill>
                  <a:latin typeface="微软雅黑" pitchFamily="34" charset="-122"/>
                  <a:ea typeface="微软雅黑" pitchFamily="34" charset="-122"/>
                </a:rPr>
                <a:t>——</a:t>
              </a:r>
              <a:r>
                <a:rPr lang="zh-CN" altLang="en-US" sz="1600" b="1" dirty="0">
                  <a:solidFill>
                    <a:prstClr val="black">
                      <a:lumMod val="75000"/>
                      <a:lumOff val="25000"/>
                    </a:prstClr>
                  </a:solidFill>
                  <a:latin typeface="微软雅黑" pitchFamily="34" charset="-122"/>
                  <a:ea typeface="微软雅黑" pitchFamily="34" charset="-122"/>
                </a:rPr>
                <a:t>“三段式</a:t>
              </a:r>
              <a:r>
                <a:rPr lang="en-US" altLang="zh-CN" sz="1600" b="1" dirty="0">
                  <a:solidFill>
                    <a:prstClr val="black">
                      <a:lumMod val="75000"/>
                      <a:lumOff val="25000"/>
                    </a:prstClr>
                  </a:solidFill>
                  <a:latin typeface="微软雅黑" pitchFamily="34" charset="-122"/>
                  <a:ea typeface="微软雅黑" pitchFamily="34" charset="-122"/>
                </a:rPr>
                <a:t>·</a:t>
              </a:r>
              <a:r>
                <a:rPr lang="zh-CN" altLang="en-US" sz="1600" b="1" dirty="0">
                  <a:solidFill>
                    <a:prstClr val="black">
                      <a:lumMod val="75000"/>
                      <a:lumOff val="25000"/>
                    </a:prstClr>
                  </a:solidFill>
                  <a:latin typeface="微软雅黑" pitchFamily="34" charset="-122"/>
                  <a:ea typeface="微软雅黑" pitchFamily="34" charset="-122"/>
                </a:rPr>
                <a:t>千百十”阶梯式培养</a:t>
              </a:r>
            </a:p>
          </p:txBody>
        </p:sp>
        <p:sp>
          <p:nvSpPr>
            <p:cNvPr id="77" name="Rectangle 24">
              <a:extLst>
                <a:ext uri="{FF2B5EF4-FFF2-40B4-BE49-F238E27FC236}">
                  <a16:creationId xmlns:a16="http://schemas.microsoft.com/office/drawing/2014/main" xmlns="" id="{37F12543-8C1D-4961-A1C9-0DC86FF56964}"/>
                </a:ext>
              </a:extLst>
            </p:cNvPr>
            <p:cNvSpPr>
              <a:spLocks noChangeArrowheads="1"/>
            </p:cNvSpPr>
            <p:nvPr/>
          </p:nvSpPr>
          <p:spPr bwMode="auto">
            <a:xfrm>
              <a:off x="7532458" y="4152571"/>
              <a:ext cx="2552061" cy="864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265113" fontAlgn="base">
                <a:lnSpc>
                  <a:spcPct val="114000"/>
                </a:lnSpc>
                <a:spcBef>
                  <a:spcPct val="0"/>
                </a:spcBef>
                <a:spcAft>
                  <a:spcPct val="0"/>
                </a:spcAft>
                <a:defRPr/>
              </a:pPr>
              <a:r>
                <a:rPr lang="zh-CN" altLang="en-US" sz="1100" kern="0" dirty="0">
                  <a:solidFill>
                    <a:srgbClr val="000000"/>
                  </a:solidFill>
                  <a:latin typeface="微软雅黑" pitchFamily="34" charset="-122"/>
                  <a:ea typeface="微软雅黑" pitchFamily="34" charset="-122"/>
                </a:rPr>
                <a:t>针对</a:t>
              </a:r>
              <a:r>
                <a:rPr lang="zh-CN" altLang="en-US" sz="1100" b="1" kern="0" dirty="0">
                  <a:solidFill>
                    <a:srgbClr val="FF4C05"/>
                  </a:solidFill>
                  <a:latin typeface="微软雅黑" pitchFamily="34" charset="-122"/>
                  <a:ea typeface="微软雅黑" pitchFamily="34" charset="-122"/>
                </a:rPr>
                <a:t>有创业项目</a:t>
              </a:r>
              <a:r>
                <a:rPr lang="zh-CN" altLang="en-US" sz="1100" kern="0" dirty="0">
                  <a:solidFill>
                    <a:srgbClr val="000000"/>
                  </a:solidFill>
                  <a:latin typeface="微软雅黑" pitchFamily="34" charset="-122"/>
                  <a:ea typeface="微软雅黑" pitchFamily="34" charset="-122"/>
                </a:rPr>
                <a:t>的学生择优进行筛选进入卓越班进行更深层次的</a:t>
              </a:r>
              <a:r>
                <a:rPr lang="zh-CN" altLang="en-US" sz="1100" b="1" kern="0" dirty="0">
                  <a:solidFill>
                    <a:srgbClr val="FF4C05"/>
                  </a:solidFill>
                  <a:latin typeface="微软雅黑" pitchFamily="34" charset="-122"/>
                  <a:ea typeface="微软雅黑" pitchFamily="34" charset="-122"/>
                </a:rPr>
                <a:t>战略管理、投融资、企业运营</a:t>
              </a:r>
              <a:r>
                <a:rPr lang="zh-CN" altLang="en-US" sz="1100" kern="0" dirty="0">
                  <a:solidFill>
                    <a:srgbClr val="000000"/>
                  </a:solidFill>
                  <a:latin typeface="微软雅黑" pitchFamily="34" charset="-122"/>
                  <a:ea typeface="微软雅黑" pitchFamily="34" charset="-122"/>
                </a:rPr>
                <a:t>等知识学习，助力初创团队实现创业成果的转换。</a:t>
              </a:r>
            </a:p>
          </p:txBody>
        </p:sp>
      </p:grpSp>
      <p:sp>
        <p:nvSpPr>
          <p:cNvPr id="42" name="矩形 41"/>
          <p:cNvSpPr/>
          <p:nvPr/>
        </p:nvSpPr>
        <p:spPr>
          <a:xfrm>
            <a:off x="-217614" y="1178208"/>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培养模式</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464293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32</a:t>
            </a:r>
            <a:endParaRPr lang="zh-CN" altLang="en-US" sz="1600" b="1" dirty="0">
              <a:solidFill>
                <a:prstClr val="white"/>
              </a:solidFill>
            </a:endParaRPr>
          </a:p>
        </p:txBody>
      </p:sp>
      <p:cxnSp>
        <p:nvCxnSpPr>
          <p:cNvPr id="16" name="直接连接符 15"/>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31">
            <a:extLst>
              <a:ext uri="{FF2B5EF4-FFF2-40B4-BE49-F238E27FC236}">
                <a16:creationId xmlns:a16="http://schemas.microsoft.com/office/drawing/2014/main" xmlns="" id="{1B550BA1-B3E0-4893-A4B2-5D9EB976AAD8}"/>
              </a:ext>
            </a:extLst>
          </p:cNvPr>
          <p:cNvSpPr txBox="1"/>
          <p:nvPr/>
        </p:nvSpPr>
        <p:spPr>
          <a:xfrm>
            <a:off x="1101580" y="1317429"/>
            <a:ext cx="9221996" cy="1200329"/>
          </a:xfrm>
          <a:prstGeom prst="rect">
            <a:avLst/>
          </a:prstGeom>
          <a:noFill/>
          <a:ln>
            <a:noFill/>
          </a:ln>
        </p:spPr>
        <p:txBody>
          <a:bodyPr wrap="square" rtlCol="0">
            <a:spAutoFit/>
          </a:bodyPr>
          <a:lstStyle/>
          <a:p>
            <a:pPr indent="265113">
              <a:lnSpc>
                <a:spcPct val="150000"/>
              </a:lnSpc>
            </a:pPr>
            <a:r>
              <a:rPr lang="zh-CN" altLang="en-US" sz="1600" kern="0" dirty="0">
                <a:solidFill>
                  <a:prstClr val="black"/>
                </a:solidFill>
                <a:latin typeface="微软雅黑" panose="020B0503020204020204" pitchFamily="34" charset="-122"/>
                <a:ea typeface="微软雅黑" panose="020B0503020204020204" pitchFamily="34" charset="-122"/>
              </a:rPr>
              <a:t>围绕创新创意创业</a:t>
            </a:r>
            <a:r>
              <a:rPr lang="en-US" altLang="zh-CN" sz="1600" kern="0" dirty="0">
                <a:solidFill>
                  <a:prstClr val="black"/>
                </a:solidFill>
                <a:latin typeface="微软雅黑" panose="020B0503020204020204" pitchFamily="34" charset="-122"/>
                <a:ea typeface="微软雅黑" panose="020B0503020204020204" pitchFamily="34" charset="-122"/>
              </a:rPr>
              <a:t>+</a:t>
            </a:r>
            <a:r>
              <a:rPr lang="zh-CN" altLang="en-US" sz="1600" kern="0" dirty="0">
                <a:solidFill>
                  <a:prstClr val="black"/>
                </a:solidFill>
                <a:latin typeface="微软雅黑" panose="020B0503020204020204" pitchFamily="34" charset="-122"/>
                <a:ea typeface="微软雅黑" panose="020B0503020204020204" pitchFamily="34" charset="-122"/>
              </a:rPr>
              <a:t>专业教育的人才培养定位，在专业知识技能培养的基础上</a:t>
            </a:r>
            <a:r>
              <a:rPr lang="zh-CN" altLang="en-US" sz="1600" b="1" kern="0" dirty="0">
                <a:solidFill>
                  <a:srgbClr val="C00000"/>
                </a:solidFill>
                <a:latin typeface="微软雅黑" panose="020B0503020204020204" pitchFamily="34" charset="-122"/>
                <a:ea typeface="微软雅黑" panose="020B0503020204020204" pitchFamily="34" charset="-122"/>
              </a:rPr>
              <a:t>提出以创新创意创业能力的培养为引领，激活原有专业能力基础之上的关键能力</a:t>
            </a:r>
            <a:r>
              <a:rPr lang="zh-CN" altLang="en-US" sz="1600" kern="0" dirty="0">
                <a:solidFill>
                  <a:prstClr val="black"/>
                </a:solidFill>
                <a:latin typeface="微软雅黑" panose="020B0503020204020204" pitchFamily="34" charset="-122"/>
                <a:ea typeface="微软雅黑" panose="020B0503020204020204" pitchFamily="34" charset="-122"/>
              </a:rPr>
              <a:t>，以创新创业能力类型为维度，进行能力要素分解，依据能力与课程的匹配，设计双创课程体系，并规划完整的课程设置与教学安排。</a:t>
            </a:r>
          </a:p>
        </p:txBody>
      </p:sp>
      <p:grpSp>
        <p:nvGrpSpPr>
          <p:cNvPr id="2" name="组合 1"/>
          <p:cNvGrpSpPr/>
          <p:nvPr/>
        </p:nvGrpSpPr>
        <p:grpSpPr>
          <a:xfrm>
            <a:off x="1247886" y="2596897"/>
            <a:ext cx="8803266" cy="3578618"/>
            <a:chOff x="1446467" y="2778869"/>
            <a:chExt cx="8803266" cy="3354249"/>
          </a:xfrm>
        </p:grpSpPr>
        <p:grpSp>
          <p:nvGrpSpPr>
            <p:cNvPr id="10" name="组合 9"/>
            <p:cNvGrpSpPr/>
            <p:nvPr/>
          </p:nvGrpSpPr>
          <p:grpSpPr>
            <a:xfrm>
              <a:off x="1448868" y="5647057"/>
              <a:ext cx="8800865" cy="486061"/>
              <a:chOff x="592047" y="5007446"/>
              <a:chExt cx="8133727" cy="514350"/>
            </a:xfrm>
          </p:grpSpPr>
          <p:sp>
            <p:nvSpPr>
              <p:cNvPr id="11" name="AutoShape 28"/>
              <p:cNvSpPr>
                <a:spLocks noChangeArrowheads="1"/>
              </p:cNvSpPr>
              <p:nvPr/>
            </p:nvSpPr>
            <p:spPr bwMode="auto">
              <a:xfrm>
                <a:off x="592047" y="5007446"/>
                <a:ext cx="8133727" cy="514350"/>
              </a:xfrm>
              <a:prstGeom prst="rightArrow">
                <a:avLst>
                  <a:gd name="adj1" fmla="val 50473"/>
                  <a:gd name="adj2" fmla="val 66928"/>
                </a:avLst>
              </a:prstGeom>
              <a:gradFill rotWithShape="1">
                <a:gsLst>
                  <a:gs pos="0">
                    <a:schemeClr val="accent5">
                      <a:lumMod val="40000"/>
                      <a:lumOff val="60000"/>
                    </a:schemeClr>
                  </a:gs>
                  <a:gs pos="100000">
                    <a:srgbClr val="CCECFF"/>
                  </a:gs>
                </a:gsLst>
                <a:lin ang="0" scaled="1"/>
              </a:gradFill>
              <a:ln w="9525">
                <a:noFill/>
                <a:miter lim="800000"/>
                <a:headEnd/>
                <a:tailEnd/>
              </a:ln>
            </p:spPr>
            <p:txBody>
              <a:bodyPr vert="eaVert" wrap="none" lIns="68586" tIns="34294" rIns="68586" bIns="34294" anchor="ctr"/>
              <a:lstStyle/>
              <a:p>
                <a:pPr>
                  <a:defRPr/>
                </a:pPr>
                <a:endParaRPr lang="en-US" dirty="0">
                  <a:solidFill>
                    <a:prstClr val="black"/>
                  </a:solidFill>
                  <a:cs typeface="Segoe UI" pitchFamily="34" charset="0"/>
                </a:endParaRPr>
              </a:p>
            </p:txBody>
          </p:sp>
          <p:sp>
            <p:nvSpPr>
              <p:cNvPr id="12" name="TextBox 57"/>
              <p:cNvSpPr txBox="1"/>
              <p:nvPr/>
            </p:nvSpPr>
            <p:spPr>
              <a:xfrm>
                <a:off x="4876476" y="5118060"/>
                <a:ext cx="2808312" cy="293120"/>
              </a:xfrm>
              <a:prstGeom prst="rect">
                <a:avLst/>
              </a:prstGeom>
              <a:noFill/>
            </p:spPr>
            <p:txBody>
              <a:bodyPr wrap="square" rtlCol="0">
                <a:spAutoFit/>
              </a:bodyPr>
              <a:lstStyle/>
              <a:p>
                <a:pPr algn="ctr"/>
                <a:r>
                  <a:rPr lang="zh-CN" altLang="en-US" sz="1200" b="1" dirty="0" smtClean="0">
                    <a:solidFill>
                      <a:prstClr val="black">
                        <a:lumMod val="95000"/>
                        <a:lumOff val="5000"/>
                      </a:prstClr>
                    </a:solidFill>
                    <a:latin typeface="微软雅黑" panose="020B0503020204020204" pitchFamily="34" charset="-122"/>
                    <a:ea typeface="微软雅黑" panose="020B0503020204020204" pitchFamily="34" charset="-122"/>
                  </a:rPr>
                  <a:t>创新</a:t>
                </a: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创业课程体系</a:t>
                </a:r>
              </a:p>
            </p:txBody>
          </p:sp>
          <p:sp>
            <p:nvSpPr>
              <p:cNvPr id="13" name="TextBox 58"/>
              <p:cNvSpPr txBox="1"/>
              <p:nvPr/>
            </p:nvSpPr>
            <p:spPr>
              <a:xfrm>
                <a:off x="952985" y="5118060"/>
                <a:ext cx="2337272" cy="293120"/>
              </a:xfrm>
              <a:prstGeom prst="rect">
                <a:avLst/>
              </a:prstGeom>
              <a:noFill/>
            </p:spPr>
            <p:txBody>
              <a:bodyPr wrap="square" rtlCol="0">
                <a:spAutoFit/>
              </a:bodyPr>
              <a:lstStyle/>
              <a:p>
                <a:pPr algn="ct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人才培养能力要素</a:t>
                </a:r>
              </a:p>
            </p:txBody>
          </p:sp>
        </p:gr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8870"/>
              <a:ext cx="3314867"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343" y="2778869"/>
              <a:ext cx="5291390"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矩形 17"/>
          <p:cNvSpPr/>
          <p:nvPr/>
        </p:nvSpPr>
        <p:spPr>
          <a:xfrm>
            <a:off x="-214721" y="646043"/>
            <a:ext cx="32230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创新创业教育课程设置</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157481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33</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76713" y="747582"/>
            <a:ext cx="449547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创新</a:t>
            </a:r>
            <a:r>
              <a:rPr lang="zh-CN" altLang="en-US" b="1" dirty="0">
                <a:solidFill>
                  <a:srgbClr val="C00000"/>
                </a:solidFill>
                <a:latin typeface="微软雅黑" pitchFamily="34" charset="-122"/>
                <a:ea typeface="微软雅黑" pitchFamily="34" charset="-122"/>
              </a:rPr>
              <a:t>创业教育实训基地建设</a:t>
            </a:r>
          </a:p>
        </p:txBody>
      </p:sp>
      <p:grpSp>
        <p:nvGrpSpPr>
          <p:cNvPr id="13" name="组合 12"/>
          <p:cNvGrpSpPr/>
          <p:nvPr/>
        </p:nvGrpSpPr>
        <p:grpSpPr>
          <a:xfrm>
            <a:off x="847222" y="644086"/>
            <a:ext cx="11344779" cy="6033349"/>
            <a:chOff x="847222" y="701236"/>
            <a:chExt cx="11344779" cy="6033349"/>
          </a:xfrm>
        </p:grpSpPr>
        <p:grpSp>
          <p:nvGrpSpPr>
            <p:cNvPr id="14" name="组合 13"/>
            <p:cNvGrpSpPr/>
            <p:nvPr/>
          </p:nvGrpSpPr>
          <p:grpSpPr>
            <a:xfrm>
              <a:off x="952503" y="3111606"/>
              <a:ext cx="10038660" cy="3622979"/>
              <a:chOff x="539552" y="2301761"/>
              <a:chExt cx="7483344" cy="3215006"/>
            </a:xfrm>
          </p:grpSpPr>
          <p:grpSp>
            <p:nvGrpSpPr>
              <p:cNvPr id="17" name="Group 18"/>
              <p:cNvGrpSpPr/>
              <p:nvPr/>
            </p:nvGrpSpPr>
            <p:grpSpPr>
              <a:xfrm>
                <a:off x="6426758" y="2380876"/>
                <a:ext cx="1420864" cy="1960916"/>
                <a:chOff x="9682212" y="2032000"/>
                <a:chExt cx="2336780" cy="3225800"/>
              </a:xfrm>
            </p:grpSpPr>
            <p:sp>
              <p:nvSpPr>
                <p:cNvPr id="44" name="Rectangle 9"/>
                <p:cNvSpPr/>
                <p:nvPr/>
              </p:nvSpPr>
              <p:spPr bwMode="auto">
                <a:xfrm>
                  <a:off x="9764059"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创业孵化</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服务中心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5" name="Picture 2" descr="C:\Users\chrisw\Desktop\Cloud Services 3.png"/>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0665222" y="2556084"/>
                  <a:ext cx="1118343" cy="7713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9682212" y="2413004"/>
                  <a:ext cx="1366547" cy="1099393"/>
                </a:xfrm>
                <a:prstGeom prst="rect">
                  <a:avLst/>
                </a:prstGeom>
                <a:noFill/>
              </p:spPr>
            </p:pic>
          </p:grpSp>
          <p:grpSp>
            <p:nvGrpSpPr>
              <p:cNvPr id="18" name="Group 4"/>
              <p:cNvGrpSpPr/>
              <p:nvPr/>
            </p:nvGrpSpPr>
            <p:grpSpPr>
              <a:xfrm>
                <a:off x="5028485" y="2380876"/>
                <a:ext cx="1371097" cy="1960916"/>
                <a:chOff x="4983603" y="2032000"/>
                <a:chExt cx="2254933" cy="3225800"/>
              </a:xfrm>
            </p:grpSpPr>
            <p:sp>
              <p:nvSpPr>
                <p:cNvPr id="41" name="Rectangle 7"/>
                <p:cNvSpPr/>
                <p:nvPr/>
              </p:nvSpPr>
              <p:spPr bwMode="auto">
                <a:xfrm>
                  <a:off x="4983603"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创新创业综合实</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2" name="Picture 11" descr="\\MAGNUM\Projects\Microsoft\Cloud Power FY12\Design\ICONS_PNG\Application.png"/>
                <p:cNvPicPr>
                  <a:picLocks noChangeAspect="1" noChangeArrowheads="1"/>
                </p:cNvPicPr>
                <p:nvPr/>
              </p:nvPicPr>
              <p:blipFill rotWithShape="1">
                <a:blip r:embed="rId5" cstate="email">
                  <a:biLevel thresh="25000"/>
                  <a:extLst>
                    <a:ext uri="{28A0092B-C50C-407E-A947-70E740481C1C}">
                      <a14:useLocalDpi xmlns:a14="http://schemas.microsoft.com/office/drawing/2010/main"/>
                    </a:ext>
                  </a:extLst>
                </a:blip>
                <a:srcRect/>
                <a:stretch/>
              </p:blipFill>
              <p:spPr bwMode="auto">
                <a:xfrm>
                  <a:off x="5281826" y="2732985"/>
                  <a:ext cx="1233608" cy="1006735"/>
                </a:xfrm>
                <a:prstGeom prst="rect">
                  <a:avLst/>
                </a:prstGeom>
                <a:noFill/>
                <a:ln>
                  <a:noFill/>
                </a:ln>
              </p:spPr>
            </p:pic>
            <p:pic>
              <p:nvPicPr>
                <p:cNvPr id="43" name="Picture 6" descr="\\MAGNUM\Projects\Microsoft\Cloud Power FY12\Design\Icons\PNGs\Web Service.png"/>
                <p:cNvPicPr>
                  <a:picLocks noChangeAspect="1" noChangeArrowheads="1"/>
                </p:cNvPicPr>
                <p:nvPr/>
              </p:nvPicPr>
              <p:blipFill>
                <a:blip r:embed="rId6" cstate="email">
                  <a:lum bright="100000"/>
                  <a:extLst>
                    <a:ext uri="{28A0092B-C50C-407E-A947-70E740481C1C}">
                      <a14:useLocalDpi xmlns:a14="http://schemas.microsoft.com/office/drawing/2010/main"/>
                    </a:ext>
                  </a:extLst>
                </a:blip>
                <a:srcRect/>
                <a:stretch>
                  <a:fillRect/>
                </a:stretch>
              </p:blipFill>
              <p:spPr bwMode="auto">
                <a:xfrm>
                  <a:off x="5898628" y="2115567"/>
                  <a:ext cx="1211520" cy="1211836"/>
                </a:xfrm>
                <a:prstGeom prst="rect">
                  <a:avLst/>
                </a:prstGeom>
                <a:noFill/>
              </p:spPr>
            </p:pic>
          </p:grpSp>
          <p:grpSp>
            <p:nvGrpSpPr>
              <p:cNvPr id="19" name="Group 3"/>
              <p:cNvGrpSpPr/>
              <p:nvPr/>
            </p:nvGrpSpPr>
            <p:grpSpPr>
              <a:xfrm>
                <a:off x="2116437" y="2380876"/>
                <a:ext cx="1371097" cy="1960916"/>
                <a:chOff x="2593375" y="2032000"/>
                <a:chExt cx="2254933" cy="3225800"/>
              </a:xfrm>
            </p:grpSpPr>
            <p:sp>
              <p:nvSpPr>
                <p:cNvPr id="39" name="Rectangle 6"/>
                <p:cNvSpPr/>
                <p:nvPr/>
              </p:nvSpPr>
              <p:spPr bwMode="auto">
                <a:xfrm>
                  <a:off x="2593375"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创新思维</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训练室</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0" name="Picture 9" descr="\\MAGNUM\Projects\Microsoft\Cloud Power FY12\Design\Icons\PNGs\Optimized.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2806596" y="2375527"/>
                  <a:ext cx="1662643" cy="1663076"/>
                </a:xfrm>
                <a:prstGeom prst="rect">
                  <a:avLst/>
                </a:prstGeom>
                <a:noFill/>
              </p:spPr>
            </p:pic>
          </p:grpSp>
          <p:grpSp>
            <p:nvGrpSpPr>
              <p:cNvPr id="20" name="Group 12"/>
              <p:cNvGrpSpPr/>
              <p:nvPr/>
            </p:nvGrpSpPr>
            <p:grpSpPr>
              <a:xfrm>
                <a:off x="3569799" y="2373769"/>
                <a:ext cx="1371097" cy="1960916"/>
                <a:chOff x="7373830" y="2032000"/>
                <a:chExt cx="2254933" cy="3225800"/>
              </a:xfrm>
            </p:grpSpPr>
            <p:sp>
              <p:nvSpPr>
                <p:cNvPr id="37" name="Rectangle 8"/>
                <p:cNvSpPr/>
                <p:nvPr/>
              </p:nvSpPr>
              <p:spPr bwMode="auto">
                <a:xfrm>
                  <a:off x="7373830"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25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创客中心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8" name="Picture 30" descr="service-base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37833" y="2412999"/>
                  <a:ext cx="1405359" cy="1457276"/>
                </a:xfrm>
                <a:prstGeom prst="rect">
                  <a:avLst/>
                </a:prstGeom>
                <a:noFill/>
                <a:ln>
                  <a:noFill/>
                </a:ln>
              </p:spPr>
            </p:pic>
          </p:grpSp>
          <p:grpSp>
            <p:nvGrpSpPr>
              <p:cNvPr id="21" name="Group 2"/>
              <p:cNvGrpSpPr/>
              <p:nvPr/>
            </p:nvGrpSpPr>
            <p:grpSpPr>
              <a:xfrm>
                <a:off x="663074" y="2380876"/>
                <a:ext cx="1371097" cy="1960916"/>
                <a:chOff x="203147" y="2032000"/>
                <a:chExt cx="2254933" cy="3225800"/>
              </a:xfrm>
            </p:grpSpPr>
            <p:sp>
              <p:nvSpPr>
                <p:cNvPr id="34" name="Rectangle 5"/>
                <p:cNvSpPr/>
                <p:nvPr/>
              </p:nvSpPr>
              <p:spPr bwMode="auto">
                <a:xfrm>
                  <a:off x="203147" y="2032000"/>
                  <a:ext cx="2254933" cy="32258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多功能创新</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体验中心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5" name="Picture 3" descr="C:\Users\mitchellg\Desktop\Simple_Licensing.png"/>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1181418" y="2921003"/>
                  <a:ext cx="1053202" cy="1053476"/>
                </a:xfrm>
                <a:prstGeom prst="rect">
                  <a:avLst/>
                </a:prstGeom>
                <a:noFill/>
              </p:spPr>
            </p:pic>
            <p:pic>
              <p:nvPicPr>
                <p:cNvPr id="3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304724" y="2413004"/>
                  <a:ext cx="1366547" cy="1099393"/>
                </a:xfrm>
                <a:prstGeom prst="rect">
                  <a:avLst/>
                </a:prstGeom>
                <a:noFill/>
              </p:spPr>
            </p:pic>
          </p:grpSp>
          <p:sp>
            <p:nvSpPr>
              <p:cNvPr id="22" name="Right Arrow 22"/>
              <p:cNvSpPr/>
              <p:nvPr/>
            </p:nvSpPr>
            <p:spPr bwMode="auto">
              <a:xfrm>
                <a:off x="539552" y="2301761"/>
                <a:ext cx="7308070" cy="1784313"/>
              </a:xfrm>
              <a:prstGeom prst="rightArrow">
                <a:avLst>
                  <a:gd name="adj1" fmla="val 50000"/>
                  <a:gd name="adj2" fmla="val 63755"/>
                </a:avLst>
              </a:prstGeom>
              <a:solidFill>
                <a:schemeClr val="accent1">
                  <a:lumMod val="20000"/>
                  <a:lumOff val="8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2" rIns="45702" bIns="91404" numCol="1" spcCol="0" rtlCol="0" fromWordArt="0" anchor="b" anchorCtr="0" forceAA="0" compatLnSpc="1">
                <a:prstTxWarp prst="textNoShape">
                  <a:avLst/>
                </a:prstTxWarp>
                <a:noAutofit/>
              </a:bodyPr>
              <a:lstStyle/>
              <a:p>
                <a:pPr algn="ctr" defTabSz="1171528" fontAlgn="base">
                  <a:spcBef>
                    <a:spcPct val="0"/>
                  </a:spcBef>
                  <a:spcAft>
                    <a:spcPct val="0"/>
                  </a:spcAft>
                </a:pPr>
                <a:endParaRPr lang="en-US" sz="2100" b="1" spc="-64"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3" name="矩形 22"/>
              <p:cNvSpPr/>
              <p:nvPr/>
            </p:nvSpPr>
            <p:spPr>
              <a:xfrm>
                <a:off x="606073" y="4369668"/>
                <a:ext cx="1362111" cy="934066"/>
              </a:xfrm>
              <a:prstGeom prst="rect">
                <a:avLst/>
              </a:prstGeom>
            </p:spPr>
            <p:txBody>
              <a:bodyPr wrap="square">
                <a:spAutoFit/>
              </a:bodyPr>
              <a:lstStyle/>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公共服务</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综合体验</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创意作品展示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创业素质测评</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4" name="矩形 23"/>
              <p:cNvSpPr/>
              <p:nvPr/>
            </p:nvSpPr>
            <p:spPr>
              <a:xfrm>
                <a:off x="2034171" y="4369668"/>
                <a:ext cx="1716961"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创新启蒙</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创新认知与评估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创新技法训练</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创意录播厅</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3414384" y="4369668"/>
                <a:ext cx="1656184"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创客交流分享区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产品创新设计区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商业模式验证实验室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梦工厂社区线上平台</a:t>
                </a:r>
              </a:p>
            </p:txBody>
          </p:sp>
          <p:sp>
            <p:nvSpPr>
              <p:cNvPr id="31" name="矩形 30"/>
              <p:cNvSpPr/>
              <p:nvPr/>
            </p:nvSpPr>
            <p:spPr>
              <a:xfrm>
                <a:off x="4980600" y="4369668"/>
                <a:ext cx="1506005" cy="721033"/>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创业全流程实训</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外围机构柜台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创业实战模拟对抗</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33" name="矩形 32"/>
              <p:cNvSpPr/>
              <p:nvPr/>
            </p:nvSpPr>
            <p:spPr>
              <a:xfrm>
                <a:off x="6486606" y="4369668"/>
                <a:ext cx="1536290" cy="1147099"/>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创业导师指导室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孵化办公区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项目路演区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投融资洽谈区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行政办公区</a:t>
                </a:r>
              </a:p>
            </p:txBody>
          </p:sp>
        </p:grpSp>
        <p:pic>
          <p:nvPicPr>
            <p:cNvPr id="15"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2968" y="701236"/>
              <a:ext cx="5389033" cy="215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图示 15"/>
            <p:cNvGraphicFramePr/>
            <p:nvPr>
              <p:extLst>
                <p:ext uri="{D42A27DB-BD31-4B8C-83A1-F6EECF244321}">
                  <p14:modId xmlns:p14="http://schemas.microsoft.com/office/powerpoint/2010/main" val="1581098619"/>
                </p:ext>
              </p:extLst>
            </p:nvPr>
          </p:nvGraphicFramePr>
          <p:xfrm>
            <a:off x="847222" y="1559002"/>
            <a:ext cx="5969949" cy="12956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3254544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34</a:t>
            </a:r>
            <a:endParaRPr lang="zh-CN" altLang="en-US" sz="1600" b="1" dirty="0"/>
          </a:p>
        </p:txBody>
      </p:sp>
      <p:pic>
        <p:nvPicPr>
          <p:cNvPr id="11" name="图片 10" descr="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20" y="1390485"/>
            <a:ext cx="3483881" cy="2074248"/>
          </a:xfrm>
          <a:prstGeom prst="rect">
            <a:avLst/>
          </a:prstGeom>
          <a:noFill/>
          <a:ln>
            <a:noFill/>
          </a:ln>
        </p:spPr>
      </p:pic>
      <p:sp>
        <p:nvSpPr>
          <p:cNvPr id="12" name="矩形 11"/>
          <p:cNvSpPr/>
          <p:nvPr/>
        </p:nvSpPr>
        <p:spPr>
          <a:xfrm>
            <a:off x="7109945" y="3518900"/>
            <a:ext cx="1800493" cy="369332"/>
          </a:xfrm>
          <a:prstGeom prst="rect">
            <a:avLst/>
          </a:prstGeom>
        </p:spPr>
        <p:txBody>
          <a:bodyPr wrap="none">
            <a:spAutoFit/>
          </a:bodyPr>
          <a:lstStyle/>
          <a:p>
            <a:r>
              <a:rPr lang="zh-CN" altLang="zh-CN" b="1" dirty="0">
                <a:solidFill>
                  <a:srgbClr val="C00000"/>
                </a:solidFill>
                <a:ea typeface="微软雅黑" panose="020B0503020204020204" pitchFamily="34" charset="-122"/>
                <a:cs typeface="Times New Roman" panose="02020603050405020304" pitchFamily="18" charset="0"/>
              </a:rPr>
              <a:t>实</a:t>
            </a:r>
            <a:r>
              <a:rPr lang="zh-CN" altLang="zh-CN" b="1" dirty="0" smtClean="0">
                <a:solidFill>
                  <a:srgbClr val="C00000"/>
                </a:solidFill>
                <a:ea typeface="微软雅黑" panose="020B0503020204020204" pitchFamily="34" charset="-122"/>
                <a:cs typeface="Times New Roman" panose="02020603050405020304" pitchFamily="18" charset="0"/>
              </a:rPr>
              <a:t>训</a:t>
            </a:r>
            <a:r>
              <a:rPr lang="zh-CN" altLang="en-US" b="1" dirty="0" smtClean="0">
                <a:solidFill>
                  <a:srgbClr val="C00000"/>
                </a:solidFill>
                <a:ea typeface="微软雅黑" panose="020B0503020204020204" pitchFamily="34" charset="-122"/>
                <a:cs typeface="Times New Roman" panose="02020603050405020304" pitchFamily="18" charset="0"/>
              </a:rPr>
              <a:t>、社会</a:t>
            </a:r>
            <a:r>
              <a:rPr lang="zh-CN" altLang="zh-CN" b="1" dirty="0" smtClean="0">
                <a:solidFill>
                  <a:srgbClr val="C00000"/>
                </a:solidFill>
                <a:ea typeface="微软雅黑" panose="020B0503020204020204" pitchFamily="34" charset="-122"/>
                <a:cs typeface="Times New Roman" panose="02020603050405020304" pitchFamily="18" charset="0"/>
              </a:rPr>
              <a:t>培</a:t>
            </a:r>
            <a:r>
              <a:rPr lang="zh-CN" altLang="zh-CN" b="1" dirty="0">
                <a:solidFill>
                  <a:srgbClr val="C00000"/>
                </a:solidFill>
                <a:ea typeface="微软雅黑" panose="020B0503020204020204" pitchFamily="34" charset="-122"/>
                <a:cs typeface="Times New Roman" panose="02020603050405020304" pitchFamily="18" charset="0"/>
              </a:rPr>
              <a:t>训</a:t>
            </a:r>
            <a:endParaRPr lang="zh-CN" altLang="en-US" b="1" dirty="0">
              <a:solidFill>
                <a:srgbClr val="C00000"/>
              </a:solidFill>
            </a:endParaRPr>
          </a:p>
        </p:txBody>
      </p:sp>
      <p:sp>
        <p:nvSpPr>
          <p:cNvPr id="13" name="矩形 12"/>
          <p:cNvSpPr/>
          <p:nvPr/>
        </p:nvSpPr>
        <p:spPr>
          <a:xfrm>
            <a:off x="6879016" y="6118048"/>
            <a:ext cx="2473417" cy="369332"/>
          </a:xfrm>
          <a:prstGeom prst="rect">
            <a:avLst/>
          </a:prstGeom>
        </p:spPr>
        <p:txBody>
          <a:bodyPr wrap="square">
            <a:spAutoFit/>
          </a:bodyPr>
          <a:lstStyle/>
          <a:p>
            <a:r>
              <a:rPr lang="zh-CN" altLang="zh-CN" b="1" dirty="0">
                <a:solidFill>
                  <a:srgbClr val="C00000"/>
                </a:solidFill>
                <a:latin typeface="微软雅黑" panose="020B0503020204020204" pitchFamily="34" charset="-122"/>
                <a:ea typeface="微软雅黑" panose="020B0503020204020204" pitchFamily="34" charset="-122"/>
              </a:rPr>
              <a:t>校企</a:t>
            </a:r>
            <a:r>
              <a:rPr lang="zh-CN" altLang="zh-CN" b="1" dirty="0" smtClean="0">
                <a:solidFill>
                  <a:srgbClr val="C00000"/>
                </a:solidFill>
                <a:latin typeface="微软雅黑" panose="020B0503020204020204" pitchFamily="34" charset="-122"/>
                <a:ea typeface="微软雅黑" panose="020B0503020204020204" pitchFamily="34" charset="-122"/>
              </a:rPr>
              <a:t>合作创新</a:t>
            </a:r>
            <a:r>
              <a:rPr lang="zh-CN" altLang="zh-CN" b="1" dirty="0">
                <a:solidFill>
                  <a:srgbClr val="C00000"/>
                </a:solidFill>
                <a:latin typeface="微软雅黑" panose="020B0503020204020204" pitchFamily="34" charset="-122"/>
                <a:ea typeface="微软雅黑" panose="020B0503020204020204" pitchFamily="34" charset="-122"/>
              </a:rPr>
              <a:t>研究中心</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4" name="图片 13" descr="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7720" y="3977549"/>
            <a:ext cx="3483881" cy="1982187"/>
          </a:xfrm>
          <a:prstGeom prst="rect">
            <a:avLst/>
          </a:prstGeom>
          <a:noFill/>
          <a:ln>
            <a:noFill/>
          </a:ln>
        </p:spPr>
      </p:pic>
      <p:sp>
        <p:nvSpPr>
          <p:cNvPr id="15" name="矩形 14"/>
          <p:cNvSpPr/>
          <p:nvPr/>
        </p:nvSpPr>
        <p:spPr>
          <a:xfrm>
            <a:off x="2572228" y="1390485"/>
            <a:ext cx="3428425" cy="2074248"/>
          </a:xfrm>
          <a:prstGeom prst="rect">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矩形 15"/>
          <p:cNvSpPr/>
          <p:nvPr/>
        </p:nvSpPr>
        <p:spPr>
          <a:xfrm>
            <a:off x="3490605" y="3518900"/>
            <a:ext cx="1107996"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技能认证</a:t>
            </a:r>
          </a:p>
        </p:txBody>
      </p:sp>
      <p:sp>
        <p:nvSpPr>
          <p:cNvPr id="17" name="矩形 16"/>
          <p:cNvSpPr/>
          <p:nvPr/>
        </p:nvSpPr>
        <p:spPr>
          <a:xfrm>
            <a:off x="2838096" y="6097496"/>
            <a:ext cx="2262158"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创业能力培养实训室</a:t>
            </a:r>
          </a:p>
        </p:txBody>
      </p:sp>
      <p:grpSp>
        <p:nvGrpSpPr>
          <p:cNvPr id="18" name="组合 17"/>
          <p:cNvGrpSpPr/>
          <p:nvPr/>
        </p:nvGrpSpPr>
        <p:grpSpPr>
          <a:xfrm>
            <a:off x="2353397" y="3995920"/>
            <a:ext cx="3647256" cy="1963816"/>
            <a:chOff x="0" y="-9659"/>
            <a:chExt cx="4265156" cy="1409429"/>
          </a:xfrm>
        </p:grpSpPr>
        <p:pic>
          <p:nvPicPr>
            <p:cNvPr id="19" name="图片 18"/>
            <p:cNvPicPr/>
            <p:nvPr/>
          </p:nvPicPr>
          <p:blipFill rotWithShape="1">
            <a:blip r:embed="rId6"/>
            <a:srcRect l="15918" t="11364"/>
            <a:stretch/>
          </p:blipFill>
          <p:spPr>
            <a:xfrm>
              <a:off x="2509453" y="-9659"/>
              <a:ext cx="1755703" cy="1388133"/>
            </a:xfrm>
            <a:prstGeom prst="rect">
              <a:avLst/>
            </a:prstGeom>
            <a:noFill/>
            <a:ln w="9525">
              <a:noFill/>
              <a:miter/>
            </a:ln>
          </p:spPr>
        </p:pic>
        <p:grpSp>
          <p:nvGrpSpPr>
            <p:cNvPr id="20" name="组合 19"/>
            <p:cNvGrpSpPr/>
            <p:nvPr/>
          </p:nvGrpSpPr>
          <p:grpSpPr>
            <a:xfrm>
              <a:off x="0" y="4"/>
              <a:ext cx="2526057" cy="1399766"/>
              <a:chOff x="0" y="4"/>
              <a:chExt cx="10929" cy="6515"/>
            </a:xfrm>
          </p:grpSpPr>
          <p:pic>
            <p:nvPicPr>
              <p:cNvPr id="21" name="图片 20" descr="创业实战软件1"/>
              <p:cNvPicPr>
                <a:picLocks noChangeAspect="1"/>
              </p:cNvPicPr>
              <p:nvPr/>
            </p:nvPicPr>
            <p:blipFill>
              <a:blip r:embed="rId7"/>
              <a:stretch>
                <a:fillRect/>
              </a:stretch>
            </p:blipFill>
            <p:spPr>
              <a:xfrm>
                <a:off x="0" y="4"/>
                <a:ext cx="5480" cy="3295"/>
              </a:xfrm>
              <a:prstGeom prst="rect">
                <a:avLst/>
              </a:prstGeom>
              <a:noFill/>
              <a:ln w="9525">
                <a:noFill/>
                <a:miter/>
              </a:ln>
            </p:spPr>
          </p:pic>
          <p:pic>
            <p:nvPicPr>
              <p:cNvPr id="22" name="图片 21" descr="创业实战软件3"/>
              <p:cNvPicPr>
                <a:picLocks noChangeAspect="1"/>
              </p:cNvPicPr>
              <p:nvPr/>
            </p:nvPicPr>
            <p:blipFill>
              <a:blip r:embed="rId8"/>
              <a:stretch>
                <a:fillRect/>
              </a:stretch>
            </p:blipFill>
            <p:spPr>
              <a:xfrm>
                <a:off x="5428" y="3242"/>
                <a:ext cx="5494" cy="3275"/>
              </a:xfrm>
              <a:prstGeom prst="rect">
                <a:avLst/>
              </a:prstGeom>
              <a:noFill/>
              <a:ln w="9525">
                <a:noFill/>
                <a:miter/>
              </a:ln>
            </p:spPr>
          </p:pic>
          <p:pic>
            <p:nvPicPr>
              <p:cNvPr id="23" name="图片 22" descr="创业实战软件4"/>
              <p:cNvPicPr>
                <a:picLocks noChangeAspect="1"/>
              </p:cNvPicPr>
              <p:nvPr/>
            </p:nvPicPr>
            <p:blipFill>
              <a:blip r:embed="rId9"/>
              <a:stretch>
                <a:fillRect/>
              </a:stretch>
            </p:blipFill>
            <p:spPr>
              <a:xfrm>
                <a:off x="4" y="3254"/>
                <a:ext cx="5446" cy="3265"/>
              </a:xfrm>
              <a:prstGeom prst="rect">
                <a:avLst/>
              </a:prstGeom>
              <a:noFill/>
              <a:ln w="9525">
                <a:noFill/>
                <a:miter/>
              </a:ln>
            </p:spPr>
          </p:pic>
          <p:pic>
            <p:nvPicPr>
              <p:cNvPr id="24" name="图片 23" descr="创业实战软件5"/>
              <p:cNvPicPr>
                <a:picLocks noChangeAspect="1"/>
              </p:cNvPicPr>
              <p:nvPr/>
            </p:nvPicPr>
            <p:blipFill>
              <a:blip r:embed="rId10"/>
              <a:stretch>
                <a:fillRect/>
              </a:stretch>
            </p:blipFill>
            <p:spPr>
              <a:xfrm>
                <a:off x="5456" y="35"/>
                <a:ext cx="5473" cy="3205"/>
              </a:xfrm>
              <a:prstGeom prst="rect">
                <a:avLst/>
              </a:prstGeom>
              <a:noFill/>
              <a:ln w="9525">
                <a:noFill/>
                <a:miter/>
              </a:ln>
            </p:spPr>
          </p:pic>
        </p:grpSp>
      </p:grpSp>
      <p:grpSp>
        <p:nvGrpSpPr>
          <p:cNvPr id="25" name="组合 24"/>
          <p:cNvGrpSpPr/>
          <p:nvPr/>
        </p:nvGrpSpPr>
        <p:grpSpPr>
          <a:xfrm>
            <a:off x="-1" y="350874"/>
            <a:ext cx="11553715" cy="295169"/>
            <a:chOff x="0" y="404813"/>
            <a:chExt cx="10020232" cy="241230"/>
          </a:xfrm>
        </p:grpSpPr>
        <p:cxnSp>
          <p:nvCxnSpPr>
            <p:cNvPr id="26" name="直接连接符 25"/>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31" name="MH_Other_5"/>
          <p:cNvSpPr>
            <a:spLocks noChangeArrowheads="1"/>
          </p:cNvSpPr>
          <p:nvPr>
            <p:custDataLst>
              <p:tags r:id="rId1"/>
            </p:custDataLst>
          </p:nvPr>
        </p:nvSpPr>
        <p:spPr bwMode="auto">
          <a:xfrm>
            <a:off x="247128" y="724058"/>
            <a:ext cx="2998029" cy="4829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（八）创新创业增值服务</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7177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a:endCxn id="32" idx="1"/>
          </p:cNvCxnSpPr>
          <p:nvPr/>
        </p:nvCxnSpPr>
        <p:spPr>
          <a:xfrm>
            <a:off x="1774832" y="411291"/>
            <a:ext cx="7222864" cy="26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nvSpPr>
        <p:spPr>
          <a:xfrm>
            <a:off x="11850701" y="235536"/>
            <a:ext cx="4539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35</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graphicFrame>
        <p:nvGraphicFramePr>
          <p:cNvPr id="123" name="表格 122"/>
          <p:cNvGraphicFramePr>
            <a:graphicFrameLocks noGrp="1"/>
          </p:cNvGraphicFramePr>
          <p:nvPr>
            <p:extLst>
              <p:ext uri="{D42A27DB-BD31-4B8C-83A1-F6EECF244321}">
                <p14:modId xmlns:p14="http://schemas.microsoft.com/office/powerpoint/2010/main" val="2645470310"/>
              </p:ext>
            </p:extLst>
          </p:nvPr>
        </p:nvGraphicFramePr>
        <p:xfrm>
          <a:off x="2174765" y="3388608"/>
          <a:ext cx="7111756" cy="2042160"/>
        </p:xfrm>
        <a:graphic>
          <a:graphicData uri="http://schemas.openxmlformats.org/drawingml/2006/table">
            <a:tbl>
              <a:tblPr firstRow="1" bandRow="1">
                <a:tableStyleId>{5C22544A-7EE6-4342-B048-85BDC9FD1C3A}</a:tableStyleId>
              </a:tblPr>
              <a:tblGrid>
                <a:gridCol w="735699"/>
                <a:gridCol w="837634"/>
                <a:gridCol w="2875565"/>
                <a:gridCol w="2662858"/>
              </a:tblGrid>
              <a:tr h="0">
                <a:tc>
                  <a:txBody>
                    <a:body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dirty="0" smtClean="0">
                          <a:latin typeface="微软雅黑" panose="020B0503020204020204" pitchFamily="34" charset="-122"/>
                          <a:ea typeface="微软雅黑" panose="020B0503020204020204" pitchFamily="34" charset="-122"/>
                        </a:rPr>
                        <a:t>阶段</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hMerge="1">
                  <a:txBody>
                    <a:bodyPr/>
                    <a:lstStyle/>
                    <a:p>
                      <a:endParaRPr lang="zh-CN" altLang="en-US" dirty="0"/>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时间（工作日）</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调研</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en-US" altLang="zh-CN" sz="1200" dirty="0" smtClean="0">
                          <a:latin typeface="微软雅黑" panose="020B0503020204020204" pitchFamily="34" charset="-122"/>
                          <a:ea typeface="微软雅黑" panose="020B0503020204020204" pitchFamily="34" charset="-122"/>
                        </a:rPr>
                        <a:t>8-10</a:t>
                      </a:r>
                      <a:endParaRPr lang="zh-CN" altLang="en-US" sz="12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对标</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rowSpan="2">
                  <a:txBody>
                    <a:body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诊断</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vMerge="1">
                  <a:txBody>
                    <a:bodyPr/>
                    <a:lstStyle/>
                    <a:p>
                      <a:endParaRPr lang="zh-CN" altLang="en-US" dirty="0"/>
                    </a:p>
                  </a:txBody>
                  <a:tcPr/>
                </a:tc>
              </a:tr>
              <a:tr h="0">
                <a:tc rowSpan="2">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rowSpan="2">
                  <a:txBody>
                    <a:bodyPr/>
                    <a:lstStyle/>
                    <a:p>
                      <a:pPr algn="ctr"/>
                      <a:r>
                        <a:rPr lang="zh-CN" altLang="en-US" sz="1200" b="0" dirty="0" smtClean="0">
                          <a:latin typeface="微软雅黑" panose="020B0503020204020204" pitchFamily="34" charset="-122"/>
                          <a:ea typeface="微软雅黑" panose="020B0503020204020204" pitchFamily="34" charset="-122"/>
                        </a:rPr>
                        <a:t>方案输出</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dirty="0" smtClean="0">
                          <a:latin typeface="微软雅黑" panose="020B0503020204020204" pitchFamily="34" charset="-122"/>
                          <a:ea typeface="微软雅黑" panose="020B0503020204020204" pitchFamily="34" charset="-122"/>
                        </a:rPr>
                        <a:t>顶层设计（发展规划、诊断报告等）</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10-15</a:t>
                      </a:r>
                      <a:endParaRPr lang="zh-CN" altLang="en-US" sz="1200" dirty="0" smtClean="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200" b="0" dirty="0" smtClean="0">
                          <a:latin typeface="微软雅黑" panose="020B0503020204020204" pitchFamily="34" charset="-122"/>
                          <a:ea typeface="微软雅黑" panose="020B0503020204020204" pitchFamily="34" charset="-122"/>
                        </a:rPr>
                        <a:t>专项建设方案</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持续运营或跟进</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持续</a:t>
                      </a:r>
                      <a:endParaRPr lang="zh-CN" altLang="en-US" sz="1200" dirty="0">
                        <a:latin typeface="微软雅黑" panose="020B0503020204020204" pitchFamily="34" charset="-122"/>
                        <a:ea typeface="微软雅黑" panose="020B0503020204020204" pitchFamily="34" charset="-122"/>
                      </a:endParaRPr>
                    </a:p>
                  </a:txBody>
                  <a:tcPr anchor="ctr"/>
                </a:tc>
              </a:tr>
            </a:tbl>
          </a:graphicData>
        </a:graphic>
      </p:graphicFrame>
      <p:grpSp>
        <p:nvGrpSpPr>
          <p:cNvPr id="124" name="组合 123"/>
          <p:cNvGrpSpPr/>
          <p:nvPr/>
        </p:nvGrpSpPr>
        <p:grpSpPr>
          <a:xfrm>
            <a:off x="2006930" y="1782433"/>
            <a:ext cx="7342166" cy="1512168"/>
            <a:chOff x="1267125" y="927499"/>
            <a:chExt cx="6597596" cy="1512168"/>
          </a:xfrm>
        </p:grpSpPr>
        <p:sp>
          <p:nvSpPr>
            <p:cNvPr id="125" name="燕尾形箭头 124"/>
            <p:cNvSpPr/>
            <p:nvPr/>
          </p:nvSpPr>
          <p:spPr>
            <a:xfrm>
              <a:off x="1267125" y="1359546"/>
              <a:ext cx="6597596" cy="576063"/>
            </a:xfrm>
            <a:prstGeom prst="notchedRightArrow">
              <a:avLst/>
            </a:prstGeom>
            <a:solidFill>
              <a:srgbClr val="1F497D">
                <a:lumMod val="20000"/>
                <a:lumOff val="8000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126" name="组合 125"/>
            <p:cNvGrpSpPr/>
            <p:nvPr/>
          </p:nvGrpSpPr>
          <p:grpSpPr>
            <a:xfrm>
              <a:off x="1267344" y="943402"/>
              <a:ext cx="1432448" cy="512448"/>
              <a:chOff x="219" y="15903"/>
              <a:chExt cx="1047140" cy="512448"/>
            </a:xfrm>
          </p:grpSpPr>
          <p:sp>
            <p:nvSpPr>
              <p:cNvPr id="155" name="矩形 154"/>
              <p:cNvSpPr/>
              <p:nvPr/>
            </p:nvSpPr>
            <p:spPr>
              <a:xfrm>
                <a:off x="219" y="15903"/>
                <a:ext cx="1047140" cy="512448"/>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6" name="矩形 155"/>
              <p:cNvSpPr/>
              <p:nvPr/>
            </p:nvSpPr>
            <p:spPr>
              <a:xfrm>
                <a:off x="219" y="15903"/>
                <a:ext cx="1047140" cy="5124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调研：</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8-10</a:t>
                </a: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27" name="椭圆 126"/>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28" name="组合 127"/>
            <p:cNvGrpSpPr/>
            <p:nvPr/>
          </p:nvGrpSpPr>
          <p:grpSpPr>
            <a:xfrm>
              <a:off x="2423850" y="1791594"/>
              <a:ext cx="1428070" cy="648073"/>
              <a:chOff x="1156725" y="864095"/>
              <a:chExt cx="1120391" cy="648073"/>
            </a:xfrm>
          </p:grpSpPr>
          <p:sp>
            <p:nvSpPr>
              <p:cNvPr id="153" name="矩形 152"/>
              <p:cNvSpPr/>
              <p:nvPr/>
            </p:nvSpPr>
            <p:spPr>
              <a:xfrm>
                <a:off x="1156725" y="864095"/>
                <a:ext cx="1120391"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4" name="矩形 153"/>
              <p:cNvSpPr/>
              <p:nvPr/>
            </p:nvSpPr>
            <p:spPr>
              <a:xfrm>
                <a:off x="1156725" y="936105"/>
                <a:ext cx="1120391"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对标与诊断：</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10-15</a:t>
                </a: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29" name="椭圆 128"/>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0" name="组合 129"/>
            <p:cNvGrpSpPr/>
            <p:nvPr/>
          </p:nvGrpSpPr>
          <p:grpSpPr>
            <a:xfrm>
              <a:off x="3677815" y="928381"/>
              <a:ext cx="1392788" cy="572532"/>
              <a:chOff x="2410690" y="882"/>
              <a:chExt cx="1392788" cy="572532"/>
            </a:xfrm>
          </p:grpSpPr>
          <p:sp>
            <p:nvSpPr>
              <p:cNvPr id="140" name="矩形 139"/>
              <p:cNvSpPr/>
              <p:nvPr/>
            </p:nvSpPr>
            <p:spPr>
              <a:xfrm>
                <a:off x="2410690" y="882"/>
                <a:ext cx="1392788" cy="572532"/>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41" name="矩形 140"/>
              <p:cNvSpPr/>
              <p:nvPr/>
            </p:nvSpPr>
            <p:spPr>
              <a:xfrm>
                <a:off x="2410690" y="882"/>
                <a:ext cx="1392788" cy="5725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方案输出：</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15-20</a:t>
                </a: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31" name="椭圆 130"/>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2" name="组合 131"/>
            <p:cNvGrpSpPr/>
            <p:nvPr/>
          </p:nvGrpSpPr>
          <p:grpSpPr>
            <a:xfrm>
              <a:off x="5128416" y="1791594"/>
              <a:ext cx="1603823" cy="648073"/>
              <a:chOff x="3861292" y="864095"/>
              <a:chExt cx="1132074" cy="648073"/>
            </a:xfrm>
          </p:grpSpPr>
          <p:sp>
            <p:nvSpPr>
              <p:cNvPr id="138" name="矩形 137"/>
              <p:cNvSpPr/>
              <p:nvPr/>
            </p:nvSpPr>
            <p:spPr>
              <a:xfrm>
                <a:off x="3861292" y="864095"/>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9" name="矩形 138"/>
              <p:cNvSpPr/>
              <p:nvPr/>
            </p:nvSpPr>
            <p:spPr>
              <a:xfrm>
                <a:off x="3861292" y="936105"/>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建设实施：</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视具体情况而定</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grpSp>
          <p:nvGrpSpPr>
            <p:cNvPr id="133" name="组合 132"/>
            <p:cNvGrpSpPr/>
            <p:nvPr/>
          </p:nvGrpSpPr>
          <p:grpSpPr>
            <a:xfrm>
              <a:off x="6308712" y="927499"/>
              <a:ext cx="1431640" cy="576063"/>
              <a:chOff x="5041587" y="0"/>
              <a:chExt cx="1132074" cy="576063"/>
            </a:xfrm>
          </p:grpSpPr>
          <p:sp>
            <p:nvSpPr>
              <p:cNvPr id="136" name="矩形 135"/>
              <p:cNvSpPr/>
              <p:nvPr/>
            </p:nvSpPr>
            <p:spPr>
              <a:xfrm>
                <a:off x="5041587" y="0"/>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7" name="矩形 136"/>
              <p:cNvSpPr/>
              <p:nvPr/>
            </p:nvSpPr>
            <p:spPr>
              <a:xfrm>
                <a:off x="5041587" y="0"/>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持续运营或跟进：</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34" name="椭圆 133"/>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35" name="椭圆 134"/>
            <p:cNvSpPr/>
            <p:nvPr/>
          </p:nvSpPr>
          <p:spPr>
            <a:xfrm>
              <a:off x="7011265" y="1575570"/>
              <a:ext cx="144015" cy="144015"/>
            </a:xfrm>
            <a:prstGeom prst="ellipse">
              <a:avLst/>
            </a:prstGeom>
          </p:spPr>
          <p:style>
            <a:lnRef idx="2">
              <a:schemeClr val="lt1">
                <a:hueOff val="0"/>
                <a:satOff val="0"/>
                <a:lumOff val="0"/>
                <a:alphaOff val="0"/>
              </a:schemeClr>
            </a:lnRef>
            <a:fillRef idx="1">
              <a:schemeClr val="accent1">
                <a:shade val="50000"/>
                <a:hueOff val="144575"/>
                <a:satOff val="-3024"/>
                <a:lumOff val="16825"/>
                <a:alphaOff val="0"/>
              </a:schemeClr>
            </a:fillRef>
            <a:effectRef idx="0">
              <a:schemeClr val="accent1">
                <a:shade val="50000"/>
                <a:hueOff val="144575"/>
                <a:satOff val="-3024"/>
                <a:lumOff val="16825"/>
                <a:alphaOff val="0"/>
              </a:schemeClr>
            </a:effectRef>
            <a:fontRef idx="minor">
              <a:schemeClr val="lt1"/>
            </a:fontRef>
          </p:style>
        </p:sp>
      </p:grpSp>
      <p:sp>
        <p:nvSpPr>
          <p:cNvPr id="34" name="MH_Other_5"/>
          <p:cNvSpPr>
            <a:spLocks noChangeArrowheads="1"/>
          </p:cNvSpPr>
          <p:nvPr>
            <p:custDataLst>
              <p:tags r:id="rId1"/>
            </p:custDataLst>
          </p:nvPr>
        </p:nvSpPr>
        <p:spPr bwMode="auto">
          <a:xfrm>
            <a:off x="175197" y="728036"/>
            <a:ext cx="2860104" cy="55072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（一）项目建设周期</a:t>
            </a:r>
            <a:endParaRPr lang="zh-CN" altLang="en-US" sz="2000" b="1" dirty="0">
              <a:solidFill>
                <a:srgbClr val="FFFFFF"/>
              </a:solidFill>
              <a:ea typeface="微软雅黑" pitchFamily="34" charset="-122"/>
            </a:endParaRPr>
          </a:p>
        </p:txBody>
      </p:sp>
      <p:sp>
        <p:nvSpPr>
          <p:cNvPr id="32" name="文本占位符 20"/>
          <p:cNvSpPr txBox="1">
            <a:spLocks/>
          </p:cNvSpPr>
          <p:nvPr/>
        </p:nvSpPr>
        <p:spPr>
          <a:xfrm>
            <a:off x="8997696" y="214968"/>
            <a:ext cx="2997080"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四、项目建设流程</a:t>
            </a:r>
            <a:endParaRPr lang="zh-CN" altLang="en-US" b="1" dirty="0">
              <a:solidFill>
                <a:prstClr val="black"/>
              </a:solidFill>
            </a:endParaRPr>
          </a:p>
        </p:txBody>
      </p:sp>
    </p:spTree>
    <p:extLst>
      <p:ext uri="{BB962C8B-B14F-4D97-AF65-F5344CB8AC3E}">
        <p14:creationId xmlns:p14="http://schemas.microsoft.com/office/powerpoint/2010/main" val="2315255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36</a:t>
            </a:r>
            <a:endParaRPr lang="zh-CN" altLang="en-US" sz="1600" b="1" dirty="0">
              <a:solidFill>
                <a:prstClr val="white"/>
              </a:solidFill>
            </a:endParaRPr>
          </a:p>
        </p:txBody>
      </p:sp>
      <p:graphicFrame>
        <p:nvGraphicFramePr>
          <p:cNvPr id="15" name="表格 14">
            <a:extLst>
              <a:ext uri="{FF2B5EF4-FFF2-40B4-BE49-F238E27FC236}">
                <a16:creationId xmlns:a16="http://schemas.microsoft.com/office/drawing/2014/main" xmlns="" id="{C439B3E8-B7B8-48A2-BF9D-783B48DE70E5}"/>
              </a:ext>
            </a:extLst>
          </p:cNvPr>
          <p:cNvGraphicFramePr>
            <a:graphicFrameLocks noGrp="1"/>
          </p:cNvGraphicFramePr>
          <p:nvPr>
            <p:extLst>
              <p:ext uri="{D42A27DB-BD31-4B8C-83A1-F6EECF244321}">
                <p14:modId xmlns:p14="http://schemas.microsoft.com/office/powerpoint/2010/main" val="3673565336"/>
              </p:ext>
            </p:extLst>
          </p:nvPr>
        </p:nvGraphicFramePr>
        <p:xfrm>
          <a:off x="1543077" y="1701771"/>
          <a:ext cx="8518504" cy="4414298"/>
        </p:xfrm>
        <a:graphic>
          <a:graphicData uri="http://schemas.openxmlformats.org/drawingml/2006/table">
            <a:tbl>
              <a:tblPr firstRow="1" firstCol="1" bandRow="1">
                <a:tableStyleId>{BC89EF96-8CEA-46FF-86C4-4CE0E7609802}</a:tableStyleId>
              </a:tblPr>
              <a:tblGrid>
                <a:gridCol w="1383326">
                  <a:extLst>
                    <a:ext uri="{9D8B030D-6E8A-4147-A177-3AD203B41FA5}">
                      <a16:colId xmlns:a16="http://schemas.microsoft.com/office/drawing/2014/main" xmlns="" val="643298985"/>
                    </a:ext>
                  </a:extLst>
                </a:gridCol>
                <a:gridCol w="1647855">
                  <a:extLst>
                    <a:ext uri="{9D8B030D-6E8A-4147-A177-3AD203B41FA5}">
                      <a16:colId xmlns:a16="http://schemas.microsoft.com/office/drawing/2014/main" xmlns="" val="3562308931"/>
                    </a:ext>
                  </a:extLst>
                </a:gridCol>
                <a:gridCol w="4095802">
                  <a:extLst>
                    <a:ext uri="{9D8B030D-6E8A-4147-A177-3AD203B41FA5}">
                      <a16:colId xmlns:a16="http://schemas.microsoft.com/office/drawing/2014/main" xmlns="" val="3618446638"/>
                    </a:ext>
                  </a:extLst>
                </a:gridCol>
                <a:gridCol w="1391521">
                  <a:extLst>
                    <a:ext uri="{9D8B030D-6E8A-4147-A177-3AD203B41FA5}">
                      <a16:colId xmlns:a16="http://schemas.microsoft.com/office/drawing/2014/main" xmlns="" val="2156129102"/>
                    </a:ext>
                  </a:extLst>
                </a:gridCol>
              </a:tblGrid>
              <a:tr h="582388">
                <a:tc>
                  <a:txBody>
                    <a:bodyPr/>
                    <a:lstStyle/>
                    <a:p>
                      <a:pPr algn="ctr">
                        <a:lnSpc>
                          <a:spcPts val="2400"/>
                        </a:lnSpc>
                        <a:spcAft>
                          <a:spcPts val="0"/>
                        </a:spcAft>
                      </a:pPr>
                      <a:r>
                        <a:rPr lang="zh-CN" sz="1500" kern="100" dirty="0">
                          <a:effectLst/>
                          <a:latin typeface="微软雅黑" pitchFamily="34" charset="-122"/>
                          <a:ea typeface="微软雅黑" pitchFamily="34" charset="-122"/>
                        </a:rPr>
                        <a:t>建设阶段</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500" kern="100" dirty="0">
                          <a:effectLst/>
                          <a:latin typeface="微软雅黑" pitchFamily="34" charset="-122"/>
                          <a:ea typeface="微软雅黑" pitchFamily="34" charset="-122"/>
                        </a:rPr>
                        <a:t>建设内容</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500" kern="100" dirty="0">
                          <a:effectLst/>
                          <a:latin typeface="微软雅黑" pitchFamily="34" charset="-122"/>
                          <a:ea typeface="微软雅黑" pitchFamily="34" charset="-122"/>
                        </a:rPr>
                        <a:t>具体内容</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500" kern="100" dirty="0">
                          <a:effectLst/>
                          <a:latin typeface="微软雅黑" pitchFamily="34" charset="-122"/>
                          <a:ea typeface="微软雅黑" pitchFamily="34" charset="-122"/>
                        </a:rPr>
                        <a:t>建设时间周期（参考）</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extLst>
                  <a:ext uri="{0D108BD9-81ED-4DB2-BD59-A6C34878D82A}">
                    <a16:rowId xmlns:a16="http://schemas.microsoft.com/office/drawing/2014/main" xmlns="" val="459955072"/>
                  </a:ext>
                </a:extLst>
              </a:tr>
              <a:tr h="422915">
                <a:tc rowSpan="6">
                  <a:txBody>
                    <a:bodyPr/>
                    <a:lstStyle/>
                    <a:p>
                      <a:pPr algn="ctr">
                        <a:lnSpc>
                          <a:spcPts val="2400"/>
                        </a:lnSpc>
                        <a:spcAft>
                          <a:spcPts val="0"/>
                        </a:spcAft>
                      </a:pPr>
                      <a:r>
                        <a:rPr lang="zh-CN" sz="1500" kern="100" dirty="0">
                          <a:effectLst/>
                          <a:latin typeface="微软雅黑" pitchFamily="34" charset="-122"/>
                          <a:ea typeface="微软雅黑" pitchFamily="34" charset="-122"/>
                        </a:rPr>
                        <a:t>一期专业建设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latin typeface="微软雅黑" pitchFamily="34" charset="-122"/>
                          <a:ea typeface="微软雅黑" pitchFamily="34" charset="-122"/>
                        </a:rPr>
                        <a:t>顶层规划</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latin typeface="微软雅黑" pitchFamily="34" charset="-122"/>
                          <a:ea typeface="微软雅黑" pitchFamily="34" charset="-122"/>
                        </a:rPr>
                        <a:t>签署协议；输出方案、招投标流程</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500" kern="100" dirty="0">
                          <a:effectLst/>
                          <a:latin typeface="微软雅黑" pitchFamily="34" charset="-122"/>
                          <a:ea typeface="微软雅黑" pitchFamily="34" charset="-122"/>
                        </a:rPr>
                        <a:t>2</a:t>
                      </a:r>
                      <a:r>
                        <a:rPr lang="zh-CN" sz="1500" kern="100" dirty="0">
                          <a:effectLst/>
                          <a:latin typeface="微软雅黑" pitchFamily="34" charset="-122"/>
                          <a:ea typeface="微软雅黑" pitchFamily="34" charset="-122"/>
                        </a:rPr>
                        <a:t>个月</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a16="http://schemas.microsoft.com/office/drawing/2014/main" xmlns="" val="3448733343"/>
                  </a:ext>
                </a:extLst>
              </a:tr>
              <a:tr h="623537">
                <a:tc vMerge="1">
                  <a:txBody>
                    <a:bodyPr/>
                    <a:lstStyle/>
                    <a:p>
                      <a:endParaRPr lang="zh-SG" altLang="en-US"/>
                    </a:p>
                  </a:txBody>
                  <a:tcPr/>
                </a:tc>
                <a:tc>
                  <a:txBody>
                    <a:bodyPr/>
                    <a:lstStyle/>
                    <a:p>
                      <a:pPr algn="just">
                        <a:lnSpc>
                          <a:spcPts val="2400"/>
                        </a:lnSpc>
                        <a:spcAft>
                          <a:spcPts val="0"/>
                        </a:spcAft>
                      </a:pPr>
                      <a:r>
                        <a:rPr lang="zh-CN" sz="1500" kern="100" dirty="0">
                          <a:effectLst/>
                          <a:latin typeface="微软雅黑" pitchFamily="34" charset="-122"/>
                          <a:ea typeface="微软雅黑" pitchFamily="34" charset="-122"/>
                        </a:rPr>
                        <a:t>实训</a:t>
                      </a:r>
                      <a:r>
                        <a:rPr lang="zh-CN" altLang="en-US" sz="1500" kern="100" dirty="0">
                          <a:effectLst/>
                          <a:latin typeface="微软雅黑" pitchFamily="34" charset="-122"/>
                          <a:ea typeface="微软雅黑" pitchFamily="34" charset="-122"/>
                        </a:rPr>
                        <a:t>基地</a:t>
                      </a:r>
                      <a:r>
                        <a:rPr lang="zh-CN" sz="1500" kern="100" dirty="0">
                          <a:effectLst/>
                          <a:latin typeface="微软雅黑" pitchFamily="34" charset="-122"/>
                          <a:ea typeface="微软雅黑" pitchFamily="34" charset="-122"/>
                        </a:rPr>
                        <a:t>建设与装修</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latin typeface="微软雅黑" pitchFamily="34" charset="-122"/>
                          <a:ea typeface="微软雅黑" pitchFamily="34" charset="-122"/>
                        </a:rPr>
                        <a:t>采购软硬件设备及办公家具，配备实训基地；文化装修，综合布线</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rowSpan="5">
                  <a:txBody>
                    <a:bodyPr/>
                    <a:lstStyle/>
                    <a:p>
                      <a:pPr algn="ctr">
                        <a:lnSpc>
                          <a:spcPts val="2400"/>
                        </a:lnSpc>
                        <a:spcAft>
                          <a:spcPts val="0"/>
                        </a:spcAft>
                      </a:pPr>
                      <a:r>
                        <a:rPr lang="en-US" sz="1500" kern="100" dirty="0" smtClean="0">
                          <a:effectLst/>
                          <a:latin typeface="微软雅黑" pitchFamily="34" charset="-122"/>
                          <a:ea typeface="微软雅黑" pitchFamily="34" charset="-122"/>
                        </a:rPr>
                        <a:t>6</a:t>
                      </a:r>
                      <a:r>
                        <a:rPr lang="zh-CN" sz="1500" kern="100" dirty="0" smtClean="0">
                          <a:effectLst/>
                          <a:latin typeface="微软雅黑" pitchFamily="34" charset="-122"/>
                          <a:ea typeface="微软雅黑" pitchFamily="34" charset="-122"/>
                        </a:rPr>
                        <a:t>个月</a:t>
                      </a:r>
                      <a:endParaRPr lang="en-US" altLang="zh-CN" sz="1500" kern="100" dirty="0" smtClean="0">
                        <a:effectLst/>
                        <a:latin typeface="微软雅黑" pitchFamily="34" charset="-122"/>
                        <a:ea typeface="微软雅黑" pitchFamily="34" charset="-122"/>
                      </a:endParaRPr>
                    </a:p>
                    <a:p>
                      <a:pPr algn="ctr">
                        <a:lnSpc>
                          <a:spcPts val="2400"/>
                        </a:lnSpc>
                        <a:spcAft>
                          <a:spcPts val="0"/>
                        </a:spcAft>
                      </a:pPr>
                      <a:r>
                        <a:rPr lang="en-US" altLang="zh-CN" sz="1500" kern="100" dirty="0" smtClean="0">
                          <a:effectLst/>
                          <a:latin typeface="微软雅黑" pitchFamily="34" charset="-122"/>
                          <a:ea typeface="微软雅黑" pitchFamily="34" charset="-122"/>
                        </a:rPr>
                        <a:t>(</a:t>
                      </a:r>
                      <a:r>
                        <a:rPr lang="zh-CN" sz="1500" kern="100" dirty="0" smtClean="0">
                          <a:effectLst/>
                          <a:latin typeface="微软雅黑" pitchFamily="34" charset="-122"/>
                          <a:ea typeface="微软雅黑" pitchFamily="34" charset="-122"/>
                        </a:rPr>
                        <a:t>各项</a:t>
                      </a:r>
                      <a:r>
                        <a:rPr lang="zh-CN" altLang="en-US" sz="1500" kern="100" dirty="0" smtClean="0">
                          <a:effectLst/>
                          <a:latin typeface="微软雅黑" pitchFamily="34" charset="-122"/>
                          <a:ea typeface="微软雅黑" pitchFamily="34" charset="-122"/>
                        </a:rPr>
                        <a:t>同步</a:t>
                      </a:r>
                      <a:r>
                        <a:rPr lang="zh-CN" sz="1500" kern="100" dirty="0" smtClean="0">
                          <a:effectLst/>
                          <a:latin typeface="微软雅黑" pitchFamily="34" charset="-122"/>
                          <a:ea typeface="微软雅黑" pitchFamily="34" charset="-122"/>
                        </a:rPr>
                        <a:t>进行</a:t>
                      </a:r>
                      <a:r>
                        <a:rPr lang="en-US" altLang="zh-CN" sz="1500" kern="100" dirty="0" smtClean="0">
                          <a:effectLst/>
                          <a:latin typeface="微软雅黑" pitchFamily="34" charset="-122"/>
                          <a:ea typeface="微软雅黑" pitchFamily="34" charset="-122"/>
                        </a:rPr>
                        <a:t>)</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a16="http://schemas.microsoft.com/office/drawing/2014/main" xmlns="" val="562677930"/>
                  </a:ext>
                </a:extLst>
              </a:tr>
              <a:tr h="411964">
                <a:tc vMerge="1">
                  <a:txBody>
                    <a:bodyPr/>
                    <a:lstStyle/>
                    <a:p>
                      <a:endParaRPr lang="zh-SG" altLang="en-US"/>
                    </a:p>
                  </a:txBody>
                  <a:tcPr/>
                </a:tc>
                <a:tc rowSpan="3">
                  <a:txBody>
                    <a:bodyPr/>
                    <a:lstStyle/>
                    <a:p>
                      <a:pPr algn="just">
                        <a:lnSpc>
                          <a:spcPts val="2400"/>
                        </a:lnSpc>
                        <a:spcAft>
                          <a:spcPts val="0"/>
                        </a:spcAft>
                      </a:pPr>
                      <a:r>
                        <a:rPr lang="zh-CN" sz="1500" kern="100" dirty="0">
                          <a:effectLst/>
                          <a:latin typeface="微软雅黑" pitchFamily="34" charset="-122"/>
                          <a:ea typeface="微软雅黑" pitchFamily="34" charset="-122"/>
                        </a:rPr>
                        <a:t>教学资源</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latin typeface="微软雅黑" pitchFamily="34" charset="-122"/>
                          <a:ea typeface="微软雅黑" pitchFamily="34" charset="-122"/>
                        </a:rPr>
                        <a:t> 实训项目、课程、内容和教学</a:t>
                      </a:r>
                      <a:r>
                        <a:rPr lang="zh-CN" sz="1500" kern="100" dirty="0" smtClean="0">
                          <a:effectLst/>
                          <a:latin typeface="微软雅黑" pitchFamily="34" charset="-122"/>
                          <a:ea typeface="微软雅黑" pitchFamily="34" charset="-122"/>
                        </a:rPr>
                        <a:t>安排</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a16="http://schemas.microsoft.com/office/drawing/2014/main" xmlns="" val="720981731"/>
                  </a:ext>
                </a:extLst>
              </a:tr>
              <a:tr h="415481">
                <a:tc vMerge="1">
                  <a:txBody>
                    <a:bodyPr/>
                    <a:lstStyle/>
                    <a:p>
                      <a:endParaRPr lang="zh-SG" altLang="en-US"/>
                    </a:p>
                  </a:txBody>
                  <a:tcPr/>
                </a:tc>
                <a:tc vMerge="1">
                  <a:txBody>
                    <a:bodyPr/>
                    <a:lstStyle/>
                    <a:p>
                      <a:endParaRPr lang="zh-SG" altLang="en-US"/>
                    </a:p>
                  </a:txBody>
                  <a:tcPr/>
                </a:tc>
                <a:tc>
                  <a:txBody>
                    <a:bodyPr/>
                    <a:lstStyle/>
                    <a:p>
                      <a:pPr algn="just">
                        <a:lnSpc>
                          <a:spcPts val="2400"/>
                        </a:lnSpc>
                        <a:spcAft>
                          <a:spcPts val="0"/>
                        </a:spcAft>
                      </a:pPr>
                      <a:r>
                        <a:rPr lang="zh-CN" sz="1500" kern="100" dirty="0">
                          <a:effectLst/>
                          <a:latin typeface="微软雅黑" pitchFamily="34" charset="-122"/>
                          <a:ea typeface="微软雅黑" pitchFamily="34" charset="-122"/>
                        </a:rPr>
                        <a:t> 合作编写配套</a:t>
                      </a:r>
                      <a:r>
                        <a:rPr lang="zh-CN" sz="1500" kern="100" dirty="0" smtClean="0">
                          <a:effectLst/>
                          <a:latin typeface="微软雅黑" pitchFamily="34" charset="-122"/>
                          <a:ea typeface="微软雅黑" pitchFamily="34" charset="-122"/>
                        </a:rPr>
                        <a:t>教材</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a16="http://schemas.microsoft.com/office/drawing/2014/main" xmlns="" val="3638172741"/>
                  </a:ext>
                </a:extLst>
              </a:tr>
              <a:tr h="396269">
                <a:tc vMerge="1">
                  <a:txBody>
                    <a:bodyPr/>
                    <a:lstStyle/>
                    <a:p>
                      <a:endParaRPr lang="zh-SG" altLang="en-US"/>
                    </a:p>
                  </a:txBody>
                  <a:tcPr/>
                </a:tc>
                <a:tc vMerge="1">
                  <a:txBody>
                    <a:bodyPr/>
                    <a:lstStyle/>
                    <a:p>
                      <a:endParaRPr lang="zh-SG" altLang="en-US"/>
                    </a:p>
                  </a:txBody>
                  <a:tcPr/>
                </a:tc>
                <a:tc>
                  <a:txBody>
                    <a:bodyPr/>
                    <a:lstStyle/>
                    <a:p>
                      <a:pPr algn="just">
                        <a:lnSpc>
                          <a:spcPts val="2400"/>
                        </a:lnSpc>
                        <a:spcAft>
                          <a:spcPts val="0"/>
                        </a:spcAft>
                      </a:pPr>
                      <a:r>
                        <a:rPr lang="zh-CN" sz="1500" kern="100" dirty="0">
                          <a:effectLst/>
                          <a:latin typeface="微软雅黑" pitchFamily="34" charset="-122"/>
                          <a:ea typeface="微软雅黑" pitchFamily="34" charset="-122"/>
                        </a:rPr>
                        <a:t> 教学资源及典型案例</a:t>
                      </a:r>
                      <a:r>
                        <a:rPr lang="zh-CN" sz="1500" kern="100" dirty="0" smtClean="0">
                          <a:effectLst/>
                          <a:latin typeface="微软雅黑" pitchFamily="34" charset="-122"/>
                          <a:ea typeface="微软雅黑" pitchFamily="34" charset="-122"/>
                        </a:rPr>
                        <a:t>开发</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a16="http://schemas.microsoft.com/office/drawing/2014/main" xmlns="" val="36716017"/>
                  </a:ext>
                </a:extLst>
              </a:tr>
              <a:tr h="426022">
                <a:tc vMerge="1">
                  <a:txBody>
                    <a:bodyPr/>
                    <a:lstStyle/>
                    <a:p>
                      <a:endParaRPr lang="zh-SG" altLang="en-US"/>
                    </a:p>
                  </a:txBody>
                  <a:tcPr/>
                </a:tc>
                <a:tc>
                  <a:txBody>
                    <a:bodyPr/>
                    <a:lstStyle/>
                    <a:p>
                      <a:pPr algn="just">
                        <a:lnSpc>
                          <a:spcPts val="2400"/>
                        </a:lnSpc>
                        <a:spcAft>
                          <a:spcPts val="0"/>
                        </a:spcAft>
                      </a:pPr>
                      <a:r>
                        <a:rPr lang="zh-CN" sz="1500" kern="100" dirty="0">
                          <a:effectLst/>
                          <a:latin typeface="微软雅黑" pitchFamily="34" charset="-122"/>
                          <a:ea typeface="微软雅黑" pitchFamily="34" charset="-122"/>
                        </a:rPr>
                        <a:t>师资建设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en-US" sz="1500" kern="100" dirty="0">
                          <a:effectLst/>
                          <a:latin typeface="微软雅黑" pitchFamily="34" charset="-122"/>
                          <a:ea typeface="微软雅黑" pitchFamily="34" charset="-122"/>
                        </a:rPr>
                        <a:t> </a:t>
                      </a:r>
                      <a:r>
                        <a:rPr lang="zh-CN" sz="1500" kern="100" dirty="0">
                          <a:effectLst/>
                          <a:latin typeface="微软雅黑" pitchFamily="34" charset="-122"/>
                          <a:ea typeface="微软雅黑" pitchFamily="34" charset="-122"/>
                        </a:rPr>
                        <a:t>专业师资组建及</a:t>
                      </a:r>
                      <a:r>
                        <a:rPr lang="zh-CN" sz="1500" kern="100" dirty="0" smtClean="0">
                          <a:effectLst/>
                          <a:latin typeface="微软雅黑" pitchFamily="34" charset="-122"/>
                          <a:ea typeface="微软雅黑" pitchFamily="34" charset="-122"/>
                        </a:rPr>
                        <a:t>培训</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a16="http://schemas.microsoft.com/office/drawing/2014/main" xmlns="" val="2000372678"/>
                  </a:ext>
                </a:extLst>
              </a:tr>
              <a:tr h="469576">
                <a:tc>
                  <a:txBody>
                    <a:bodyPr/>
                    <a:lstStyle/>
                    <a:p>
                      <a:pPr algn="ctr">
                        <a:lnSpc>
                          <a:spcPts val="2400"/>
                        </a:lnSpc>
                        <a:spcAft>
                          <a:spcPts val="0"/>
                        </a:spcAft>
                      </a:pPr>
                      <a:r>
                        <a:rPr lang="zh-CN" sz="1500" kern="100" dirty="0">
                          <a:effectLst/>
                          <a:latin typeface="微软雅黑" pitchFamily="34" charset="-122"/>
                          <a:ea typeface="微软雅黑" pitchFamily="34" charset="-122"/>
                        </a:rPr>
                        <a:t>二期专业建设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latin typeface="微软雅黑" pitchFamily="34" charset="-122"/>
                          <a:ea typeface="微软雅黑" pitchFamily="34" charset="-122"/>
                        </a:rPr>
                        <a:t>二期实训</a:t>
                      </a:r>
                      <a:r>
                        <a:rPr lang="zh-CN" altLang="en-US" sz="1500" kern="100" dirty="0">
                          <a:effectLst/>
                          <a:latin typeface="微软雅黑" pitchFamily="34" charset="-122"/>
                          <a:ea typeface="微软雅黑" pitchFamily="34" charset="-122"/>
                        </a:rPr>
                        <a:t>基地</a:t>
                      </a:r>
                      <a:r>
                        <a:rPr lang="zh-CN" sz="1500" kern="100" dirty="0">
                          <a:effectLst/>
                          <a:latin typeface="微软雅黑" pitchFamily="34" charset="-122"/>
                          <a:ea typeface="微软雅黑" pitchFamily="34" charset="-122"/>
                        </a:rPr>
                        <a:t>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latin typeface="微软雅黑" pitchFamily="34" charset="-122"/>
                          <a:ea typeface="微软雅黑" pitchFamily="34" charset="-122"/>
                        </a:rPr>
                        <a:t>实训室规划、实训室具体建设和运营</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500" kern="100" dirty="0">
                          <a:effectLst/>
                          <a:latin typeface="微软雅黑" pitchFamily="34" charset="-122"/>
                          <a:ea typeface="微软雅黑" pitchFamily="34" charset="-122"/>
                        </a:rPr>
                        <a:t>12</a:t>
                      </a:r>
                      <a:r>
                        <a:rPr lang="zh-CN" sz="1500" kern="100" dirty="0">
                          <a:effectLst/>
                          <a:latin typeface="微软雅黑" pitchFamily="34" charset="-122"/>
                          <a:ea typeface="微软雅黑" pitchFamily="34" charset="-122"/>
                        </a:rPr>
                        <a:t>个月</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a16="http://schemas.microsoft.com/office/drawing/2014/main" xmlns="" val="3792137185"/>
                  </a:ext>
                </a:extLst>
              </a:tr>
              <a:tr h="638934">
                <a:tc>
                  <a:txBody>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zh-CN" altLang="zh-SG" sz="1500" kern="100" dirty="0">
                          <a:effectLst/>
                          <a:latin typeface="微软雅黑" pitchFamily="34" charset="-122"/>
                          <a:ea typeface="微软雅黑" pitchFamily="34" charset="-122"/>
                        </a:rPr>
                        <a:t>三期专业建设</a:t>
                      </a:r>
                      <a:endParaRPr lang="zh-CN" altLang="zh-SG" sz="1500" b="1" kern="100" dirty="0">
                        <a:solidFill>
                          <a:schemeClr val="dk1"/>
                        </a:solidFill>
                        <a:effectLst/>
                        <a:latin typeface="微软雅黑" panose="020B0503020204020204" pitchFamily="34" charset="-122"/>
                        <a:ea typeface="微软雅黑" panose="020B0503020204020204" pitchFamily="34" charset="-122"/>
                        <a:cs typeface="+mn-cs"/>
                      </a:endParaRPr>
                    </a:p>
                  </a:txBody>
                  <a:tcPr marL="32881" marR="32881" marT="0" marB="0" anchor="ctr"/>
                </a:tc>
                <a:tc>
                  <a:txBody>
                    <a:bodyPr/>
                    <a:lstStyle/>
                    <a:p>
                      <a:pPr algn="just">
                        <a:lnSpc>
                          <a:spcPts val="2400"/>
                        </a:lnSpc>
                        <a:spcAft>
                          <a:spcPts val="0"/>
                        </a:spcAft>
                      </a:pPr>
                      <a:r>
                        <a:rPr lang="zh-CN" sz="1500" kern="100" dirty="0">
                          <a:effectLst/>
                          <a:latin typeface="微软雅黑" pitchFamily="34" charset="-122"/>
                          <a:ea typeface="微软雅黑" pitchFamily="34" charset="-122"/>
                        </a:rPr>
                        <a:t>项目运营</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latin typeface="微软雅黑" pitchFamily="34" charset="-122"/>
                          <a:ea typeface="微软雅黑" pitchFamily="34" charset="-122"/>
                        </a:rPr>
                        <a:t>基地开放</a:t>
                      </a:r>
                      <a:r>
                        <a:rPr lang="zh-CN" altLang="en-US" sz="1500" kern="100" dirty="0">
                          <a:effectLst/>
                          <a:latin typeface="微软雅黑" pitchFamily="34" charset="-122"/>
                          <a:ea typeface="微软雅黑" pitchFamily="34" charset="-122"/>
                        </a:rPr>
                        <a:t>、</a:t>
                      </a:r>
                      <a:r>
                        <a:rPr lang="zh-CN" sz="1500" kern="100" dirty="0">
                          <a:effectLst/>
                          <a:latin typeface="微软雅黑" pitchFamily="34" charset="-122"/>
                          <a:ea typeface="微软雅黑" pitchFamily="34" charset="-122"/>
                        </a:rPr>
                        <a:t>活动策划、社会培训</a:t>
                      </a:r>
                      <a:r>
                        <a:rPr lang="zh-CN" altLang="en-US" sz="1500" kern="100" dirty="0">
                          <a:effectLst/>
                          <a:latin typeface="微软雅黑" pitchFamily="34" charset="-122"/>
                          <a:ea typeface="微软雅黑" pitchFamily="34" charset="-122"/>
                        </a:rPr>
                        <a:t>、技能鉴定、创业孵化等</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500" kern="100" dirty="0">
                          <a:effectLst/>
                          <a:latin typeface="微软雅黑" pitchFamily="34" charset="-122"/>
                          <a:ea typeface="微软雅黑" pitchFamily="34" charset="-122"/>
                        </a:rPr>
                        <a:t>持续</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a16="http://schemas.microsoft.com/office/drawing/2014/main" xmlns="" val="955134195"/>
                  </a:ext>
                </a:extLst>
              </a:tr>
            </a:tbl>
          </a:graphicData>
        </a:graphic>
      </p:graphicFrame>
      <p:cxnSp>
        <p:nvCxnSpPr>
          <p:cNvPr id="17" name="直接连接符 16"/>
          <p:cNvCxnSpPr/>
          <p:nvPr/>
        </p:nvCxnSpPr>
        <p:spPr>
          <a:xfrm>
            <a:off x="1768416" y="404813"/>
            <a:ext cx="986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MH_Other_5"/>
          <p:cNvSpPr>
            <a:spLocks noChangeArrowheads="1"/>
          </p:cNvSpPr>
          <p:nvPr>
            <p:custDataLst>
              <p:tags r:id="rId1"/>
            </p:custDataLst>
          </p:nvPr>
        </p:nvSpPr>
        <p:spPr bwMode="auto">
          <a:xfrm>
            <a:off x="190501" y="742346"/>
            <a:ext cx="2654232" cy="47380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（二）项目建设流程</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3532080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97773" y="1404476"/>
            <a:ext cx="10705963" cy="4970110"/>
            <a:chOff x="897773" y="1614026"/>
            <a:chExt cx="10705963"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102977" cy="902063"/>
              <a:chOff x="897773" y="2284673"/>
              <a:chExt cx="3102977" cy="902063"/>
            </a:xfrm>
          </p:grpSpPr>
          <p:sp>
            <p:nvSpPr>
              <p:cNvPr id="69" name="TextBox 58"/>
              <p:cNvSpPr txBox="1"/>
              <p:nvPr/>
            </p:nvSpPr>
            <p:spPr>
              <a:xfrm>
                <a:off x="1655747" y="2284673"/>
                <a:ext cx="162626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5"/>
                <a:ext cx="3102977" cy="5490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smtClean="0">
                    <a:solidFill>
                      <a:srgbClr val="C00000"/>
                    </a:solidFill>
                    <a:latin typeface="微软雅黑" pitchFamily="34" charset="-122"/>
                    <a:ea typeface="微软雅黑" pitchFamily="34" charset="-122"/>
                  </a:rPr>
                  <a:t>立项申报制订</a:t>
                </a:r>
                <a:r>
                  <a:rPr lang="zh-CN" altLang="en-US" sz="1200" dirty="0">
                    <a:solidFill>
                      <a:srgbClr val="C00000"/>
                    </a:solidFill>
                    <a:latin typeface="微软雅黑" panose="020B0503020204020204" pitchFamily="34" charset="-122"/>
                    <a:ea typeface="微软雅黑" panose="020B0503020204020204" pitchFamily="34" charset="-122"/>
                  </a:rPr>
                  <a:t>、修订规划方案、立项申报书</a:t>
                </a:r>
                <a:endParaRPr lang="en-US" altLang="zh-CN" sz="1200" dirty="0">
                  <a:solidFill>
                    <a:srgbClr val="C0000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solidFill>
                    <a:srgbClr val="C00000"/>
                  </a:solidFill>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661998"/>
              <a:chOff x="897773" y="3828710"/>
              <a:chExt cx="2494442" cy="661998"/>
            </a:xfrm>
          </p:grpSpPr>
          <p:sp>
            <p:nvSpPr>
              <p:cNvPr id="65" name="TextBox 63"/>
              <p:cNvSpPr txBox="1"/>
              <p:nvPr/>
            </p:nvSpPr>
            <p:spPr>
              <a:xfrm>
                <a:off x="1349147" y="382871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308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55">
                  <a:lnSpc>
                    <a:spcPct val="130000"/>
                  </a:lnSpc>
                  <a:defRPr/>
                </a:pPr>
                <a:r>
                  <a:rPr lang="zh-CN" altLang="en-US" sz="1200" dirty="0" smtClean="0">
                    <a:solidFill>
                      <a:srgbClr val="C00000"/>
                    </a:solidFill>
                    <a:latin typeface="微软雅黑" panose="020B0503020204020204" pitchFamily="34" charset="-122"/>
                    <a:ea typeface="微软雅黑" panose="020B0503020204020204" pitchFamily="34" charset="-122"/>
                  </a:rPr>
                  <a:t>制订</a:t>
                </a:r>
                <a:r>
                  <a:rPr lang="zh-CN" altLang="en-US" sz="1200" dirty="0">
                    <a:solidFill>
                      <a:srgbClr val="C00000"/>
                    </a:solidFill>
                    <a:latin typeface="微软雅黑" panose="020B0503020204020204" pitchFamily="34" charset="-122"/>
                    <a:ea typeface="微软雅黑" panose="020B0503020204020204" pitchFamily="34" charset="-122"/>
                  </a:rPr>
                  <a:t>、修订建设方案、任务书</a:t>
                </a:r>
                <a:endParaRPr lang="en-US" altLang="zh-CN" sz="1200" dirty="0">
                  <a:solidFill>
                    <a:srgbClr val="C00000"/>
                  </a:solidFill>
                  <a:latin typeface="微软雅黑" panose="020B0503020204020204" pitchFamily="34" charset="-122"/>
                  <a:ea typeface="微软雅黑" panose="020B0503020204020204"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97773" y="5332293"/>
              <a:ext cx="2384237" cy="669013"/>
              <a:chOff x="897773" y="5332293"/>
              <a:chExt cx="2384237" cy="669013"/>
            </a:xfrm>
          </p:grpSpPr>
          <p:sp>
            <p:nvSpPr>
              <p:cNvPr id="58" name="TextBox 68"/>
              <p:cNvSpPr txBox="1"/>
              <p:nvPr/>
            </p:nvSpPr>
            <p:spPr>
              <a:xfrm>
                <a:off x="1128703" y="5332293"/>
                <a:ext cx="19431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7"/>
                <a:ext cx="2384237"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C00000"/>
                    </a:solidFill>
                    <a:latin typeface="微软雅黑" panose="020B0503020204020204" pitchFamily="34" charset="-122"/>
                    <a:ea typeface="微软雅黑" panose="020B0503020204020204" pitchFamily="34" charset="-122"/>
                  </a:rPr>
                  <a:t>项目</a:t>
                </a:r>
                <a:r>
                  <a:rPr lang="zh-CN" altLang="en-US" sz="1200" dirty="0">
                    <a:solidFill>
                      <a:srgbClr val="C00000"/>
                    </a:solidFill>
                    <a:latin typeface="微软雅黑" panose="020B0503020204020204" pitchFamily="34" charset="-122"/>
                    <a:ea typeface="微软雅黑" panose="020B0503020204020204" pitchFamily="34" charset="-122"/>
                  </a:rPr>
                  <a:t>建设流程</a:t>
                </a:r>
                <a:r>
                  <a:rPr lang="zh-CN" altLang="en-US" sz="1200" dirty="0" smtClean="0">
                    <a:solidFill>
                      <a:srgbClr val="C00000"/>
                    </a:solidFill>
                    <a:latin typeface="微软雅黑" panose="020B0503020204020204" pitchFamily="34" charset="-122"/>
                    <a:ea typeface="微软雅黑" panose="020B0503020204020204" pitchFamily="34" charset="-122"/>
                  </a:rPr>
                  <a:t>培训</a:t>
                </a:r>
                <a:endParaRPr lang="en-GB" sz="1200" dirty="0">
                  <a:solidFill>
                    <a:srgbClr val="C00000"/>
                  </a:solidFill>
                  <a:latin typeface="Arial" panose="020B0604020202020204" pitchFamily="34" charset="0"/>
                  <a:cs typeface="Arial" panose="020B0604020202020204" pitchFamily="34" charset="0"/>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2" y="3446766"/>
              <a:ext cx="277647" cy="276818"/>
              <a:chOff x="2138511" y="2464802"/>
              <a:chExt cx="354012" cy="352956"/>
            </a:xfrm>
            <a:solidFill>
              <a:schemeClr val="accent4"/>
            </a:solidFill>
          </p:grpSpPr>
          <p:sp>
            <p:nvSpPr>
              <p:cNvPr id="51"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1" name="Group 43"/>
            <p:cNvGrpSpPr/>
            <p:nvPr/>
          </p:nvGrpSpPr>
          <p:grpSpPr>
            <a:xfrm>
              <a:off x="8854418" y="5365734"/>
              <a:ext cx="2384237" cy="999334"/>
              <a:chOff x="8854418" y="5365734"/>
              <a:chExt cx="2384237" cy="999334"/>
            </a:xfrm>
          </p:grpSpPr>
          <p:sp>
            <p:nvSpPr>
              <p:cNvPr id="49" name="TextBox 77"/>
              <p:cNvSpPr txBox="1"/>
              <p:nvPr/>
            </p:nvSpPr>
            <p:spPr>
              <a:xfrm>
                <a:off x="9305791" y="5365734"/>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、项目</a:t>
                </a:r>
                <a:r>
                  <a:rPr lang="zh-CN" altLang="en-US" b="1" dirty="0">
                    <a:latin typeface="微软雅黑" pitchFamily="34" charset="-122"/>
                    <a:ea typeface="微软雅黑" pitchFamily="34" charset="-122"/>
                  </a:rPr>
                  <a:t>验收</a:t>
                </a:r>
                <a:endParaRPr lang="en-GB" b="1" dirty="0">
                  <a:latin typeface="微软雅黑" pitchFamily="34" charset="-122"/>
                  <a:ea typeface="微软雅黑" pitchFamily="34" charset="-122"/>
                </a:endParaRPr>
              </a:p>
            </p:txBody>
          </p:sp>
          <p:sp>
            <p:nvSpPr>
              <p:cNvPr id="50" name="Rectangle 78"/>
              <p:cNvSpPr/>
              <p:nvPr/>
            </p:nvSpPr>
            <p:spPr>
              <a:xfrm>
                <a:off x="8854418" y="5718737"/>
                <a:ext cx="238423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smtClean="0">
                    <a:solidFill>
                      <a:srgbClr val="C00000"/>
                    </a:solidFill>
                    <a:latin typeface="微软雅黑" pitchFamily="34" charset="-122"/>
                    <a:ea typeface="微软雅黑" pitchFamily="34" charset="-122"/>
                  </a:rPr>
                  <a:t>成果</a:t>
                </a:r>
                <a:r>
                  <a:rPr lang="zh-CN" altLang="en-US" sz="1200" dirty="0">
                    <a:solidFill>
                      <a:srgbClr val="C00000"/>
                    </a:solidFill>
                    <a:latin typeface="微软雅黑" pitchFamily="34" charset="-122"/>
                    <a:ea typeface="微软雅黑" pitchFamily="34" charset="-122"/>
                  </a:rPr>
                  <a:t>提炼、优化，项目总结报告、典型案例报告、视频资料和文字材料编制</a:t>
                </a:r>
                <a:endParaRPr lang="en-GB" sz="1200" dirty="0">
                  <a:solidFill>
                    <a:srgbClr val="C00000"/>
                  </a:solidFill>
                  <a:latin typeface="Arial" panose="020B0604020202020204" pitchFamily="34" charset="0"/>
                  <a:cs typeface="Arial" panose="020B0604020202020204" pitchFamily="34" charset="0"/>
                </a:endParaRPr>
              </a:p>
            </p:txBody>
          </p:sp>
        </p:grpSp>
        <p:grpSp>
          <p:nvGrpSpPr>
            <p:cNvPr id="42" name="Group 79"/>
            <p:cNvGrpSpPr/>
            <p:nvPr/>
          </p:nvGrpSpPr>
          <p:grpSpPr>
            <a:xfrm>
              <a:off x="9907712" y="4990804"/>
              <a:ext cx="277647" cy="276818"/>
              <a:chOff x="2138511" y="2464802"/>
              <a:chExt cx="354012" cy="352956"/>
            </a:xfrm>
            <a:solidFill>
              <a:schemeClr val="tx2"/>
            </a:solidFill>
          </p:grpSpPr>
          <p:sp>
            <p:nvSpPr>
              <p:cNvPr id="47" name="Oval 8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8" name="Freeform 8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3" name="Group 42"/>
            <p:cNvGrpSpPr/>
            <p:nvPr/>
          </p:nvGrpSpPr>
          <p:grpSpPr>
            <a:xfrm>
              <a:off x="8685161" y="3757788"/>
              <a:ext cx="2918575" cy="1683538"/>
              <a:chOff x="8685161" y="3757788"/>
              <a:chExt cx="2918575" cy="1683538"/>
            </a:xfrm>
          </p:grpSpPr>
          <p:sp>
            <p:nvSpPr>
              <p:cNvPr id="44" name="TextBox 73"/>
              <p:cNvSpPr txBox="1"/>
              <p:nvPr/>
            </p:nvSpPr>
            <p:spPr>
              <a:xfrm>
                <a:off x="8799783" y="3757788"/>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685161" y="4127120"/>
                <a:ext cx="2918575" cy="13142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a:lnSpc>
                    <a:spcPct val="130000"/>
                  </a:lnSpc>
                  <a:spcAft>
                    <a:spcPts val="600"/>
                  </a:spcAft>
                  <a:defRPr/>
                </a:pPr>
                <a:r>
                  <a:rPr lang="zh-CN" altLang="en-US" sz="1200" dirty="0" smtClean="0">
                    <a:solidFill>
                      <a:srgbClr val="C00000"/>
                    </a:solidFill>
                    <a:latin typeface="微软雅黑" pitchFamily="34" charset="-122"/>
                    <a:ea typeface="微软雅黑" pitchFamily="34" charset="-122"/>
                  </a:rPr>
                  <a:t>项目建设（</a:t>
                </a:r>
                <a:r>
                  <a:rPr lang="zh-CN" altLang="en-US" sz="1200" dirty="0">
                    <a:solidFill>
                      <a:srgbClr val="C00000"/>
                    </a:solidFill>
                    <a:latin typeface="微软雅黑" pitchFamily="34" charset="-122"/>
                    <a:ea typeface="微软雅黑" pitchFamily="34" charset="-122"/>
                  </a:rPr>
                  <a:t>调研、方案、人培方案、课程体系、课程教材、教学资源、实训室、师资管理培训、信息化、校园文化、教学诊改等）</a:t>
                </a:r>
                <a:endParaRPr lang="en-US" altLang="zh-CN" sz="1200" dirty="0">
                  <a:solidFill>
                    <a:srgbClr val="C00000"/>
                  </a:solidFill>
                  <a:latin typeface="微软雅黑" pitchFamily="34" charset="-122"/>
                  <a:ea typeface="微软雅黑" pitchFamily="34" charset="-122"/>
                </a:endParaRPr>
              </a:p>
              <a:p>
                <a:pPr algn="ctr"/>
                <a:endParaRPr lang="en-GB" sz="1200" dirty="0">
                  <a:solidFill>
                    <a:srgbClr val="C00000"/>
                  </a:solidFill>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9907711"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9979335" y="1574656"/>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9338814" y="1804652"/>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8968615" y="2269519"/>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C00000"/>
                </a:solidFill>
                <a:latin typeface="微软雅黑" pitchFamily="34" charset="-122"/>
                <a:ea typeface="微软雅黑" pitchFamily="34" charset="-122"/>
              </a:rPr>
              <a:t>项目</a:t>
            </a:r>
            <a:r>
              <a:rPr lang="zh-CN" altLang="en-US" sz="1200" dirty="0">
                <a:solidFill>
                  <a:srgbClr val="C00000"/>
                </a:solidFill>
                <a:latin typeface="微软雅黑" pitchFamily="34" charset="-122"/>
                <a:ea typeface="微软雅黑" pitchFamily="34" charset="-122"/>
              </a:rPr>
              <a:t>建设的整体实施规划</a:t>
            </a:r>
            <a:endParaRPr lang="en-US" altLang="zh-CN" sz="1200" dirty="0">
              <a:solidFill>
                <a:srgbClr val="C00000"/>
              </a:solidFill>
              <a:latin typeface="微软雅黑" pitchFamily="34" charset="-122"/>
              <a:ea typeface="微软雅黑" pitchFamily="34" charset="-122"/>
            </a:endParaRPr>
          </a:p>
          <a:p>
            <a:pPr algn="ctr"/>
            <a:endParaRPr lang="en-GB" sz="1200" dirty="0">
              <a:solidFill>
                <a:srgbClr val="C00000"/>
              </a:solidFill>
              <a:latin typeface="Arial" panose="020B0604020202020204" pitchFamily="34" charset="0"/>
              <a:cs typeface="Arial" panose="020B0604020202020204" pitchFamily="34" charset="0"/>
            </a:endParaRPr>
          </a:p>
        </p:txBody>
      </p:sp>
      <p:sp>
        <p:nvSpPr>
          <p:cNvPr id="123" name="Oval 61"/>
          <p:cNvSpPr>
            <a:spLocks noChangeArrowheads="1"/>
          </p:cNvSpPr>
          <p:nvPr/>
        </p:nvSpPr>
        <p:spPr bwMode="auto">
          <a:xfrm>
            <a:off x="6515418" y="5756007"/>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4" name="Freeform 62"/>
          <p:cNvSpPr>
            <a:spLocks noEditPoints="1"/>
          </p:cNvSpPr>
          <p:nvPr/>
        </p:nvSpPr>
        <p:spPr bwMode="auto">
          <a:xfrm>
            <a:off x="6448413" y="5673856"/>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6" name="TextBox 73"/>
          <p:cNvSpPr txBox="1"/>
          <p:nvPr/>
        </p:nvSpPr>
        <p:spPr>
          <a:xfrm>
            <a:off x="6617384" y="573406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7</a:t>
            </a:r>
            <a:r>
              <a:rPr lang="zh-CN" altLang="en-US" b="1" dirty="0" smtClean="0">
                <a:latin typeface="微软雅黑" pitchFamily="34" charset="-122"/>
                <a:ea typeface="微软雅黑" pitchFamily="34" charset="-122"/>
              </a:rPr>
              <a:t>、持续提升</a:t>
            </a:r>
            <a:endParaRPr lang="en-GB" b="1" dirty="0">
              <a:latin typeface="微软雅黑" pitchFamily="34" charset="-122"/>
              <a:ea typeface="微软雅黑" pitchFamily="34" charset="-122"/>
            </a:endParaRPr>
          </a:p>
        </p:txBody>
      </p:sp>
      <p:sp>
        <p:nvSpPr>
          <p:cNvPr id="129" name="Rectangle 69"/>
          <p:cNvSpPr/>
          <p:nvPr/>
        </p:nvSpPr>
        <p:spPr>
          <a:xfrm>
            <a:off x="6271143" y="6076622"/>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后</a:t>
            </a:r>
            <a:r>
              <a:rPr lang="zh-CN" altLang="en-US" sz="1200" dirty="0">
                <a:solidFill>
                  <a:srgbClr val="FF0000"/>
                </a:solidFill>
                <a:latin typeface="微软雅黑" pitchFamily="34" charset="-122"/>
                <a:ea typeface="微软雅黑" pitchFamily="34" charset="-122"/>
              </a:rPr>
              <a:t>示范建设</a:t>
            </a:r>
            <a:r>
              <a:rPr lang="zh-CN" altLang="en-US" sz="1200" dirty="0" smtClean="0">
                <a:solidFill>
                  <a:srgbClr val="FF0000"/>
                </a:solidFill>
                <a:latin typeface="微软雅黑" pitchFamily="34" charset="-122"/>
                <a:ea typeface="微软雅黑" pitchFamily="34" charset="-122"/>
              </a:rPr>
              <a:t>规划</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r>
              <a:rPr lang="en-GB" sz="1200" dirty="0" smtClean="0">
                <a:latin typeface="Arial" panose="020B0604020202020204" pitchFamily="34" charset="0"/>
                <a:cs typeface="Arial" panose="020B0604020202020204" pitchFamily="34" charset="0"/>
              </a:rPr>
              <a:t>. </a:t>
            </a:r>
            <a:endParaRPr lang="en-GB" sz="1200" dirty="0">
              <a:latin typeface="Arial" panose="020B0604020202020204" pitchFamily="34" charset="0"/>
              <a:cs typeface="Arial" panose="020B0604020202020204" pitchFamily="34" charset="0"/>
            </a:endParaRPr>
          </a:p>
        </p:txBody>
      </p:sp>
      <p:cxnSp>
        <p:nvCxnSpPr>
          <p:cNvPr id="116" name="直接连接符 115"/>
          <p:cNvCxnSpPr/>
          <p:nvPr/>
        </p:nvCxnSpPr>
        <p:spPr>
          <a:xfrm flipV="1">
            <a:off x="1768416" y="329184"/>
            <a:ext cx="9835320" cy="75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文本框 2"/>
          <p:cNvSpPr txBox="1"/>
          <p:nvPr/>
        </p:nvSpPr>
        <p:spPr>
          <a:xfrm>
            <a:off x="11850701" y="235536"/>
            <a:ext cx="4539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37</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
        <p:nvSpPr>
          <p:cNvPr id="125" name="MH_Other_5"/>
          <p:cNvSpPr>
            <a:spLocks noChangeArrowheads="1"/>
          </p:cNvSpPr>
          <p:nvPr>
            <p:custDataLst>
              <p:tags r:id="rId1"/>
            </p:custDataLst>
          </p:nvPr>
        </p:nvSpPr>
        <p:spPr bwMode="auto">
          <a:xfrm>
            <a:off x="177803" y="715895"/>
            <a:ext cx="2926077" cy="46838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（三）项目包含的内容</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172035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199073" y="719195"/>
            <a:ext cx="4464779"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（四）项目管理</a:t>
            </a:r>
            <a:r>
              <a:rPr lang="zh-CN" altLang="en-US" sz="2000" b="1" dirty="0">
                <a:solidFill>
                  <a:srgbClr val="FFFFFF"/>
                </a:solidFill>
                <a:ea typeface="微软雅黑" pitchFamily="34" charset="-122"/>
              </a:rPr>
              <a:t>制度保障与评价体系</a:t>
            </a:r>
          </a:p>
        </p:txBody>
      </p:sp>
      <p:grpSp>
        <p:nvGrpSpPr>
          <p:cNvPr id="41" name="组合 40"/>
          <p:cNvGrpSpPr/>
          <p:nvPr/>
        </p:nvGrpSpPr>
        <p:grpSpPr>
          <a:xfrm>
            <a:off x="1914655" y="1476480"/>
            <a:ext cx="7954884" cy="4008290"/>
            <a:chOff x="827584" y="984503"/>
            <a:chExt cx="7954884" cy="4008290"/>
          </a:xfrm>
        </p:grpSpPr>
        <p:sp>
          <p:nvSpPr>
            <p:cNvPr id="42" name="TextBox 41"/>
            <p:cNvSpPr txBox="1"/>
            <p:nvPr/>
          </p:nvSpPr>
          <p:spPr>
            <a:xfrm>
              <a:off x="827584" y="984503"/>
              <a:ext cx="5976664" cy="400110"/>
            </a:xfrm>
            <a:prstGeom prst="rect">
              <a:avLst/>
            </a:prstGeom>
            <a:noFill/>
          </p:spPr>
          <p:txBody>
            <a:bodyPr wrap="square" rtlCol="0">
              <a:spAutoFit/>
            </a:bodyPr>
            <a:lstStyle/>
            <a:p>
              <a:endParaRPr lang="zh-CN" altLang="en-US" sz="2000" b="1" dirty="0">
                <a:latin typeface="微软雅黑" pitchFamily="34" charset="-122"/>
                <a:ea typeface="微软雅黑" pitchFamily="34" charset="-122"/>
              </a:endParaRPr>
            </a:p>
          </p:txBody>
        </p:sp>
        <p:grpSp>
          <p:nvGrpSpPr>
            <p:cNvPr id="43" name="组合 42"/>
            <p:cNvGrpSpPr/>
            <p:nvPr/>
          </p:nvGrpSpPr>
          <p:grpSpPr>
            <a:xfrm>
              <a:off x="827584" y="1600286"/>
              <a:ext cx="7954884" cy="3392507"/>
              <a:chOff x="300038" y="1552431"/>
              <a:chExt cx="7954884" cy="3392507"/>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质量监控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1"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沟通</a:t>
                    </a:r>
                    <a:r>
                      <a:rPr lang="zh-CN" altLang="en-US" sz="1600" b="1" dirty="0" smtClean="0">
                        <a:solidFill>
                          <a:schemeClr val="bg1"/>
                        </a:solidFill>
                        <a:latin typeface="微软雅黑" pitchFamily="34" charset="-122"/>
                        <a:ea typeface="微软雅黑" pitchFamily="34" charset="-122"/>
                      </a:rPr>
                      <a:t>汇报</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2"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进度把控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3"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smtClean="0">
                        <a:solidFill>
                          <a:schemeClr val="bg1"/>
                        </a:solidFill>
                        <a:latin typeface="微软雅黑" pitchFamily="34" charset="-122"/>
                        <a:ea typeface="微软雅黑" pitchFamily="34" charset="-122"/>
                      </a:rPr>
                      <a:t>成本控制</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4"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风险防范</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5"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考核</a:t>
                    </a:r>
                    <a:r>
                      <a:rPr lang="zh-CN" altLang="en-US" sz="1600" b="1" dirty="0" smtClean="0">
                        <a:solidFill>
                          <a:schemeClr val="bg1"/>
                        </a:solidFill>
                        <a:latin typeface="微软雅黑" pitchFamily="34" charset="-122"/>
                        <a:ea typeface="微软雅黑" pitchFamily="34" charset="-122"/>
                      </a:rPr>
                      <a:t>评价</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体系</a:t>
                    </a:r>
                    <a:endParaRPr lang="zh-CN" altLang="en-US" sz="1600" b="1" dirty="0">
                      <a:solidFill>
                        <a:schemeClr val="bg1"/>
                      </a:solidFill>
                      <a:latin typeface="微软雅黑" pitchFamily="34" charset="-122"/>
                      <a:ea typeface="微软雅黑" pitchFamily="34" charset="-122"/>
                    </a:endParaRPr>
                  </a:p>
                </p:txBody>
              </p:sp>
              <p:sp>
                <p:nvSpPr>
                  <p:cNvPr id="66"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eaLnBrk="1" fontAlgn="auto" hangingPunct="1">
                      <a:lnSpc>
                        <a:spcPct val="120000"/>
                      </a:lnSpc>
                      <a:spcBef>
                        <a:spcPts val="0"/>
                      </a:spcBef>
                      <a:spcAft>
                        <a:spcPts val="0"/>
                      </a:spcAft>
                      <a:defRPr/>
                    </a:pP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17196" y="2709128"/>
                  <a:ext cx="1449066" cy="878568"/>
                </a:xfrm>
                <a:prstGeom prst="rect">
                  <a:avLst/>
                </a:prstGeom>
              </p:spPr>
              <p:txBody>
                <a:bodyPr wrap="square">
                  <a:spAutoFit/>
                </a:bodyPr>
                <a:lstStyle/>
                <a:p>
                  <a:pPr algn="ctr"/>
                  <a:r>
                    <a:rPr lang="zh-CN" altLang="en-US" b="1" dirty="0">
                      <a:latin typeface="微软雅黑" pitchFamily="34" charset="-122"/>
                      <a:ea typeface="微软雅黑" pitchFamily="34" charset="-122"/>
                    </a:rPr>
                    <a:t>项目管理</a:t>
                  </a:r>
                </a:p>
                <a:p>
                  <a:pPr algn="ctr"/>
                  <a:r>
                    <a:rPr lang="zh-CN" altLang="en-US" b="1" dirty="0">
                      <a:latin typeface="微软雅黑" pitchFamily="34" charset="-122"/>
                      <a:ea typeface="微软雅黑" pitchFamily="34" charset="-122"/>
                    </a:rPr>
                    <a:t>制度保障</a:t>
                  </a:r>
                </a:p>
                <a:p>
                  <a:pPr algn="ctr"/>
                  <a:r>
                    <a:rPr lang="zh-CN" altLang="en-US"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4788024" y="1552431"/>
                <a:ext cx="2016224" cy="800219"/>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内部质量监控与</a:t>
                </a:r>
                <a:r>
                  <a:rPr lang="zh-CN" altLang="en-US" sz="1400" b="1" dirty="0" smtClean="0">
                    <a:latin typeface="微软雅黑" pitchFamily="34" charset="-122"/>
                    <a:ea typeface="微软雅黑" pitchFamily="34" charset="-122"/>
                  </a:rPr>
                  <a:t>抽查</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外部</a:t>
                </a:r>
                <a:r>
                  <a:rPr lang="zh-CN" altLang="en-US" sz="1400" b="1" dirty="0">
                    <a:latin typeface="微软雅黑" pitchFamily="34" charset="-122"/>
                    <a:ea typeface="微软雅黑" pitchFamily="34" charset="-122"/>
                  </a:rPr>
                  <a:t>质量监控与抽查</a:t>
                </a:r>
              </a:p>
              <a:p>
                <a:endParaRPr lang="zh-CN" altLang="en-US" dirty="0"/>
              </a:p>
            </p:txBody>
          </p:sp>
          <p:pic>
            <p:nvPicPr>
              <p:cNvPr id="4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6" y="2478663"/>
                <a:ext cx="2458786" cy="954107"/>
              </a:xfrm>
              <a:prstGeom prst="rect">
                <a:avLst/>
              </a:prstGeom>
            </p:spPr>
            <p:txBody>
              <a:bodyPr wrap="square">
                <a:spAutoFit/>
              </a:bodyPr>
              <a:lstStyle/>
              <a:p>
                <a:r>
                  <a:rPr lang="zh-CN" altLang="en-US" sz="1400" b="1" dirty="0">
                    <a:latin typeface="微软雅黑" pitchFamily="34" charset="-122"/>
                    <a:ea typeface="微软雅黑" pitchFamily="34" charset="-122"/>
                  </a:rPr>
                  <a:t>每周电话会议</a:t>
                </a:r>
              </a:p>
              <a:p>
                <a:r>
                  <a:rPr lang="zh-CN" altLang="en-US" sz="1400" b="1" dirty="0" smtClean="0">
                    <a:latin typeface="微软雅黑" pitchFamily="34" charset="-122"/>
                    <a:ea typeface="微软雅黑" pitchFamily="34" charset="-122"/>
                  </a:rPr>
                  <a:t>特别</a:t>
                </a:r>
                <a:r>
                  <a:rPr lang="zh-CN" altLang="en-US" sz="1400" b="1" dirty="0">
                    <a:latin typeface="微软雅黑" pitchFamily="34" charset="-122"/>
                    <a:ea typeface="微软雅黑" pitchFamily="34" charset="-122"/>
                  </a:rPr>
                  <a:t>事项</a:t>
                </a:r>
                <a:r>
                  <a:rPr lang="zh-CN" altLang="en-US" sz="1400" b="1" dirty="0" smtClean="0">
                    <a:latin typeface="微软雅黑" pitchFamily="34" charset="-122"/>
                    <a:ea typeface="微软雅黑" pitchFamily="34" charset="-122"/>
                  </a:rPr>
                  <a:t>报告</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周报</a:t>
                </a:r>
                <a:r>
                  <a:rPr lang="zh-CN" altLang="en-US" sz="1400" b="1" dirty="0">
                    <a:latin typeface="微软雅黑" pitchFamily="34" charset="-122"/>
                    <a:ea typeface="微软雅黑" pitchFamily="34" charset="-122"/>
                  </a:rPr>
                  <a:t>、月报、阶段总结报告</a:t>
                </a:r>
                <a:endParaRPr lang="en-US" altLang="zh-CN" sz="1400" b="1" dirty="0">
                  <a:latin typeface="微软雅黑" pitchFamily="34" charset="-122"/>
                  <a:ea typeface="微软雅黑" pitchFamily="34" charset="-122"/>
                </a:endParaRPr>
              </a:p>
              <a:p>
                <a:endParaRPr lang="zh-CN" altLang="en-US" sz="1400"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6" y="4014404"/>
                <a:ext cx="1620957" cy="738664"/>
              </a:xfrm>
              <a:prstGeom prst="rect">
                <a:avLst/>
              </a:prstGeom>
            </p:spPr>
            <p:txBody>
              <a:bodyPr wrap="none">
                <a:spAutoFit/>
              </a:bodyPr>
              <a:lstStyle/>
              <a:p>
                <a:r>
                  <a:rPr lang="zh-CN" altLang="en-US" sz="1400" b="1" dirty="0">
                    <a:latin typeface="微软雅黑" pitchFamily="34" charset="-122"/>
                    <a:ea typeface="微软雅黑" pitchFamily="34" charset="-122"/>
                  </a:rPr>
                  <a:t>关键时间</a:t>
                </a:r>
                <a:r>
                  <a:rPr lang="zh-CN" altLang="en-US" sz="1400" b="1" dirty="0" smtClean="0">
                    <a:latin typeface="微软雅黑" pitchFamily="34" charset="-122"/>
                    <a:ea typeface="微软雅黑" pitchFamily="34" charset="-122"/>
                  </a:rPr>
                  <a:t>节点</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项目</a:t>
                </a:r>
                <a:r>
                  <a:rPr lang="zh-CN" altLang="en-US" sz="1400" b="1" dirty="0">
                    <a:latin typeface="微软雅黑" pitchFamily="34" charset="-122"/>
                    <a:ea typeface="微软雅黑" pitchFamily="34" charset="-122"/>
                  </a:rPr>
                  <a:t>实施进度计划</a:t>
                </a:r>
              </a:p>
              <a:p>
                <a:endParaRPr lang="zh-CN" altLang="en-US" sz="14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788061" y="3000722"/>
                <a:ext cx="1620957" cy="1231106"/>
              </a:xfrm>
              <a:prstGeom prst="rect">
                <a:avLst/>
              </a:prstGeom>
            </p:spPr>
            <p:txBody>
              <a:bodyPr wrap="none">
                <a:spAutoFit/>
              </a:bodyPr>
              <a:lstStyle/>
              <a:p>
                <a:pPr algn="ctr"/>
                <a:r>
                  <a:rPr lang="zh-CN" altLang="en-US" sz="1400" b="1" dirty="0">
                    <a:latin typeface="微软雅黑" pitchFamily="34" charset="-122"/>
                    <a:ea typeface="微软雅黑" pitchFamily="34" charset="-122"/>
                  </a:rPr>
                  <a:t>建设内容变更</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意外事项的处理</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阶段成果签收确认</a:t>
                </a:r>
              </a:p>
              <a:p>
                <a:pPr algn="ctr"/>
                <a:r>
                  <a:rPr lang="zh-CN" altLang="en-US" sz="1400" b="1" dirty="0">
                    <a:latin typeface="微软雅黑" pitchFamily="34" charset="-122"/>
                    <a:ea typeface="微软雅黑" pitchFamily="34" charset="-122"/>
                  </a:rPr>
                  <a:t>相关要求提前</a:t>
                </a:r>
                <a:r>
                  <a:rPr lang="zh-CN" altLang="en-US" sz="1400" b="1" dirty="0" smtClean="0">
                    <a:latin typeface="微软雅黑" pitchFamily="34" charset="-122"/>
                    <a:ea typeface="微软雅黑" pitchFamily="34" charset="-122"/>
                  </a:rPr>
                  <a:t>约定</a:t>
                </a:r>
                <a:endParaRPr lang="en-US" altLang="zh-CN" dirty="0" smtClean="0"/>
              </a:p>
              <a:p>
                <a:endParaRPr lang="zh-CN" altLang="en-US" dirty="0"/>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1020118" y="4177004"/>
                <a:ext cx="1800493" cy="738664"/>
              </a:xfrm>
              <a:prstGeom prst="rect">
                <a:avLst/>
              </a:prstGeom>
            </p:spPr>
            <p:txBody>
              <a:bodyPr wrap="none">
                <a:spAutoFit/>
              </a:bodyPr>
              <a:lstStyle/>
              <a:p>
                <a:r>
                  <a:rPr lang="zh-CN" altLang="en-US" sz="1400" b="1" dirty="0">
                    <a:latin typeface="微软雅黑" pitchFamily="34" charset="-122"/>
                    <a:ea typeface="微软雅黑" pitchFamily="34" charset="-122"/>
                  </a:rPr>
                  <a:t>制定项目实施预算</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提交每日流水账阶段</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成本核算并及时报备</a:t>
                </a:r>
              </a:p>
            </p:txBody>
          </p:sp>
          <p:grpSp>
            <p:nvGrpSpPr>
              <p:cNvPr id="55" name="组合 54"/>
              <p:cNvGrpSpPr/>
              <p:nvPr/>
            </p:nvGrpSpPr>
            <p:grpSpPr>
              <a:xfrm>
                <a:off x="323784" y="1769035"/>
                <a:ext cx="2304000" cy="1015663"/>
                <a:chOff x="433259" y="1500999"/>
                <a:chExt cx="2304000" cy="1015663"/>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956838" y="1500999"/>
                  <a:ext cx="1620957" cy="1015663"/>
                </a:xfrm>
                <a:prstGeom prst="rect">
                  <a:avLst/>
                </a:prstGeom>
              </p:spPr>
              <p:txBody>
                <a:bodyPr wrap="none">
                  <a:spAutoFit/>
                </a:bodyPr>
                <a:lstStyle/>
                <a:p>
                  <a:r>
                    <a:rPr lang="zh-CN" altLang="en-US" sz="1400" b="1" dirty="0">
                      <a:latin typeface="微软雅黑" pitchFamily="34" charset="-122"/>
                      <a:ea typeface="微软雅黑" pitchFamily="34" charset="-122"/>
                    </a:rPr>
                    <a:t>项目实施前评估</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项目实施过程评价</a:t>
                  </a:r>
                </a:p>
                <a:p>
                  <a:r>
                    <a:rPr lang="zh-CN" altLang="en-US" sz="1400" b="1" dirty="0">
                      <a:latin typeface="微软雅黑" pitchFamily="34" charset="-122"/>
                      <a:ea typeface="微软雅黑" pitchFamily="34" charset="-122"/>
                    </a:rPr>
                    <a:t>项目实施后评价</a:t>
                  </a:r>
                </a:p>
                <a:p>
                  <a:endParaRPr lang="zh-CN" altLang="en-US" dirty="0"/>
                </a:p>
              </p:txBody>
            </p:sp>
          </p:grpSp>
        </p:grpSp>
      </p:grpSp>
      <p:sp>
        <p:nvSpPr>
          <p:cNvPr id="2" name="矩形 1"/>
          <p:cNvSpPr/>
          <p:nvPr/>
        </p:nvSpPr>
        <p:spPr>
          <a:xfrm>
            <a:off x="11829963" y="245547"/>
            <a:ext cx="421910" cy="323165"/>
          </a:xfrm>
          <a:prstGeom prst="rect">
            <a:avLst/>
          </a:prstGeom>
        </p:spPr>
        <p:txBody>
          <a:bodyPr wrap="none">
            <a:spAutoFit/>
          </a:bodyPr>
          <a:lstStyle/>
          <a:p>
            <a:r>
              <a:rPr lang="en-US" altLang="zh-CN" sz="1500" b="1" dirty="0" smtClean="0">
                <a:solidFill>
                  <a:prstClr val="white"/>
                </a:solidFill>
                <a:latin typeface="微软雅黑" panose="020B0503020204020204" pitchFamily="34" charset="-122"/>
                <a:ea typeface="微软雅黑" panose="020B0503020204020204" pitchFamily="34" charset="-122"/>
              </a:rPr>
              <a:t>38</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2405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02</a:t>
            </a:r>
            <a:endParaRPr lang="zh-CN" altLang="en-US" sz="1600" b="1" dirty="0">
              <a:solidFill>
                <a:prstClr val="white"/>
              </a:solidFill>
            </a:endParaRPr>
          </a:p>
        </p:txBody>
      </p:sp>
      <p:graphicFrame>
        <p:nvGraphicFramePr>
          <p:cNvPr id="6" name="图示 5"/>
          <p:cNvGraphicFramePr/>
          <p:nvPr>
            <p:extLst>
              <p:ext uri="{D42A27DB-BD31-4B8C-83A1-F6EECF244321}">
                <p14:modId xmlns:p14="http://schemas.microsoft.com/office/powerpoint/2010/main" val="1504196421"/>
              </p:ext>
            </p:extLst>
          </p:nvPr>
        </p:nvGraphicFramePr>
        <p:xfrm>
          <a:off x="1373146" y="1929955"/>
          <a:ext cx="9028154" cy="3824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直接连接符 16"/>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169335" y="712760"/>
            <a:ext cx="2782248" cy="51515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（二）专业建设新融合</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1894216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对象 49">
            <a:extLst>
              <a:ext uri="{FF2B5EF4-FFF2-40B4-BE49-F238E27FC236}">
                <a16:creationId xmlns="" xmlns:a16="http://schemas.microsoft.com/office/drawing/2014/main" id="{1E9DC3E7-2295-43A4-A78A-BB79BCA7D3E1}"/>
              </a:ext>
            </a:extLst>
          </p:cNvPr>
          <p:cNvGraphicFramePr>
            <a:graphicFrameLocks noChangeAspect="1"/>
          </p:cNvGraphicFramePr>
          <p:nvPr>
            <p:extLst>
              <p:ext uri="{D42A27DB-BD31-4B8C-83A1-F6EECF244321}">
                <p14:modId xmlns:p14="http://schemas.microsoft.com/office/powerpoint/2010/main" val="1882499427"/>
              </p:ext>
            </p:extLst>
          </p:nvPr>
        </p:nvGraphicFramePr>
        <p:xfrm>
          <a:off x="7303889" y="1591335"/>
          <a:ext cx="4336101" cy="2897788"/>
        </p:xfrm>
        <a:graphic>
          <a:graphicData uri="http://schemas.openxmlformats.org/presentationml/2006/ole">
            <mc:AlternateContent xmlns:mc="http://schemas.openxmlformats.org/markup-compatibility/2006">
              <mc:Choice xmlns:v="urn:schemas-microsoft-com:vml" Requires="v">
                <p:oleObj spid="_x0000_s1123" name="PicObj Class" r:id="rId4" imgW="3914286" imgH="2276793" progId="Picture.PicObj.1">
                  <p:embed/>
                </p:oleObj>
              </mc:Choice>
              <mc:Fallback>
                <p:oleObj name="PicObj Class" r:id="rId4" imgW="3914286" imgH="2276793" progId="Picture.PicObj.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3889" y="1591335"/>
                        <a:ext cx="4336101" cy="2897788"/>
                      </a:xfrm>
                      <a:prstGeom prst="rect">
                        <a:avLst/>
                      </a:prstGeom>
                      <a:noFill/>
                      <a:extLst/>
                    </p:spPr>
                  </p:pic>
                </p:oleObj>
              </mc:Fallback>
            </mc:AlternateContent>
          </a:graphicData>
        </a:graphic>
      </p:graphicFrame>
      <p:sp>
        <p:nvSpPr>
          <p:cNvPr id="3" name="文本框 2"/>
          <p:cNvSpPr txBox="1"/>
          <p:nvPr/>
        </p:nvSpPr>
        <p:spPr>
          <a:xfrm>
            <a:off x="11850701" y="235536"/>
            <a:ext cx="4539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t>39</a:t>
            </a:r>
            <a:endParaRPr lang="zh-CN" altLang="en-US" sz="1500" b="1" dirty="0"/>
          </a:p>
        </p:txBody>
      </p:sp>
      <p:pic>
        <p:nvPicPr>
          <p:cNvPr id="44" name="图片 43">
            <a:extLst>
              <a:ext uri="{FF2B5EF4-FFF2-40B4-BE49-F238E27FC236}">
                <a16:creationId xmlns="" xmlns:a16="http://schemas.microsoft.com/office/drawing/2014/main" id="{BE2486C3-4FB7-42CE-A0C4-310235987AEF}"/>
              </a:ext>
            </a:extLst>
          </p:cNvPr>
          <p:cNvPicPr>
            <a:picLocks noChangeAspect="1"/>
          </p:cNvPicPr>
          <p:nvPr/>
        </p:nvPicPr>
        <p:blipFill>
          <a:blip r:embed="rId6"/>
          <a:stretch>
            <a:fillRect/>
          </a:stretch>
        </p:blipFill>
        <p:spPr>
          <a:xfrm>
            <a:off x="312258" y="2145029"/>
            <a:ext cx="6678373" cy="3241662"/>
          </a:xfrm>
          <a:prstGeom prst="rect">
            <a:avLst/>
          </a:prstGeom>
        </p:spPr>
      </p:pic>
      <p:sp>
        <p:nvSpPr>
          <p:cNvPr id="45" name="文本框 44">
            <a:extLst>
              <a:ext uri="{FF2B5EF4-FFF2-40B4-BE49-F238E27FC236}">
                <a16:creationId xmlns="" xmlns:a16="http://schemas.microsoft.com/office/drawing/2014/main" id="{7B6B3F0F-6B74-4B5C-8A95-3AD7C3E895C8}"/>
              </a:ext>
            </a:extLst>
          </p:cNvPr>
          <p:cNvSpPr txBox="1"/>
          <p:nvPr/>
        </p:nvSpPr>
        <p:spPr>
          <a:xfrm>
            <a:off x="2936313" y="1878979"/>
            <a:ext cx="2685016"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Times New Roman" panose="02020603050405020304" pitchFamily="18" charset="0"/>
              </a:rPr>
              <a:t>人才与技术保障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6" name="矩形 45">
            <a:extLst>
              <a:ext uri="{FF2B5EF4-FFF2-40B4-BE49-F238E27FC236}">
                <a16:creationId xmlns="" xmlns:a16="http://schemas.microsoft.com/office/drawing/2014/main" id="{089B868D-8435-4961-AF2A-90665DAC3005}"/>
              </a:ext>
            </a:extLst>
          </p:cNvPr>
          <p:cNvSpPr/>
          <p:nvPr/>
        </p:nvSpPr>
        <p:spPr>
          <a:xfrm>
            <a:off x="7108327" y="1694313"/>
            <a:ext cx="1660981" cy="369332"/>
          </a:xfrm>
          <a:prstGeom prst="rect">
            <a:avLst/>
          </a:prstGeom>
          <a:noFill/>
        </p:spPr>
        <p:txBody>
          <a:bodyPr wrap="square" rtlCol="0">
            <a:spAutoFit/>
          </a:bodyPr>
          <a:lstStyle/>
          <a:p>
            <a:r>
              <a:rPr lang="zh-CN" altLang="zh-SG" b="1" dirty="0">
                <a:solidFill>
                  <a:srgbClr val="0070C0"/>
                </a:solidFill>
                <a:ea typeface="微软雅黑" panose="020B0503020204020204" pitchFamily="34" charset="-122"/>
                <a:cs typeface="Times New Roman" panose="02020603050405020304" pitchFamily="18" charset="0"/>
              </a:rPr>
              <a:t>资金保障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 xmlns:a16="http://schemas.microsoft.com/office/drawing/2014/main" id="{73D81D8D-AA53-40ED-86D6-F3F37BE39B8C}"/>
              </a:ext>
            </a:extLst>
          </p:cNvPr>
          <p:cNvSpPr/>
          <p:nvPr/>
        </p:nvSpPr>
        <p:spPr>
          <a:xfrm>
            <a:off x="7010642" y="4699255"/>
            <a:ext cx="1107996" cy="369332"/>
          </a:xfrm>
          <a:prstGeom prst="rect">
            <a:avLst/>
          </a:prstGeom>
        </p:spPr>
        <p:txBody>
          <a:bodyPr wrap="none">
            <a:spAutoFit/>
          </a:bodyPr>
          <a:lstStyle/>
          <a:p>
            <a:r>
              <a:rPr lang="zh-CN" altLang="zh-SG" b="1" dirty="0">
                <a:solidFill>
                  <a:srgbClr val="0070C0"/>
                </a:solidFill>
                <a:ea typeface="微软雅黑" panose="020B0503020204020204" pitchFamily="34" charset="-122"/>
                <a:cs typeface="Times New Roman" panose="02020603050405020304" pitchFamily="18" charset="0"/>
              </a:rPr>
              <a:t>制度保障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 xmlns:a16="http://schemas.microsoft.com/office/drawing/2014/main" id="{67D873DF-4876-45DB-A699-18D996CEEF90}"/>
              </a:ext>
            </a:extLst>
          </p:cNvPr>
          <p:cNvSpPr/>
          <p:nvPr/>
        </p:nvSpPr>
        <p:spPr>
          <a:xfrm>
            <a:off x="6492201" y="5553106"/>
            <a:ext cx="3518912" cy="400110"/>
          </a:xfrm>
          <a:prstGeom prst="rect">
            <a:avLst/>
          </a:prstGeom>
        </p:spPr>
        <p:txBody>
          <a:bodyPr wrap="none">
            <a:spAutoFit/>
          </a:bodyPr>
          <a:lstStyle/>
          <a:p>
            <a:r>
              <a:rPr lang="zh-CN" altLang="zh-SG" sz="2000" b="1" dirty="0">
                <a:ea typeface="微软雅黑" panose="020B0503020204020204" pitchFamily="34" charset="-122"/>
                <a:cs typeface="微软雅黑" panose="020B0503020204020204" pitchFamily="34" charset="-122"/>
              </a:rPr>
              <a:t>全程跟踪服务</a:t>
            </a:r>
            <a:r>
              <a:rPr lang="zh-CN" altLang="en-US" sz="2000" b="1" dirty="0">
                <a:ea typeface="微软雅黑" panose="020B0503020204020204" pitchFamily="34" charset="-122"/>
                <a:cs typeface="微软雅黑" panose="020B0503020204020204" pitchFamily="34" charset="-122"/>
              </a:rPr>
              <a:t>的</a:t>
            </a:r>
            <a:r>
              <a:rPr lang="zh-CN" altLang="zh-SG" sz="2000" b="1" dirty="0">
                <a:ea typeface="微软雅黑" panose="020B0503020204020204" pitchFamily="34" charset="-122"/>
                <a:cs typeface="微软雅黑" panose="020B0503020204020204" pitchFamily="34" charset="-122"/>
              </a:rPr>
              <a:t>项目管理</a:t>
            </a:r>
            <a:r>
              <a:rPr lang="zh-CN" altLang="en-US" sz="2000" b="1" dirty="0">
                <a:ea typeface="微软雅黑" panose="020B0503020204020204" pitchFamily="34" charset="-122"/>
                <a:cs typeface="微软雅黑" panose="020B0503020204020204" pitchFamily="34" charset="-122"/>
              </a:rPr>
              <a:t>机制</a:t>
            </a:r>
            <a:endParaRPr lang="zh-SG" altLang="en-US" sz="2000" b="1" dirty="0"/>
          </a:p>
        </p:txBody>
      </p:sp>
      <p:sp>
        <p:nvSpPr>
          <p:cNvPr id="49" name="Rectangle 2">
            <a:extLst>
              <a:ext uri="{FF2B5EF4-FFF2-40B4-BE49-F238E27FC236}">
                <a16:creationId xmlns="" xmlns:a16="http://schemas.microsoft.com/office/drawing/2014/main" id="{0459D9E1-C4F9-4644-86D0-15B5A123C9C5}"/>
              </a:ext>
            </a:extLst>
          </p:cNvPr>
          <p:cNvSpPr>
            <a:spLocks noChangeArrowheads="1"/>
          </p:cNvSpPr>
          <p:nvPr/>
        </p:nvSpPr>
        <p:spPr bwMode="auto">
          <a:xfrm>
            <a:off x="7514600" y="18789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SG" altLang="en-US"/>
          </a:p>
        </p:txBody>
      </p:sp>
      <p:sp>
        <p:nvSpPr>
          <p:cNvPr id="9" name="文本框 8"/>
          <p:cNvSpPr txBox="1"/>
          <p:nvPr/>
        </p:nvSpPr>
        <p:spPr>
          <a:xfrm>
            <a:off x="3212200" y="5491551"/>
            <a:ext cx="3057247" cy="523220"/>
          </a:xfrm>
          <a:prstGeom prst="rect">
            <a:avLst/>
          </a:prstGeom>
          <a:noFill/>
        </p:spPr>
        <p:txBody>
          <a:bodyPr wrap="none" rtlCol="0">
            <a:spAutoFit/>
          </a:bodyPr>
          <a:lstStyle/>
          <a:p>
            <a:r>
              <a:rPr lang="zh-CN" altLang="en-US" sz="2800" dirty="0" smtClean="0">
                <a:solidFill>
                  <a:srgbClr val="C00000"/>
                </a:solidFill>
                <a:latin typeface="微软雅黑" panose="020B0503020204020204" pitchFamily="34" charset="-122"/>
                <a:ea typeface="微软雅黑" panose="020B0503020204020204" pitchFamily="34" charset="-122"/>
              </a:rPr>
              <a:t>我们的优势是什么</a:t>
            </a:r>
            <a:endParaRPr lang="zh-CN" altLang="en-US" sz="2800" dirty="0">
              <a:solidFill>
                <a:srgbClr val="C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 y="404813"/>
            <a:ext cx="11582399" cy="241230"/>
            <a:chOff x="1" y="404813"/>
            <a:chExt cx="11582399" cy="241230"/>
          </a:xfrm>
        </p:grpSpPr>
        <p:cxnSp>
          <p:nvCxnSpPr>
            <p:cNvPr id="19" name="直接连接符 18"/>
            <p:cNvCxnSpPr/>
            <p:nvPr/>
          </p:nvCxnSpPr>
          <p:spPr>
            <a:xfrm>
              <a:off x="1768416" y="404813"/>
              <a:ext cx="9813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 y="404813"/>
              <a:ext cx="1768415" cy="241230"/>
              <a:chOff x="0" y="404813"/>
              <a:chExt cx="1794013" cy="241230"/>
            </a:xfrm>
          </p:grpSpPr>
          <p:cxnSp>
            <p:nvCxnSpPr>
              <p:cNvPr id="21" name="直接连接符 20"/>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sp>
        <p:nvSpPr>
          <p:cNvPr id="24" name="MH_Other_5"/>
          <p:cNvSpPr>
            <a:spLocks noChangeArrowheads="1"/>
          </p:cNvSpPr>
          <p:nvPr>
            <p:custDataLst>
              <p:tags r:id="rId2"/>
            </p:custDataLst>
          </p:nvPr>
        </p:nvSpPr>
        <p:spPr bwMode="auto">
          <a:xfrm>
            <a:off x="216063" y="709543"/>
            <a:ext cx="3369401"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（五） 专业建设团队保障</a:t>
            </a:r>
            <a:endParaRPr lang="zh-CN" altLang="en-US" sz="2000" b="1" dirty="0">
              <a:solidFill>
                <a:srgbClr val="FFFFFF"/>
              </a:solidFill>
              <a:ea typeface="微软雅黑" pitchFamily="34" charset="-122"/>
            </a:endParaRPr>
          </a:p>
        </p:txBody>
      </p:sp>
      <p:sp>
        <p:nvSpPr>
          <p:cNvPr id="25" name="矩形 24"/>
          <p:cNvSpPr/>
          <p:nvPr/>
        </p:nvSpPr>
        <p:spPr>
          <a:xfrm>
            <a:off x="127163" y="1275845"/>
            <a:ext cx="2984337"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完善建设保障机制</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806258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17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40</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
        <p:nvSpPr>
          <p:cNvPr id="21" name="矩形 20"/>
          <p:cNvSpPr/>
          <p:nvPr/>
        </p:nvSpPr>
        <p:spPr>
          <a:xfrm>
            <a:off x="152563" y="667948"/>
            <a:ext cx="3555837"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全国一流的职业教育专家</a:t>
            </a:r>
            <a:endParaRPr lang="zh-CN" altLang="en-US" b="1" dirty="0">
              <a:solidFill>
                <a:srgbClr val="C00000"/>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589229185"/>
              </p:ext>
            </p:extLst>
          </p:nvPr>
        </p:nvGraphicFramePr>
        <p:xfrm>
          <a:off x="479376" y="1822766"/>
          <a:ext cx="7172373" cy="3353754"/>
        </p:xfrm>
        <a:graphic>
          <a:graphicData uri="http://schemas.openxmlformats.org/drawingml/2006/table">
            <a:tbl>
              <a:tblPr firstRow="1" bandRow="1">
                <a:tableStyleId>{5C22544A-7EE6-4342-B048-85BDC9FD1C3A}</a:tableStyleId>
              </a:tblPr>
              <a:tblGrid>
                <a:gridCol w="608340"/>
                <a:gridCol w="852931"/>
                <a:gridCol w="5711102"/>
              </a:tblGrid>
              <a:tr h="387034">
                <a:tc>
                  <a:txBody>
                    <a:bodyPr/>
                    <a:lstStyle/>
                    <a:p>
                      <a:r>
                        <a:rPr lang="zh-CN" altLang="en-US" sz="1400" dirty="0" smtClean="0">
                          <a:latin typeface="微软雅黑" panose="020B0503020204020204" pitchFamily="34" charset="-122"/>
                          <a:ea typeface="微软雅黑" panose="020B0503020204020204" pitchFamily="34" charset="-122"/>
                        </a:rPr>
                        <a:t>序号</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latin typeface="微软雅黑" panose="020B0503020204020204" pitchFamily="34" charset="-122"/>
                          <a:ea typeface="微软雅黑" panose="020B0503020204020204" pitchFamily="34" charset="-122"/>
                        </a:rPr>
                        <a:t> 姓 名</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职务职称</a:t>
                      </a:r>
                      <a:endParaRPr lang="zh-CN" altLang="en-US" sz="1400"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sz="1600" dirty="0" smtClean="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b="1" dirty="0" smtClean="0">
                          <a:latin typeface="微软雅黑" panose="020B0503020204020204" pitchFamily="34" charset="-122"/>
                          <a:ea typeface="微软雅黑" panose="020B0503020204020204" pitchFamily="34" charset="-122"/>
                        </a:rPr>
                        <a:t>俞仲文</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教育部职业教育学会副会长、深圳职院创校院长</a:t>
                      </a:r>
                      <a:endParaRPr lang="zh-CN" altLang="en-US" sz="1600" dirty="0">
                        <a:latin typeface="微软雅黑" panose="020B0503020204020204" pitchFamily="34" charset="-122"/>
                        <a:ea typeface="微软雅黑" panose="020B0503020204020204" pitchFamily="34" charset="-122"/>
                      </a:endParaRPr>
                    </a:p>
                  </a:txBody>
                  <a:tcPr/>
                </a:tc>
              </a:tr>
              <a:tr h="370840">
                <a:tc>
                  <a:txBody>
                    <a:bodyPr/>
                    <a:lstStyle/>
                    <a:p>
                      <a:pPr marL="0" algn="ctr" defTabSz="914400" rtl="0" eaLnBrk="1" latinLnBrk="0" hangingPunct="1"/>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2</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zh-CN" altLang="en-US" sz="1600" b="1" kern="1200" dirty="0" smtClean="0">
                          <a:solidFill>
                            <a:schemeClr val="dk1"/>
                          </a:solidFill>
                          <a:latin typeface="微软雅黑" panose="020B0503020204020204" pitchFamily="34" charset="-122"/>
                          <a:ea typeface="微软雅黑" panose="020B0503020204020204" pitchFamily="34" charset="-122"/>
                          <a:cs typeface="+mn-cs"/>
                        </a:rPr>
                        <a:t>王  毅</a:t>
                      </a:r>
                      <a:endParaRPr lang="zh-CN" altLang="en-US" sz="16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教育部教学诊改委副主任委员、国家第一批高职示范校院长</a:t>
                      </a:r>
                      <a:endParaRPr lang="zh-CN" altLang="en-US" sz="1600" dirty="0">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1600" dirty="0" smtClean="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b="1" dirty="0" smtClean="0">
                          <a:latin typeface="微软雅黑" panose="020B0503020204020204" pitchFamily="34" charset="-122"/>
                          <a:ea typeface="微软雅黑" panose="020B0503020204020204" pitchFamily="34" charset="-122"/>
                        </a:rPr>
                        <a:t>张  玲</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anose="020B0503020204020204" pitchFamily="34" charset="-122"/>
                          <a:ea typeface="微软雅黑" panose="020B0503020204020204" pitchFamily="34" charset="-122"/>
                        </a:rPr>
                        <a:t>教育部专家库专家、原武汉职业技术学院党委书记</a:t>
                      </a:r>
                      <a:endParaRPr lang="zh-CN" altLang="en-US" sz="1600" dirty="0">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1600" dirty="0" smtClean="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algn="ctr" defTabSz="914400" rtl="0" eaLnBrk="1" latinLnBrk="0" hangingPunct="1"/>
                      <a:r>
                        <a:rPr lang="zh-CN" altLang="en-US" sz="1600" b="1" kern="1200" dirty="0" smtClean="0">
                          <a:solidFill>
                            <a:schemeClr val="dk1"/>
                          </a:solidFill>
                          <a:latin typeface="微软雅黑" panose="020B0503020204020204" pitchFamily="34" charset="-122"/>
                          <a:ea typeface="微软雅黑" panose="020B0503020204020204" pitchFamily="34" charset="-122"/>
                          <a:cs typeface="+mn-cs"/>
                        </a:rPr>
                        <a:t>金志涛</a:t>
                      </a:r>
                      <a:endParaRPr lang="zh-CN" altLang="en-US" sz="16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教育部专家库专家、原山东威海职业技术学院院长</a:t>
                      </a:r>
                      <a:endParaRPr lang="zh-CN" altLang="en-US" sz="1600" dirty="0">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5</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anose="020B0503020204020204" pitchFamily="34" charset="-122"/>
                          <a:ea typeface="微软雅黑" panose="020B0503020204020204" pitchFamily="34" charset="-122"/>
                          <a:cs typeface="+mn-cs"/>
                        </a:rPr>
                        <a:t>周   忠</a:t>
                      </a:r>
                    </a:p>
                  </a:txBody>
                  <a:tcPr anchor="ctr"/>
                </a:tc>
                <a:tc>
                  <a:txBody>
                    <a:bodyPr/>
                    <a:lstStyle/>
                    <a:p>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教育部专家库专家、原湖南信息科技职业学院院长</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tc>
              </a:tr>
              <a:tr h="370840">
                <a:tc>
                  <a:txBody>
                    <a:bodyPr/>
                    <a:lstStyle/>
                    <a:p>
                      <a:pPr algn="ct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6</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anose="020B0503020204020204" pitchFamily="34" charset="-122"/>
                          <a:ea typeface="微软雅黑" panose="020B0503020204020204" pitchFamily="34" charset="-122"/>
                          <a:cs typeface="+mn-cs"/>
                        </a:rPr>
                        <a:t>李建月</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湖南省高教学会教育技术分会原副理事长、南华大学教授</a:t>
                      </a:r>
                      <a:endParaRPr lang="zh-CN" altLang="en-US" sz="1600" dirty="0">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7</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zh-CN" altLang="en-US" sz="1600" b="1" kern="1200" dirty="0" smtClean="0">
                          <a:solidFill>
                            <a:schemeClr val="dk1"/>
                          </a:solidFill>
                          <a:latin typeface="微软雅黑" panose="020B0503020204020204" pitchFamily="34" charset="-122"/>
                          <a:ea typeface="微软雅黑" panose="020B0503020204020204" pitchFamily="34" charset="-122"/>
                          <a:cs typeface="+mn-cs"/>
                        </a:rPr>
                        <a:t>房巧红</a:t>
                      </a:r>
                      <a:endParaRPr lang="zh-CN" altLang="en-US" sz="16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广东省教指委物流分会副会长、深圳市南山科创局评审专家</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tc>
              </a:tr>
              <a:tr h="370840">
                <a:tc>
                  <a:txBody>
                    <a:bodyPr/>
                    <a:lstStyle/>
                    <a:p>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 .</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 .</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 .</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tc>
              </a:tr>
            </a:tbl>
          </a:graphicData>
        </a:graphic>
      </p:graphicFrame>
      <p:sp>
        <p:nvSpPr>
          <p:cNvPr id="3" name="矩形 2"/>
          <p:cNvSpPr/>
          <p:nvPr/>
        </p:nvSpPr>
        <p:spPr>
          <a:xfrm>
            <a:off x="7848600" y="2275493"/>
            <a:ext cx="3048000" cy="2964914"/>
          </a:xfrm>
          <a:prstGeom prst="rect">
            <a:avLst/>
          </a:prstGeom>
          <a:ln cmpd="sng">
            <a:solidFill>
              <a:schemeClr val="accent2"/>
            </a:solidFill>
          </a:ln>
        </p:spPr>
        <p:txBody>
          <a:bodyPr>
            <a:spAutoFit/>
          </a:bodyPr>
          <a:lstStyle/>
          <a:p>
            <a:pPr algn="just" defTabSz="1172352">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审事业部群、计算机教育事业部群、机电与自动化事业部群、校园文化事业</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部。</a:t>
            </a:r>
            <a:endParaRPr lang="en-US" altLang="zh-CN" kern="100" dirty="0">
              <a:solidFill>
                <a:sysClr val="windowText" lastClr="000000"/>
              </a:solidFill>
              <a:latin typeface="微软雅黑" panose="020B0503020204020204" pitchFamily="34" charset="-122"/>
              <a:ea typeface="微软雅黑" panose="020B0503020204020204" pitchFamily="34" charset="-122"/>
              <a:cs typeface="Times New Roman"/>
            </a:endParaRPr>
          </a:p>
          <a:p>
            <a:pPr algn="ctr" defTabSz="1172352">
              <a:lnSpc>
                <a:spcPts val="2564"/>
              </a:lnSpc>
              <a:defRPr/>
            </a:pPr>
            <a:r>
              <a:rPr lang="en-US" altLang="zh-CN" sz="3600" kern="0" dirty="0">
                <a:solidFill>
                  <a:sysClr val="windowText" lastClr="000000">
                    <a:lumMod val="65000"/>
                    <a:lumOff val="35000"/>
                  </a:sysClr>
                </a:solidFill>
                <a:latin typeface="Berlin Sans FB Demi" panose="020E0802020502020306" pitchFamily="34" charset="0"/>
                <a:ea typeface="微软雅黑" panose="020B0503020204020204" pitchFamily="34" charset="-122"/>
              </a:rPr>
              <a:t>……</a:t>
            </a:r>
            <a:endParaRPr lang="zh-CN" altLang="zh-CN" sz="3600" kern="100" dirty="0">
              <a:solidFill>
                <a:sysClr val="windowText" lastClr="000000"/>
              </a:solidFill>
              <a:latin typeface="Berlin Sans FB Demi" panose="020E0802020502020306" pitchFamily="34" charset="0"/>
              <a:ea typeface="微软雅黑" panose="020B0503020204020204" pitchFamily="34" charset="-122"/>
              <a:cs typeface="Times New Roman"/>
            </a:endParaRPr>
          </a:p>
          <a:p>
            <a:pPr lvl="0" algn="just" defTabSz="1172352">
              <a:lnSpc>
                <a:spcPts val="3590"/>
              </a:lnSpc>
              <a:defRPr/>
            </a:pPr>
            <a:endParaRPr lang="zh-CN" altLang="zh-CN"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752048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41</a:t>
            </a:r>
            <a:endParaRPr lang="zh-CN" altLang="en-US" sz="1600" b="1" dirty="0"/>
          </a:p>
        </p:txBody>
      </p:sp>
      <p:pic>
        <p:nvPicPr>
          <p:cNvPr id="18" name="图片 17" descr="_X7A0026(1)"/>
          <p:cNvPicPr>
            <a:picLocks noChangeAspect="1"/>
          </p:cNvPicPr>
          <p:nvPr/>
        </p:nvPicPr>
        <p:blipFill>
          <a:blip r:embed="rId3"/>
          <a:stretch>
            <a:fillRect/>
          </a:stretch>
        </p:blipFill>
        <p:spPr>
          <a:xfrm>
            <a:off x="1178567" y="1678140"/>
            <a:ext cx="4265543" cy="3066644"/>
          </a:xfrm>
          <a:prstGeom prst="rect">
            <a:avLst/>
          </a:prstGeom>
        </p:spPr>
      </p:pic>
      <p:pic>
        <p:nvPicPr>
          <p:cNvPr id="19" name="图片 18" descr="_X7A0022"/>
          <p:cNvPicPr>
            <a:picLocks noChangeAspect="1"/>
          </p:cNvPicPr>
          <p:nvPr/>
        </p:nvPicPr>
        <p:blipFill>
          <a:blip r:embed="rId4"/>
          <a:stretch>
            <a:fillRect/>
          </a:stretch>
        </p:blipFill>
        <p:spPr>
          <a:xfrm>
            <a:off x="5784196" y="1674391"/>
            <a:ext cx="4593357" cy="3062017"/>
          </a:xfrm>
          <a:prstGeom prst="rect">
            <a:avLst/>
          </a:prstGeom>
        </p:spPr>
      </p:pic>
      <p:sp>
        <p:nvSpPr>
          <p:cNvPr id="25" name="矩形 24">
            <a:extLst>
              <a:ext uri="{FF2B5EF4-FFF2-40B4-BE49-F238E27FC236}">
                <a16:creationId xmlns="" xmlns:a16="http://schemas.microsoft.com/office/drawing/2014/main" id="{6384B1FD-C06B-4217-B21B-5D34CEA8411A}"/>
              </a:ext>
            </a:extLst>
          </p:cNvPr>
          <p:cNvSpPr/>
          <p:nvPr/>
        </p:nvSpPr>
        <p:spPr>
          <a:xfrm>
            <a:off x="3622919" y="5057101"/>
            <a:ext cx="4073551" cy="553998"/>
          </a:xfrm>
          <a:prstGeom prst="rect">
            <a:avLst/>
          </a:prstGeom>
        </p:spPr>
        <p:txBody>
          <a:bodyPr wrap="none">
            <a:spAutoFit/>
          </a:bodyPr>
          <a:lstStyle/>
          <a:p>
            <a:pPr algn="r">
              <a:lnSpc>
                <a:spcPct val="150000"/>
              </a:lnSpc>
            </a:pPr>
            <a:r>
              <a:rPr lang="zh-CN" altLang="en-US" sz="2000" b="1" dirty="0" smtClean="0">
                <a:solidFill>
                  <a:srgbClr val="000000"/>
                </a:solidFill>
                <a:latin typeface="微软雅黑" panose="020B0503020204020204" pitchFamily="34" charset="-122"/>
                <a:ea typeface="微软雅黑" panose="020B0503020204020204" pitchFamily="34" charset="-122"/>
              </a:rPr>
              <a:t>宁波工贸学校</a:t>
            </a:r>
            <a:r>
              <a:rPr lang="en-US" altLang="zh-CN" sz="2000" b="1" dirty="0" smtClean="0">
                <a:solidFill>
                  <a:srgbClr val="000000"/>
                </a:solidFill>
                <a:latin typeface="微软雅黑" panose="020B0503020204020204" pitchFamily="34" charset="-122"/>
                <a:ea typeface="微软雅黑" panose="020B0503020204020204" pitchFamily="34" charset="-122"/>
              </a:rPr>
              <a:t>——</a:t>
            </a:r>
            <a:r>
              <a:rPr lang="zh-CN" altLang="en-US" sz="2000" b="1" dirty="0" smtClean="0">
                <a:solidFill>
                  <a:srgbClr val="000000"/>
                </a:solidFill>
                <a:latin typeface="微软雅黑" panose="020B0503020204020204" pitchFamily="34" charset="-122"/>
                <a:ea typeface="微软雅黑" panose="020B0503020204020204" pitchFamily="34" charset="-122"/>
              </a:rPr>
              <a:t>象棋制作生产线</a:t>
            </a:r>
            <a:endParaRPr lang="zh-SG" altLang="en-US" sz="2000" dirty="0"/>
          </a:p>
        </p:txBody>
      </p:sp>
      <p:grpSp>
        <p:nvGrpSpPr>
          <p:cNvPr id="12" name="组合 11"/>
          <p:cNvGrpSpPr/>
          <p:nvPr/>
        </p:nvGrpSpPr>
        <p:grpSpPr>
          <a:xfrm>
            <a:off x="0" y="350874"/>
            <a:ext cx="9080626" cy="295169"/>
            <a:chOff x="0" y="404813"/>
            <a:chExt cx="10020232" cy="241230"/>
          </a:xfrm>
        </p:grpSpPr>
        <p:cxnSp>
          <p:nvCxnSpPr>
            <p:cNvPr id="13" name="直接连接符 1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1" name="文本占位符 20"/>
          <p:cNvSpPr txBox="1">
            <a:spLocks/>
          </p:cNvSpPr>
          <p:nvPr/>
        </p:nvSpPr>
        <p:spPr>
          <a:xfrm>
            <a:off x="9029022" y="181571"/>
            <a:ext cx="2685884"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prstClr val="black"/>
                </a:solidFill>
              </a:rPr>
              <a:t>五</a:t>
            </a:r>
            <a:r>
              <a:rPr lang="zh-CN" altLang="en-US" b="1" dirty="0" smtClean="0">
                <a:solidFill>
                  <a:prstClr val="black"/>
                </a:solidFill>
              </a:rPr>
              <a:t>、合作项目案例</a:t>
            </a:r>
            <a:endParaRPr lang="zh-CN" altLang="en-US" sz="2000" b="1" dirty="0">
              <a:solidFill>
                <a:prstClr val="black"/>
              </a:solidFill>
            </a:endParaRPr>
          </a:p>
        </p:txBody>
      </p:sp>
      <p:sp>
        <p:nvSpPr>
          <p:cNvPr id="17" name="MH_Other_5"/>
          <p:cNvSpPr>
            <a:spLocks noChangeArrowheads="1"/>
          </p:cNvSpPr>
          <p:nvPr>
            <p:custDataLst>
              <p:tags r:id="rId1"/>
            </p:custDataLst>
          </p:nvPr>
        </p:nvSpPr>
        <p:spPr bwMode="auto">
          <a:xfrm>
            <a:off x="210461" y="752920"/>
            <a:ext cx="3515376"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（一）宁波工贸学校实训基地</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3284952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42</a:t>
            </a:r>
            <a:endParaRPr lang="zh-CN" altLang="en-US" sz="1600" b="1" dirty="0">
              <a:solidFill>
                <a:prstClr val="white"/>
              </a:solidFill>
            </a:endParaRPr>
          </a:p>
        </p:txBody>
      </p:sp>
      <p:sp>
        <p:nvSpPr>
          <p:cNvPr id="38" name="TextBox 10"/>
          <p:cNvSpPr txBox="1">
            <a:spLocks noChangeArrowheads="1"/>
          </p:cNvSpPr>
          <p:nvPr/>
        </p:nvSpPr>
        <p:spPr bwMode="auto">
          <a:xfrm>
            <a:off x="655082" y="1497833"/>
            <a:ext cx="59006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sym typeface="MS PGothic" pitchFamily="34" charset="-128"/>
              </a:defRPr>
            </a:lvl1pPr>
            <a:lvl2pPr>
              <a:defRPr sz="2800">
                <a:solidFill>
                  <a:schemeClr val="tx1"/>
                </a:solidFill>
                <a:latin typeface="Calibri" pitchFamily="34" charset="0"/>
                <a:ea typeface="宋体" pitchFamily="2" charset="-122"/>
                <a:sym typeface="MS PGothic" pitchFamily="34" charset="-128"/>
              </a:defRPr>
            </a:lvl2pPr>
            <a:lvl3pPr>
              <a:defRPr sz="2400">
                <a:solidFill>
                  <a:schemeClr val="tx1"/>
                </a:solidFill>
                <a:latin typeface="Calibri" pitchFamily="34" charset="0"/>
                <a:ea typeface="宋体" pitchFamily="2" charset="-122"/>
                <a:sym typeface="MS PGothic" pitchFamily="34" charset="-128"/>
              </a:defRPr>
            </a:lvl3pPr>
            <a:lvl4pPr>
              <a:defRPr sz="2000">
                <a:solidFill>
                  <a:schemeClr val="tx1"/>
                </a:solidFill>
                <a:latin typeface="Calibri" pitchFamily="34" charset="0"/>
                <a:ea typeface="宋体" pitchFamily="2" charset="-122"/>
                <a:sym typeface="MS PGothic" pitchFamily="34" charset="-128"/>
              </a:defRPr>
            </a:lvl4pPr>
            <a:lvl5pPr>
              <a:defRPr sz="2000">
                <a:solidFill>
                  <a:schemeClr val="tx1"/>
                </a:solidFill>
                <a:latin typeface="Calibri" pitchFamily="34" charset="0"/>
                <a:ea typeface="宋体" pitchFamily="2" charset="-122"/>
                <a:sym typeface="MS PGothic" pitchFamily="34" charset="-128"/>
              </a:defRPr>
            </a:lvl5pPr>
            <a:lvl6pPr eaLnBrk="0" hangingPunct="0">
              <a:buFont typeface="Arial" charset="0"/>
              <a:defRPr sz="2000">
                <a:solidFill>
                  <a:schemeClr val="tx1"/>
                </a:solidFill>
                <a:latin typeface="Calibri" pitchFamily="34" charset="0"/>
                <a:ea typeface="宋体" pitchFamily="2" charset="-122"/>
                <a:sym typeface="MS PGothic" pitchFamily="34" charset="-128"/>
              </a:defRPr>
            </a:lvl6pPr>
            <a:lvl7pPr eaLnBrk="0" hangingPunct="0">
              <a:buFont typeface="Arial" charset="0"/>
              <a:defRPr sz="2000">
                <a:solidFill>
                  <a:schemeClr val="tx1"/>
                </a:solidFill>
                <a:latin typeface="Calibri" pitchFamily="34" charset="0"/>
                <a:ea typeface="宋体" pitchFamily="2" charset="-122"/>
                <a:sym typeface="MS PGothic" pitchFamily="34" charset="-128"/>
              </a:defRPr>
            </a:lvl7pPr>
            <a:lvl8pPr eaLnBrk="0" hangingPunct="0">
              <a:buFont typeface="Arial" charset="0"/>
              <a:defRPr sz="2000">
                <a:solidFill>
                  <a:schemeClr val="tx1"/>
                </a:solidFill>
                <a:latin typeface="Calibri" pitchFamily="34" charset="0"/>
                <a:ea typeface="宋体" pitchFamily="2" charset="-122"/>
                <a:sym typeface="MS PGothic" pitchFamily="34" charset="-128"/>
              </a:defRPr>
            </a:lvl8pPr>
            <a:lvl9pPr eaLnBrk="0" hangingPunct="0">
              <a:buFont typeface="Arial" charset="0"/>
              <a:defRPr sz="2000">
                <a:solidFill>
                  <a:schemeClr val="tx1"/>
                </a:solidFill>
                <a:latin typeface="Calibri" pitchFamily="34" charset="0"/>
                <a:ea typeface="宋体" pitchFamily="2" charset="-122"/>
                <a:sym typeface="MS PGothic" pitchFamily="34" charset="-128"/>
              </a:defRPr>
            </a:lvl9pPr>
          </a:lstStyle>
          <a:p>
            <a:r>
              <a:rPr lang="zh-CN" altLang="en-US" sz="1600" b="1" dirty="0" smtClean="0">
                <a:solidFill>
                  <a:srgbClr val="002060"/>
                </a:solidFill>
                <a:latin typeface="微软雅黑" pitchFamily="34" charset="-122"/>
                <a:ea typeface="微软雅黑" pitchFamily="34" charset="-122"/>
              </a:rPr>
              <a:t>电梯工程技术专业体系建设</a:t>
            </a:r>
            <a:endParaRPr lang="zh-CN" altLang="zh-CN" sz="1600" b="1" dirty="0">
              <a:solidFill>
                <a:srgbClr val="002060"/>
              </a:solidFill>
              <a:latin typeface="微软雅黑" pitchFamily="34" charset="-122"/>
              <a:ea typeface="微软雅黑" pitchFamily="34" charset="-122"/>
            </a:endParaRPr>
          </a:p>
        </p:txBody>
      </p:sp>
      <p:cxnSp>
        <p:nvCxnSpPr>
          <p:cNvPr id="18" name="直接连接符 17"/>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H_Other_5"/>
          <p:cNvSpPr>
            <a:spLocks noChangeArrowheads="1"/>
          </p:cNvSpPr>
          <p:nvPr>
            <p:custDataLst>
              <p:tags r:id="rId1"/>
            </p:custDataLst>
          </p:nvPr>
        </p:nvSpPr>
        <p:spPr bwMode="auto">
          <a:xfrm>
            <a:off x="185754" y="727520"/>
            <a:ext cx="332174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（二）广州市工贸技师学院</a:t>
            </a:r>
            <a:endParaRPr lang="zh-CN" altLang="en-US" sz="2000" b="1" dirty="0">
              <a:solidFill>
                <a:srgbClr val="FFFFFF"/>
              </a:solidFill>
              <a:ea typeface="微软雅黑" pitchFamily="34" charset="-122"/>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05" y="1774219"/>
            <a:ext cx="3635939" cy="2438297"/>
          </a:xfrm>
          <a:prstGeom prst="rect">
            <a:avLst/>
          </a:prstGeom>
        </p:spPr>
      </p:pic>
      <p:sp>
        <p:nvSpPr>
          <p:cNvPr id="37" name="TextBox 13"/>
          <p:cNvSpPr txBox="1"/>
          <p:nvPr/>
        </p:nvSpPr>
        <p:spPr>
          <a:xfrm>
            <a:off x="1036471" y="2817184"/>
            <a:ext cx="1558358" cy="320235"/>
          </a:xfrm>
          <a:prstGeom prst="rect">
            <a:avLst/>
          </a:prstGeom>
          <a:noFill/>
        </p:spPr>
        <p:txBody>
          <a:bodyPr wrap="square" lIns="73298" tIns="36649" rIns="73298" bIns="36649" rtlCol="0">
            <a:spAutoFit/>
          </a:bodyPr>
          <a:lstStyle>
            <a:defPPr>
              <a:defRPr lang="en-US"/>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chemeClr val="accent6">
                    <a:lumMod val="50000"/>
                  </a:schemeClr>
                </a:solidFill>
                <a:effectLst>
                  <a:outerShdw dist="38100" dir="5400000" algn="t" rotWithShape="0">
                    <a:sysClr val="window" lastClr="FFFFFF">
                      <a:alpha val="40000"/>
                    </a:sysClr>
                  </a:outerShdw>
                </a:effectLst>
                <a:uLnTx/>
                <a:uFillTx/>
                <a:latin typeface="Agency FB" pitchFamily="34" charset="0"/>
                <a:ea typeface="微软雅黑" pitchFamily="34" charset="-122"/>
              </a:defRPr>
            </a:lvl1pPr>
          </a:lstStyle>
          <a:p>
            <a:pPr defTabSz="732983">
              <a:defRPr/>
            </a:pPr>
            <a:r>
              <a:rPr lang="zh-CN" altLang="en-US" sz="1000" dirty="0">
                <a:solidFill>
                  <a:schemeClr val="bg1"/>
                </a:solidFill>
                <a:effectLst/>
              </a:rPr>
              <a:t>人才培养模式与</a:t>
            </a:r>
            <a:r>
              <a:rPr lang="zh-CN" altLang="en-US" sz="1000" dirty="0" smtClean="0">
                <a:solidFill>
                  <a:schemeClr val="bg1"/>
                </a:solidFill>
                <a:effectLst/>
              </a:rPr>
              <a:t>课程</a:t>
            </a:r>
            <a:endParaRPr lang="en-US" altLang="zh-CN" sz="1000" dirty="0" smtClean="0">
              <a:solidFill>
                <a:schemeClr val="bg1"/>
              </a:solidFill>
              <a:effectLst/>
            </a:endParaRPr>
          </a:p>
          <a:p>
            <a:pPr defTabSz="732983">
              <a:defRPr/>
            </a:pPr>
            <a:r>
              <a:rPr lang="zh-CN" altLang="en-US" sz="1000" dirty="0" smtClean="0">
                <a:solidFill>
                  <a:schemeClr val="bg1"/>
                </a:solidFill>
                <a:effectLst/>
              </a:rPr>
              <a:t>体系</a:t>
            </a:r>
            <a:r>
              <a:rPr lang="zh-CN" altLang="en-US" sz="1000" dirty="0">
                <a:solidFill>
                  <a:schemeClr val="bg1"/>
                </a:solidFill>
                <a:effectLst/>
              </a:rPr>
              <a:t>改革</a:t>
            </a:r>
          </a:p>
        </p:txBody>
      </p:sp>
      <p:sp>
        <p:nvSpPr>
          <p:cNvPr id="43" name="TextBox 14"/>
          <p:cNvSpPr txBox="1"/>
          <p:nvPr/>
        </p:nvSpPr>
        <p:spPr>
          <a:xfrm flipH="1">
            <a:off x="2396569" y="1971305"/>
            <a:ext cx="2265966" cy="2151506"/>
          </a:xfrm>
          <a:prstGeom prst="rect">
            <a:avLst/>
          </a:prstGeom>
          <a:noFill/>
        </p:spPr>
        <p:txBody>
          <a:bodyPr wrap="square" lIns="73298" tIns="36649" rIns="73298" bIns="36649" rtlCol="0">
            <a:spAutoFit/>
          </a:bodyPr>
          <a:lstStyle/>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构建 “三位一体，德能并重，技能递进”人才培养模式</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两门优质核心课程建设</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教学资源库建设：教学课件（</a:t>
            </a:r>
            <a:r>
              <a:rPr lang="en-US" altLang="zh-CN" sz="1000" kern="0" dirty="0">
                <a:solidFill>
                  <a:schemeClr val="bg2">
                    <a:lumMod val="10000"/>
                  </a:schemeClr>
                </a:solidFill>
                <a:latin typeface="微软雅黑" pitchFamily="34" charset="-122"/>
                <a:ea typeface="微软雅黑" pitchFamily="34" charset="-122"/>
                <a:cs typeface="Arial" pitchFamily="34" charset="0"/>
              </a:rPr>
              <a:t>60</a:t>
            </a:r>
            <a:r>
              <a:rPr lang="zh-CN" altLang="en-US" sz="1000" kern="0" dirty="0">
                <a:solidFill>
                  <a:schemeClr val="bg2">
                    <a:lumMod val="10000"/>
                  </a:schemeClr>
                </a:solidFill>
                <a:latin typeface="微软雅黑" pitchFamily="34" charset="-122"/>
                <a:ea typeface="微软雅黑" pitchFamily="34" charset="-122"/>
                <a:cs typeface="Arial" pitchFamily="34" charset="0"/>
              </a:rPr>
              <a:t>个）、电子教案（</a:t>
            </a:r>
            <a:r>
              <a:rPr lang="en-US" altLang="zh-CN" sz="1000" kern="0" dirty="0">
                <a:solidFill>
                  <a:schemeClr val="bg2">
                    <a:lumMod val="10000"/>
                  </a:schemeClr>
                </a:solidFill>
                <a:latin typeface="微软雅黑" pitchFamily="34" charset="-122"/>
                <a:ea typeface="微软雅黑" pitchFamily="34" charset="-122"/>
                <a:cs typeface="Arial" pitchFamily="34" charset="0"/>
              </a:rPr>
              <a:t>5</a:t>
            </a:r>
            <a:r>
              <a:rPr lang="zh-CN" altLang="en-US" sz="1000" kern="0" dirty="0">
                <a:solidFill>
                  <a:schemeClr val="bg2">
                    <a:lumMod val="10000"/>
                  </a:schemeClr>
                </a:solidFill>
                <a:latin typeface="微软雅黑" pitchFamily="34" charset="-122"/>
                <a:ea typeface="微软雅黑" pitchFamily="34" charset="-122"/>
                <a:cs typeface="Arial" pitchFamily="34" charset="0"/>
              </a:rPr>
              <a:t>套）、习题库（</a:t>
            </a:r>
            <a:r>
              <a:rPr lang="en-US" altLang="zh-CN" sz="1000" kern="0" dirty="0">
                <a:solidFill>
                  <a:schemeClr val="bg2">
                    <a:lumMod val="10000"/>
                  </a:schemeClr>
                </a:solidFill>
                <a:latin typeface="微软雅黑" pitchFamily="34" charset="-122"/>
                <a:ea typeface="微软雅黑" pitchFamily="34" charset="-122"/>
                <a:cs typeface="Arial" pitchFamily="34" charset="0"/>
              </a:rPr>
              <a:t>6</a:t>
            </a:r>
            <a:r>
              <a:rPr lang="zh-CN" altLang="en-US" sz="1000" kern="0" dirty="0">
                <a:solidFill>
                  <a:schemeClr val="bg2">
                    <a:lumMod val="10000"/>
                  </a:schemeClr>
                </a:solidFill>
                <a:latin typeface="微软雅黑" pitchFamily="34" charset="-122"/>
                <a:ea typeface="微软雅黑" pitchFamily="34" charset="-122"/>
                <a:cs typeface="Arial" pitchFamily="34" charset="0"/>
              </a:rPr>
              <a:t>套）、课程标准（</a:t>
            </a:r>
            <a:r>
              <a:rPr lang="en-US" altLang="zh-CN" sz="1000" kern="0" dirty="0">
                <a:solidFill>
                  <a:schemeClr val="bg2">
                    <a:lumMod val="10000"/>
                  </a:schemeClr>
                </a:solidFill>
                <a:latin typeface="微软雅黑" pitchFamily="34" charset="-122"/>
                <a:ea typeface="微软雅黑" pitchFamily="34" charset="-122"/>
                <a:cs typeface="Arial" pitchFamily="34" charset="0"/>
              </a:rPr>
              <a:t>9</a:t>
            </a:r>
            <a:r>
              <a:rPr lang="zh-CN" altLang="en-US" sz="1000" kern="0" dirty="0">
                <a:solidFill>
                  <a:schemeClr val="bg2">
                    <a:lumMod val="10000"/>
                  </a:schemeClr>
                </a:solidFill>
                <a:latin typeface="微软雅黑" pitchFamily="34" charset="-122"/>
                <a:ea typeface="微软雅黑" pitchFamily="34" charset="-122"/>
                <a:cs typeface="Arial" pitchFamily="34" charset="0"/>
              </a:rPr>
              <a:t>个）、网络课程（</a:t>
            </a:r>
            <a:r>
              <a:rPr lang="en-US" altLang="zh-CN" sz="1000" kern="0" dirty="0">
                <a:solidFill>
                  <a:schemeClr val="bg2">
                    <a:lumMod val="10000"/>
                  </a:schemeClr>
                </a:solidFill>
                <a:latin typeface="微软雅黑" pitchFamily="34" charset="-122"/>
                <a:ea typeface="微软雅黑" pitchFamily="34" charset="-122"/>
                <a:cs typeface="Arial" pitchFamily="34" charset="0"/>
              </a:rPr>
              <a:t>60</a:t>
            </a:r>
            <a:r>
              <a:rPr lang="zh-CN" altLang="en-US" sz="1000" kern="0" dirty="0">
                <a:solidFill>
                  <a:schemeClr val="bg2">
                    <a:lumMod val="10000"/>
                  </a:schemeClr>
                </a:solidFill>
                <a:latin typeface="微软雅黑" pitchFamily="34" charset="-122"/>
                <a:ea typeface="微软雅黑" pitchFamily="34" charset="-122"/>
                <a:cs typeface="Arial" pitchFamily="34" charset="0"/>
              </a:rPr>
              <a:t>个）、微课（</a:t>
            </a:r>
            <a:r>
              <a:rPr lang="en-US" altLang="zh-CN" sz="1000" kern="0" dirty="0">
                <a:solidFill>
                  <a:schemeClr val="bg2">
                    <a:lumMod val="10000"/>
                  </a:schemeClr>
                </a:solidFill>
                <a:latin typeface="微软雅黑" pitchFamily="34" charset="-122"/>
                <a:ea typeface="微软雅黑" pitchFamily="34" charset="-122"/>
                <a:cs typeface="Arial" pitchFamily="34" charset="0"/>
              </a:rPr>
              <a:t>15</a:t>
            </a:r>
            <a:r>
              <a:rPr lang="zh-CN" altLang="en-US" sz="1000" kern="0" dirty="0">
                <a:solidFill>
                  <a:schemeClr val="bg2">
                    <a:lumMod val="10000"/>
                  </a:schemeClr>
                </a:solidFill>
                <a:latin typeface="微软雅黑" pitchFamily="34" charset="-122"/>
                <a:ea typeface="微软雅黑" pitchFamily="34" charset="-122"/>
                <a:cs typeface="Arial" pitchFamily="34" charset="0"/>
              </a:rPr>
              <a:t>个）、素材库（</a:t>
            </a:r>
            <a:r>
              <a:rPr lang="en-US" altLang="zh-CN" sz="1000" kern="0" dirty="0">
                <a:solidFill>
                  <a:schemeClr val="bg2">
                    <a:lumMod val="10000"/>
                  </a:schemeClr>
                </a:solidFill>
                <a:latin typeface="微软雅黑" pitchFamily="34" charset="-122"/>
                <a:ea typeface="微软雅黑" pitchFamily="34" charset="-122"/>
                <a:cs typeface="Arial" pitchFamily="34" charset="0"/>
              </a:rPr>
              <a:t>400</a:t>
            </a:r>
            <a:r>
              <a:rPr lang="zh-CN" altLang="en-US" sz="1000" kern="0" dirty="0">
                <a:solidFill>
                  <a:schemeClr val="bg2">
                    <a:lumMod val="10000"/>
                  </a:schemeClr>
                </a:solidFill>
                <a:latin typeface="微软雅黑" pitchFamily="34" charset="-122"/>
                <a:ea typeface="微软雅黑" pitchFamily="34" charset="-122"/>
                <a:cs typeface="Arial" pitchFamily="34" charset="0"/>
              </a:rPr>
              <a:t>张照片、</a:t>
            </a:r>
            <a:r>
              <a:rPr lang="en-US" altLang="zh-CN" sz="1000" kern="0" dirty="0">
                <a:solidFill>
                  <a:schemeClr val="bg2">
                    <a:lumMod val="10000"/>
                  </a:schemeClr>
                </a:solidFill>
                <a:latin typeface="微软雅黑" pitchFamily="34" charset="-122"/>
                <a:ea typeface="微软雅黑" pitchFamily="34" charset="-122"/>
                <a:cs typeface="Arial" pitchFamily="34" charset="0"/>
              </a:rPr>
              <a:t>43</a:t>
            </a:r>
            <a:r>
              <a:rPr lang="zh-CN" altLang="en-US" sz="1000" kern="0" dirty="0">
                <a:solidFill>
                  <a:schemeClr val="bg2">
                    <a:lumMod val="10000"/>
                  </a:schemeClr>
                </a:solidFill>
                <a:latin typeface="微软雅黑" pitchFamily="34" charset="-122"/>
                <a:ea typeface="微软雅黑" pitchFamily="34" charset="-122"/>
                <a:cs typeface="Arial" pitchFamily="34" charset="0"/>
              </a:rPr>
              <a:t>个动画）</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a:lnSpc>
                <a:spcPct val="150000"/>
              </a:lnSpc>
              <a:defRPr/>
            </a:pPr>
            <a:r>
              <a:rPr lang="en-US" altLang="zh-CN" sz="1000" kern="0" dirty="0">
                <a:solidFill>
                  <a:schemeClr val="bg2">
                    <a:lumMod val="10000"/>
                  </a:schemeClr>
                </a:solidFill>
                <a:latin typeface="微软雅黑" pitchFamily="34" charset="-122"/>
                <a:ea typeface="微软雅黑" pitchFamily="34" charset="-122"/>
                <a:cs typeface="Arial" pitchFamily="34" charset="0"/>
              </a:rPr>
              <a:t>    …….</a:t>
            </a: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3690" y="2662073"/>
            <a:ext cx="3635939" cy="2438297"/>
          </a:xfrm>
          <a:prstGeom prst="rect">
            <a:avLst/>
          </a:prstGeom>
        </p:spPr>
      </p:pic>
      <p:sp>
        <p:nvSpPr>
          <p:cNvPr id="46" name="TextBox 17"/>
          <p:cNvSpPr txBox="1"/>
          <p:nvPr/>
        </p:nvSpPr>
        <p:spPr>
          <a:xfrm>
            <a:off x="4574188" y="3762402"/>
            <a:ext cx="1430091" cy="197124"/>
          </a:xfrm>
          <a:prstGeom prst="rect">
            <a:avLst/>
          </a:prstGeom>
          <a:noFill/>
        </p:spPr>
        <p:txBody>
          <a:bodyPr wrap="square" lIns="73298" tIns="36649" rIns="73298" bIns="36649" rtlCol="0">
            <a:spAutoFit/>
          </a:bodyPr>
          <a:lstStyle>
            <a:defPPr>
              <a:defRPr lang="en-US"/>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chemeClr val="accent6">
                    <a:lumMod val="50000"/>
                  </a:schemeClr>
                </a:solidFill>
                <a:effectLst>
                  <a:outerShdw dist="38100" dir="5400000" algn="t" rotWithShape="0">
                    <a:sysClr val="window" lastClr="FFFFFF">
                      <a:alpha val="40000"/>
                    </a:sysClr>
                  </a:outerShdw>
                </a:effectLst>
                <a:uLnTx/>
                <a:uFillTx/>
                <a:latin typeface="Agency FB" pitchFamily="34" charset="0"/>
                <a:ea typeface="微软雅黑" pitchFamily="34" charset="-122"/>
              </a:defRPr>
            </a:lvl1pPr>
          </a:lstStyle>
          <a:p>
            <a:pPr defTabSz="732983">
              <a:defRPr/>
            </a:pPr>
            <a:r>
              <a:rPr lang="zh-CN" altLang="en-US" sz="1000" dirty="0">
                <a:solidFill>
                  <a:schemeClr val="bg1"/>
                </a:solidFill>
                <a:effectLst/>
              </a:rPr>
              <a:t>师资队伍建设</a:t>
            </a:r>
          </a:p>
        </p:txBody>
      </p:sp>
      <p:sp>
        <p:nvSpPr>
          <p:cNvPr id="47" name="TextBox 18"/>
          <p:cNvSpPr txBox="1"/>
          <p:nvPr/>
        </p:nvSpPr>
        <p:spPr>
          <a:xfrm flipH="1">
            <a:off x="6026173" y="3507729"/>
            <a:ext cx="1942136" cy="1228176"/>
          </a:xfrm>
          <a:prstGeom prst="rect">
            <a:avLst/>
          </a:prstGeom>
          <a:noFill/>
        </p:spPr>
        <p:txBody>
          <a:bodyPr wrap="square" lIns="73298" tIns="36649" rIns="73298" bIns="36649" rtlCol="0">
            <a:spAutoFit/>
          </a:bodyPr>
          <a:lstStyle/>
          <a:p>
            <a:pPr marL="137434" indent="-137434">
              <a:lnSpc>
                <a:spcPct val="150000"/>
              </a:lnSpc>
              <a:buFont typeface="Arial" pitchFamily="34" charset="0"/>
              <a:buChar char="•"/>
              <a:defRPr/>
            </a:pPr>
            <a:r>
              <a:rPr lang="en-US" altLang="zh-CN" sz="1000" kern="0" dirty="0">
                <a:solidFill>
                  <a:schemeClr val="bg2">
                    <a:lumMod val="10000"/>
                  </a:schemeClr>
                </a:solidFill>
                <a:latin typeface="微软雅黑" pitchFamily="34" charset="-122"/>
                <a:ea typeface="微软雅黑" pitchFamily="34" charset="-122"/>
                <a:cs typeface="Arial" pitchFamily="34" charset="0"/>
              </a:rPr>
              <a:t>2</a:t>
            </a:r>
            <a:r>
              <a:rPr lang="zh-CN" altLang="en-US" sz="1000" kern="0" dirty="0">
                <a:solidFill>
                  <a:schemeClr val="bg2">
                    <a:lumMod val="10000"/>
                  </a:schemeClr>
                </a:solidFill>
                <a:latin typeface="微软雅黑" pitchFamily="34" charset="-122"/>
                <a:ea typeface="微软雅黑" pitchFamily="34" charset="-122"/>
                <a:cs typeface="Arial" pitchFamily="34" charset="0"/>
              </a:rPr>
              <a:t>名专业带头人</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en-US" altLang="zh-CN" sz="1000" kern="0" dirty="0">
                <a:solidFill>
                  <a:schemeClr val="bg2">
                    <a:lumMod val="10000"/>
                  </a:schemeClr>
                </a:solidFill>
                <a:latin typeface="微软雅黑" pitchFamily="34" charset="-122"/>
                <a:ea typeface="微软雅黑" pitchFamily="34" charset="-122"/>
                <a:cs typeface="Arial" pitchFamily="34" charset="0"/>
              </a:rPr>
              <a:t>6</a:t>
            </a:r>
            <a:r>
              <a:rPr lang="zh-CN" altLang="en-US" sz="1000" kern="0" dirty="0">
                <a:solidFill>
                  <a:schemeClr val="bg2">
                    <a:lumMod val="10000"/>
                  </a:schemeClr>
                </a:solidFill>
                <a:latin typeface="微软雅黑" pitchFamily="34" charset="-122"/>
                <a:ea typeface="微软雅黑" pitchFamily="34" charset="-122"/>
                <a:cs typeface="Arial" pitchFamily="34" charset="0"/>
              </a:rPr>
              <a:t>名骨干教师</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从行业企业中聘请了</a:t>
            </a:r>
            <a:r>
              <a:rPr lang="en-US" altLang="zh-CN" sz="1000" kern="0" dirty="0">
                <a:solidFill>
                  <a:schemeClr val="bg2">
                    <a:lumMod val="10000"/>
                  </a:schemeClr>
                </a:solidFill>
                <a:latin typeface="微软雅黑" pitchFamily="34" charset="-122"/>
                <a:ea typeface="微软雅黑" pitchFamily="34" charset="-122"/>
                <a:cs typeface="Arial" pitchFamily="34" charset="0"/>
              </a:rPr>
              <a:t>5</a:t>
            </a:r>
            <a:r>
              <a:rPr lang="zh-CN" altLang="en-US" sz="1000" kern="0" dirty="0">
                <a:solidFill>
                  <a:schemeClr val="bg2">
                    <a:lumMod val="10000"/>
                  </a:schemeClr>
                </a:solidFill>
                <a:latin typeface="微软雅黑" pitchFamily="34" charset="-122"/>
                <a:ea typeface="微软雅黑" pitchFamily="34" charset="-122"/>
                <a:cs typeface="Arial" pitchFamily="34" charset="0"/>
              </a:rPr>
              <a:t>名经验丰富的能工巧匠为兼职教师</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双师型教师比率达到</a:t>
            </a:r>
            <a:r>
              <a:rPr lang="en-US" altLang="zh-CN" sz="1000" kern="0" dirty="0">
                <a:solidFill>
                  <a:schemeClr val="bg2">
                    <a:lumMod val="10000"/>
                  </a:schemeClr>
                </a:solidFill>
                <a:latin typeface="微软雅黑" pitchFamily="34" charset="-122"/>
                <a:ea typeface="微软雅黑" pitchFamily="34" charset="-122"/>
                <a:cs typeface="Arial" pitchFamily="34" charset="0"/>
              </a:rPr>
              <a:t>91%</a:t>
            </a:r>
          </a:p>
        </p:txBody>
      </p:sp>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6942" y="3437386"/>
            <a:ext cx="3635939" cy="2438297"/>
          </a:xfrm>
          <a:prstGeom prst="rect">
            <a:avLst/>
          </a:prstGeom>
        </p:spPr>
      </p:pic>
      <p:sp>
        <p:nvSpPr>
          <p:cNvPr id="49" name="TextBox 20"/>
          <p:cNvSpPr txBox="1"/>
          <p:nvPr/>
        </p:nvSpPr>
        <p:spPr>
          <a:xfrm>
            <a:off x="7921104" y="4500358"/>
            <a:ext cx="1644130" cy="320235"/>
          </a:xfrm>
          <a:prstGeom prst="rect">
            <a:avLst/>
          </a:prstGeom>
          <a:noFill/>
        </p:spPr>
        <p:txBody>
          <a:bodyPr wrap="square" lIns="73298" tIns="36649" rIns="73298" bIns="36649" rtlCol="0">
            <a:spAutoFit/>
          </a:bodyPr>
          <a:lstStyle>
            <a:defPPr>
              <a:defRPr lang="en-US"/>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chemeClr val="accent6">
                    <a:lumMod val="50000"/>
                  </a:schemeClr>
                </a:solidFill>
                <a:effectLst>
                  <a:outerShdw dist="38100" dir="5400000" algn="t" rotWithShape="0">
                    <a:sysClr val="window" lastClr="FFFFFF">
                      <a:alpha val="40000"/>
                    </a:sysClr>
                  </a:outerShdw>
                </a:effectLst>
                <a:uLnTx/>
                <a:uFillTx/>
                <a:latin typeface="Agency FB" pitchFamily="34" charset="0"/>
                <a:ea typeface="微软雅黑" pitchFamily="34" charset="-122"/>
              </a:defRPr>
            </a:lvl1pPr>
          </a:lstStyle>
          <a:p>
            <a:pPr defTabSz="732983">
              <a:defRPr/>
            </a:pPr>
            <a:r>
              <a:rPr lang="zh-CN" altLang="en-US" sz="1000" dirty="0">
                <a:solidFill>
                  <a:schemeClr val="bg1"/>
                </a:solidFill>
                <a:effectLst/>
              </a:rPr>
              <a:t>校企合作、工学</a:t>
            </a:r>
            <a:r>
              <a:rPr lang="zh-CN" altLang="en-US" sz="1000" dirty="0" smtClean="0">
                <a:solidFill>
                  <a:schemeClr val="bg1"/>
                </a:solidFill>
                <a:effectLst/>
              </a:rPr>
              <a:t>结</a:t>
            </a:r>
            <a:endParaRPr lang="en-US" altLang="zh-CN" sz="1000" dirty="0" smtClean="0">
              <a:solidFill>
                <a:schemeClr val="bg1"/>
              </a:solidFill>
              <a:effectLst/>
            </a:endParaRPr>
          </a:p>
          <a:p>
            <a:pPr defTabSz="732983">
              <a:defRPr/>
            </a:pPr>
            <a:r>
              <a:rPr lang="zh-CN" altLang="en-US" sz="1000" dirty="0" smtClean="0">
                <a:solidFill>
                  <a:schemeClr val="bg1"/>
                </a:solidFill>
                <a:effectLst/>
              </a:rPr>
              <a:t>合</a:t>
            </a:r>
            <a:r>
              <a:rPr lang="zh-CN" altLang="en-US" sz="1000" dirty="0">
                <a:solidFill>
                  <a:schemeClr val="bg1"/>
                </a:solidFill>
                <a:effectLst/>
              </a:rPr>
              <a:t>运行机制</a:t>
            </a:r>
          </a:p>
        </p:txBody>
      </p:sp>
      <p:sp>
        <p:nvSpPr>
          <p:cNvPr id="50" name="TextBox 21"/>
          <p:cNvSpPr txBox="1"/>
          <p:nvPr/>
        </p:nvSpPr>
        <p:spPr>
          <a:xfrm flipH="1">
            <a:off x="9299545" y="3836009"/>
            <a:ext cx="2347023" cy="2151506"/>
          </a:xfrm>
          <a:prstGeom prst="rect">
            <a:avLst/>
          </a:prstGeom>
          <a:noFill/>
        </p:spPr>
        <p:txBody>
          <a:bodyPr wrap="square" lIns="73298" tIns="36649" rIns="73298" bIns="36649" rtlCol="0">
            <a:spAutoFit/>
          </a:bodyPr>
          <a:lstStyle/>
          <a:p>
            <a:pPr>
              <a:lnSpc>
                <a:spcPct val="150000"/>
              </a:lnSpc>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国泰安协助建立和完善了</a:t>
            </a:r>
            <a:r>
              <a:rPr lang="en-US" altLang="zh-CN" sz="1000" kern="0" dirty="0">
                <a:solidFill>
                  <a:schemeClr val="bg2">
                    <a:lumMod val="10000"/>
                  </a:schemeClr>
                </a:solidFill>
                <a:latin typeface="微软雅黑" pitchFamily="34" charset="-122"/>
                <a:ea typeface="微软雅黑" pitchFamily="34" charset="-122"/>
                <a:cs typeface="Arial" pitchFamily="34" charset="0"/>
              </a:rPr>
              <a:t>《</a:t>
            </a:r>
            <a:r>
              <a:rPr lang="zh-CN" altLang="en-US" sz="1000" kern="0" dirty="0">
                <a:solidFill>
                  <a:schemeClr val="bg2">
                    <a:lumMod val="10000"/>
                  </a:schemeClr>
                </a:solidFill>
                <a:latin typeface="微软雅黑" pitchFamily="34" charset="-122"/>
                <a:ea typeface="微软雅黑" pitchFamily="34" charset="-122"/>
                <a:cs typeface="Arial" pitchFamily="34" charset="0"/>
              </a:rPr>
              <a:t>校企合作管理手册</a:t>
            </a:r>
            <a:r>
              <a:rPr lang="en-US" altLang="zh-CN" sz="1000" kern="0" dirty="0">
                <a:solidFill>
                  <a:schemeClr val="bg2">
                    <a:lumMod val="10000"/>
                  </a:schemeClr>
                </a:solidFill>
                <a:latin typeface="微软雅黑" pitchFamily="34" charset="-122"/>
                <a:ea typeface="微软雅黑" pitchFamily="34" charset="-122"/>
                <a:cs typeface="Arial" pitchFamily="34" charset="0"/>
              </a:rPr>
              <a:t>》</a:t>
            </a: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实训基地建设协议</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学生顶岗实习协议</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学生实习管理手册</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教师下企业实践协议</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兼职教师聘用协议</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zh-CN" altLang="en-US" sz="1000" kern="0" dirty="0">
                <a:solidFill>
                  <a:schemeClr val="bg2">
                    <a:lumMod val="10000"/>
                  </a:schemeClr>
                </a:solidFill>
                <a:latin typeface="微软雅黑" pitchFamily="34" charset="-122"/>
                <a:ea typeface="微软雅黑" pitchFamily="34" charset="-122"/>
                <a:cs typeface="Arial" pitchFamily="34" charset="0"/>
              </a:rPr>
              <a:t>兼职教师培养管理制度</a:t>
            </a:r>
            <a:endParaRPr lang="en-US" altLang="zh-CN" sz="1000" kern="0" dirty="0">
              <a:solidFill>
                <a:schemeClr val="bg2">
                  <a:lumMod val="10000"/>
                </a:schemeClr>
              </a:solidFill>
              <a:latin typeface="微软雅黑" pitchFamily="34" charset="-122"/>
              <a:ea typeface="微软雅黑" pitchFamily="34" charset="-122"/>
              <a:cs typeface="Arial" pitchFamily="34" charset="0"/>
            </a:endParaRPr>
          </a:p>
          <a:p>
            <a:pPr marL="137434" indent="-137434">
              <a:lnSpc>
                <a:spcPct val="150000"/>
              </a:lnSpc>
              <a:buFont typeface="Arial" pitchFamily="34" charset="0"/>
              <a:buChar char="•"/>
              <a:defRPr/>
            </a:pPr>
            <a:r>
              <a:rPr lang="en-US" altLang="zh-CN" sz="1000" kern="0" dirty="0">
                <a:solidFill>
                  <a:schemeClr val="bg2">
                    <a:lumMod val="10000"/>
                  </a:schemeClr>
                </a:solidFill>
                <a:latin typeface="微软雅黑" pitchFamily="34" charset="-122"/>
                <a:ea typeface="微软雅黑" pitchFamily="34" charset="-122"/>
                <a:cs typeface="Arial" pitchFamily="34" charset="0"/>
              </a:rPr>
              <a:t>……</a:t>
            </a:r>
          </a:p>
        </p:txBody>
      </p:sp>
      <p:pic>
        <p:nvPicPr>
          <p:cNvPr id="51" name="图片 5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9008" y="1612232"/>
            <a:ext cx="2694170" cy="1526092"/>
          </a:xfrm>
          <a:prstGeom prst="rect">
            <a:avLst/>
          </a:prstGeom>
          <a:noFill/>
          <a:ln>
            <a:noFill/>
          </a:ln>
        </p:spPr>
      </p:pic>
      <p:sp>
        <p:nvSpPr>
          <p:cNvPr id="52" name="矩形 51"/>
          <p:cNvSpPr/>
          <p:nvPr/>
        </p:nvSpPr>
        <p:spPr>
          <a:xfrm>
            <a:off x="9666656" y="2010692"/>
            <a:ext cx="1612800" cy="243291"/>
          </a:xfrm>
          <a:prstGeom prst="rect">
            <a:avLst/>
          </a:prstGeom>
        </p:spPr>
        <p:txBody>
          <a:bodyPr wrap="square" lIns="73298" tIns="36649" rIns="73298" bIns="36649">
            <a:spAutoFit/>
          </a:bodyPr>
          <a:lstStyle/>
          <a:p>
            <a:r>
              <a:rPr lang="zh-CN" altLang="en-US" sz="1100" b="1" dirty="0">
                <a:solidFill>
                  <a:schemeClr val="bg2">
                    <a:lumMod val="10000"/>
                  </a:schemeClr>
                </a:solidFill>
                <a:latin typeface="微软雅黑" pitchFamily="34" charset="-122"/>
                <a:ea typeface="微软雅黑" pitchFamily="34" charset="-122"/>
              </a:rPr>
              <a:t>组织专业教师进行调研</a:t>
            </a:r>
          </a:p>
        </p:txBody>
      </p:sp>
      <p:sp>
        <p:nvSpPr>
          <p:cNvPr id="53" name="矩形 52"/>
          <p:cNvSpPr/>
          <p:nvPr/>
        </p:nvSpPr>
        <p:spPr>
          <a:xfrm>
            <a:off x="1128295" y="3946886"/>
            <a:ext cx="949926" cy="243291"/>
          </a:xfrm>
          <a:prstGeom prst="rect">
            <a:avLst/>
          </a:prstGeom>
        </p:spPr>
        <p:txBody>
          <a:bodyPr wrap="square" lIns="73298" tIns="36649" rIns="73298" bIns="36649">
            <a:spAutoFit/>
          </a:bodyPr>
          <a:lstStyle/>
          <a:p>
            <a:r>
              <a:rPr lang="zh-CN" altLang="en-US" sz="1100" b="1" dirty="0">
                <a:solidFill>
                  <a:schemeClr val="bg2">
                    <a:lumMod val="10000"/>
                  </a:schemeClr>
                </a:solidFill>
                <a:latin typeface="微软雅黑" pitchFamily="34" charset="-122"/>
                <a:ea typeface="微软雅黑" pitchFamily="34" charset="-122"/>
              </a:rPr>
              <a:t> 多媒体课件</a:t>
            </a:r>
          </a:p>
        </p:txBody>
      </p:sp>
      <p:sp>
        <p:nvSpPr>
          <p:cNvPr id="54" name="矩形 53"/>
          <p:cNvSpPr/>
          <p:nvPr/>
        </p:nvSpPr>
        <p:spPr>
          <a:xfrm>
            <a:off x="4024616" y="4704196"/>
            <a:ext cx="1330913" cy="243291"/>
          </a:xfrm>
          <a:prstGeom prst="rect">
            <a:avLst/>
          </a:prstGeom>
        </p:spPr>
        <p:txBody>
          <a:bodyPr wrap="square" lIns="73298" tIns="36649" rIns="73298" bIns="36649">
            <a:spAutoFit/>
          </a:bodyPr>
          <a:lstStyle/>
          <a:p>
            <a:r>
              <a:rPr lang="zh-CN" altLang="en-US" sz="1100" b="1" dirty="0">
                <a:solidFill>
                  <a:schemeClr val="bg2">
                    <a:lumMod val="10000"/>
                  </a:schemeClr>
                </a:solidFill>
                <a:latin typeface="微软雅黑" pitchFamily="34" charset="-122"/>
                <a:ea typeface="微软雅黑" pitchFamily="34" charset="-122"/>
              </a:rPr>
              <a:t>优质核心课认证会</a:t>
            </a:r>
          </a:p>
        </p:txBody>
      </p:sp>
      <p:sp>
        <p:nvSpPr>
          <p:cNvPr id="55" name="矩形 54"/>
          <p:cNvSpPr/>
          <p:nvPr/>
        </p:nvSpPr>
        <p:spPr>
          <a:xfrm>
            <a:off x="6300040" y="3208667"/>
            <a:ext cx="1189970" cy="243291"/>
          </a:xfrm>
          <a:prstGeom prst="rect">
            <a:avLst/>
          </a:prstGeom>
        </p:spPr>
        <p:txBody>
          <a:bodyPr wrap="square" lIns="73298" tIns="36649" rIns="73298" bIns="36649">
            <a:spAutoFit/>
          </a:bodyPr>
          <a:lstStyle/>
          <a:p>
            <a:r>
              <a:rPr lang="zh-CN" altLang="en-US" sz="1100" b="1" dirty="0">
                <a:solidFill>
                  <a:schemeClr val="bg2">
                    <a:lumMod val="10000"/>
                  </a:schemeClr>
                </a:solidFill>
                <a:latin typeface="微软雅黑" pitchFamily="34" charset="-122"/>
                <a:ea typeface="微软雅黑" pitchFamily="34" charset="-122"/>
              </a:rPr>
              <a:t>组织专家论证会</a:t>
            </a:r>
          </a:p>
        </p:txBody>
      </p:sp>
      <p:pic>
        <p:nvPicPr>
          <p:cNvPr id="56" name="图片 55"/>
          <p:cNvPicPr>
            <a:picLocks noChangeAspect="1"/>
          </p:cNvPicPr>
          <p:nvPr/>
        </p:nvPicPr>
        <p:blipFill>
          <a:blip r:embed="rId5"/>
          <a:stretch>
            <a:fillRect/>
          </a:stretch>
        </p:blipFill>
        <p:spPr>
          <a:xfrm>
            <a:off x="9101523" y="2325894"/>
            <a:ext cx="2523851" cy="1500236"/>
          </a:xfrm>
          <a:prstGeom prst="rect">
            <a:avLst/>
          </a:prstGeom>
        </p:spPr>
      </p:pic>
      <p:pic>
        <p:nvPicPr>
          <p:cNvPr id="57" name="图片 56"/>
          <p:cNvPicPr>
            <a:picLocks noChangeAspect="1"/>
          </p:cNvPicPr>
          <p:nvPr/>
        </p:nvPicPr>
        <p:blipFill>
          <a:blip r:embed="rId6"/>
          <a:stretch>
            <a:fillRect/>
          </a:stretch>
        </p:blipFill>
        <p:spPr>
          <a:xfrm>
            <a:off x="3401473" y="4932098"/>
            <a:ext cx="2577198" cy="1453369"/>
          </a:xfrm>
          <a:prstGeom prst="rect">
            <a:avLst/>
          </a:prstGeom>
        </p:spPr>
      </p:pic>
      <p:pic>
        <p:nvPicPr>
          <p:cNvPr id="58" name="图片 57"/>
          <p:cNvPicPr>
            <a:picLocks noChangeAspect="1"/>
          </p:cNvPicPr>
          <p:nvPr/>
        </p:nvPicPr>
        <p:blipFill>
          <a:blip r:embed="rId7"/>
          <a:stretch>
            <a:fillRect/>
          </a:stretch>
        </p:blipFill>
        <p:spPr>
          <a:xfrm>
            <a:off x="372717" y="4217921"/>
            <a:ext cx="2940076" cy="1769594"/>
          </a:xfrm>
          <a:prstGeom prst="rect">
            <a:avLst/>
          </a:prstGeom>
        </p:spPr>
      </p:pic>
    </p:spTree>
    <p:extLst>
      <p:ext uri="{BB962C8B-B14F-4D97-AF65-F5344CB8AC3E}">
        <p14:creationId xmlns:p14="http://schemas.microsoft.com/office/powerpoint/2010/main" val="1593308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43</a:t>
            </a:r>
            <a:endParaRPr lang="zh-CN" altLang="en-US" sz="1600" b="1" dirty="0">
              <a:solidFill>
                <a:prstClr val="white"/>
              </a:solidFill>
            </a:endParaRPr>
          </a:p>
        </p:txBody>
      </p:sp>
      <p:sp>
        <p:nvSpPr>
          <p:cNvPr id="38" name="TextBox 10"/>
          <p:cNvSpPr txBox="1">
            <a:spLocks noChangeArrowheads="1"/>
          </p:cNvSpPr>
          <p:nvPr/>
        </p:nvSpPr>
        <p:spPr bwMode="auto">
          <a:xfrm>
            <a:off x="1240292" y="1533690"/>
            <a:ext cx="59006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sym typeface="MS PGothic" pitchFamily="34" charset="-128"/>
              </a:defRPr>
            </a:lvl1pPr>
            <a:lvl2pPr>
              <a:defRPr sz="2800">
                <a:solidFill>
                  <a:schemeClr val="tx1"/>
                </a:solidFill>
                <a:latin typeface="Calibri" pitchFamily="34" charset="0"/>
                <a:ea typeface="宋体" pitchFamily="2" charset="-122"/>
                <a:sym typeface="MS PGothic" pitchFamily="34" charset="-128"/>
              </a:defRPr>
            </a:lvl2pPr>
            <a:lvl3pPr>
              <a:defRPr sz="2400">
                <a:solidFill>
                  <a:schemeClr val="tx1"/>
                </a:solidFill>
                <a:latin typeface="Calibri" pitchFamily="34" charset="0"/>
                <a:ea typeface="宋体" pitchFamily="2" charset="-122"/>
                <a:sym typeface="MS PGothic" pitchFamily="34" charset="-128"/>
              </a:defRPr>
            </a:lvl3pPr>
            <a:lvl4pPr>
              <a:defRPr sz="2000">
                <a:solidFill>
                  <a:schemeClr val="tx1"/>
                </a:solidFill>
                <a:latin typeface="Calibri" pitchFamily="34" charset="0"/>
                <a:ea typeface="宋体" pitchFamily="2" charset="-122"/>
                <a:sym typeface="MS PGothic" pitchFamily="34" charset="-128"/>
              </a:defRPr>
            </a:lvl4pPr>
            <a:lvl5pPr>
              <a:defRPr sz="2000">
                <a:solidFill>
                  <a:schemeClr val="tx1"/>
                </a:solidFill>
                <a:latin typeface="Calibri" pitchFamily="34" charset="0"/>
                <a:ea typeface="宋体" pitchFamily="2" charset="-122"/>
                <a:sym typeface="MS PGothic" pitchFamily="34" charset="-128"/>
              </a:defRPr>
            </a:lvl5pPr>
            <a:lvl6pPr eaLnBrk="0" hangingPunct="0">
              <a:buFont typeface="Arial" charset="0"/>
              <a:defRPr sz="2000">
                <a:solidFill>
                  <a:schemeClr val="tx1"/>
                </a:solidFill>
                <a:latin typeface="Calibri" pitchFamily="34" charset="0"/>
                <a:ea typeface="宋体" pitchFamily="2" charset="-122"/>
                <a:sym typeface="MS PGothic" pitchFamily="34" charset="-128"/>
              </a:defRPr>
            </a:lvl6pPr>
            <a:lvl7pPr eaLnBrk="0" hangingPunct="0">
              <a:buFont typeface="Arial" charset="0"/>
              <a:defRPr sz="2000">
                <a:solidFill>
                  <a:schemeClr val="tx1"/>
                </a:solidFill>
                <a:latin typeface="Calibri" pitchFamily="34" charset="0"/>
                <a:ea typeface="宋体" pitchFamily="2" charset="-122"/>
                <a:sym typeface="MS PGothic" pitchFamily="34" charset="-128"/>
              </a:defRPr>
            </a:lvl7pPr>
            <a:lvl8pPr eaLnBrk="0" hangingPunct="0">
              <a:buFont typeface="Arial" charset="0"/>
              <a:defRPr sz="2000">
                <a:solidFill>
                  <a:schemeClr val="tx1"/>
                </a:solidFill>
                <a:latin typeface="Calibri" pitchFamily="34" charset="0"/>
                <a:ea typeface="宋体" pitchFamily="2" charset="-122"/>
                <a:sym typeface="MS PGothic" pitchFamily="34" charset="-128"/>
              </a:defRPr>
            </a:lvl8pPr>
            <a:lvl9pPr eaLnBrk="0" hangingPunct="0">
              <a:buFont typeface="Arial" charset="0"/>
              <a:defRPr sz="2000">
                <a:solidFill>
                  <a:schemeClr val="tx1"/>
                </a:solidFill>
                <a:latin typeface="Calibri" pitchFamily="34" charset="0"/>
                <a:ea typeface="宋体" pitchFamily="2" charset="-122"/>
                <a:sym typeface="MS PGothic" pitchFamily="34" charset="-128"/>
              </a:defRPr>
            </a:lvl9pPr>
          </a:lstStyle>
          <a:p>
            <a:r>
              <a:rPr lang="zh-CN" altLang="en-US" sz="1600" b="1" dirty="0" smtClean="0">
                <a:solidFill>
                  <a:srgbClr val="002060"/>
                </a:solidFill>
                <a:latin typeface="微软雅黑" pitchFamily="34" charset="-122"/>
                <a:ea typeface="微软雅黑" pitchFamily="34" charset="-122"/>
              </a:rPr>
              <a:t>机器人技术专业</a:t>
            </a:r>
            <a:r>
              <a:rPr lang="zh-CN" altLang="en-US" sz="1600" b="1" dirty="0">
                <a:solidFill>
                  <a:srgbClr val="002060"/>
                </a:solidFill>
                <a:latin typeface="微软雅黑" pitchFamily="34" charset="-122"/>
                <a:ea typeface="微软雅黑" pitchFamily="34" charset="-122"/>
              </a:rPr>
              <a:t>课程机器人专业实训室</a:t>
            </a:r>
            <a:endParaRPr lang="zh-CN" altLang="zh-CN" sz="1600" b="1" dirty="0">
              <a:solidFill>
                <a:srgbClr val="002060"/>
              </a:solidFill>
              <a:latin typeface="微软雅黑" pitchFamily="34" charset="-122"/>
              <a:ea typeface="微软雅黑" pitchFamily="34" charset="-122"/>
            </a:endParaRPr>
          </a:p>
        </p:txBody>
      </p:sp>
      <p:sp>
        <p:nvSpPr>
          <p:cNvPr id="19" name="TextBox 18"/>
          <p:cNvSpPr txBox="1"/>
          <p:nvPr/>
        </p:nvSpPr>
        <p:spPr>
          <a:xfrm>
            <a:off x="898825" y="2043077"/>
            <a:ext cx="5649120" cy="1708160"/>
          </a:xfrm>
          <a:prstGeom prst="rect">
            <a:avLst/>
          </a:prstGeom>
          <a:noFill/>
        </p:spPr>
        <p:txBody>
          <a:bodyPr wrap="square" rtlCol="0">
            <a:spAutoFit/>
          </a:bodyPr>
          <a:lstStyle/>
          <a:p>
            <a:pPr indent="360000">
              <a:lnSpc>
                <a:spcPct val="150000"/>
              </a:lnSpc>
            </a:pPr>
            <a:r>
              <a:rPr lang="en-US" altLang="zh-CN" sz="1400" dirty="0" smtClean="0">
                <a:latin typeface="微软雅黑" pitchFamily="34" charset="-122"/>
                <a:ea typeface="微软雅黑" pitchFamily="34" charset="-122"/>
                <a:sym typeface="Arial" pitchFamily="34" charset="0"/>
              </a:rPr>
              <a:t>2016</a:t>
            </a:r>
            <a:r>
              <a:rPr lang="zh-CN" altLang="en-US" sz="1400" dirty="0" smtClean="0">
                <a:latin typeface="微软雅黑" pitchFamily="34" charset="-122"/>
                <a:ea typeface="微软雅黑" pitchFamily="34" charset="-122"/>
                <a:sym typeface="Arial" pitchFamily="34" charset="0"/>
              </a:rPr>
              <a:t>年</a:t>
            </a:r>
            <a:r>
              <a:rPr lang="en-US" altLang="zh-CN" sz="1400" dirty="0" smtClean="0">
                <a:latin typeface="微软雅黑" pitchFamily="34" charset="-122"/>
                <a:ea typeface="微软雅黑" pitchFamily="34" charset="-122"/>
                <a:sym typeface="Arial" pitchFamily="34" charset="0"/>
              </a:rPr>
              <a:t>1</a:t>
            </a:r>
            <a:r>
              <a:rPr lang="zh-CN" altLang="en-US" sz="1400" dirty="0" smtClean="0">
                <a:latin typeface="微软雅黑" pitchFamily="34" charset="-122"/>
                <a:ea typeface="微软雅黑" pitchFamily="34" charset="-122"/>
                <a:sym typeface="Arial" pitchFamily="34" charset="0"/>
              </a:rPr>
              <a:t>月</a:t>
            </a:r>
            <a:r>
              <a:rPr lang="en-US" altLang="zh-CN" sz="1400" dirty="0" smtClean="0">
                <a:latin typeface="微软雅黑" pitchFamily="34" charset="-122"/>
                <a:ea typeface="微软雅黑" pitchFamily="34" charset="-122"/>
                <a:sym typeface="Arial" pitchFamily="34" charset="0"/>
              </a:rPr>
              <a:t>13</a:t>
            </a:r>
            <a:r>
              <a:rPr lang="zh-CN" altLang="en-US" sz="1400" dirty="0" smtClean="0">
                <a:latin typeface="微软雅黑" pitchFamily="34" charset="-122"/>
                <a:ea typeface="微软雅黑" pitchFamily="34" charset="-122"/>
                <a:sym typeface="Arial" pitchFamily="34" charset="0"/>
              </a:rPr>
              <a:t>日，国泰安成功中标十堰市高级技工学校机器人虚拟仿真实训室与基础实训室项目，提供机器人仿真软件</a:t>
            </a:r>
            <a:r>
              <a:rPr lang="zh-CN" altLang="en-US" sz="1400" dirty="0">
                <a:latin typeface="微软雅黑" pitchFamily="34" charset="-122"/>
                <a:ea typeface="微软雅黑" pitchFamily="34" charset="-122"/>
                <a:sym typeface="Arial" pitchFamily="34" charset="0"/>
              </a:rPr>
              <a:t>、</a:t>
            </a:r>
            <a:r>
              <a:rPr lang="zh-CN" altLang="en-US" sz="1400" dirty="0" smtClean="0">
                <a:latin typeface="微软雅黑" pitchFamily="34" charset="-122"/>
                <a:ea typeface="微软雅黑" pitchFamily="34" charset="-122"/>
                <a:sym typeface="Arial" pitchFamily="34" charset="0"/>
              </a:rPr>
              <a:t>机电一体化设计与控制仿真系统、虚拟仿真实验教学平台</a:t>
            </a:r>
            <a:r>
              <a:rPr lang="zh-CN" altLang="en-US" sz="1400" dirty="0">
                <a:latin typeface="微软雅黑" pitchFamily="34" charset="-122"/>
                <a:ea typeface="微软雅黑" pitchFamily="34" charset="-122"/>
                <a:sym typeface="Arial" pitchFamily="34" charset="0"/>
              </a:rPr>
              <a:t>、</a:t>
            </a:r>
            <a:r>
              <a:rPr lang="zh-CN" altLang="en-US" sz="1400" dirty="0" smtClean="0">
                <a:latin typeface="微软雅黑" pitchFamily="34" charset="-122"/>
                <a:ea typeface="微软雅黑" pitchFamily="34" charset="-122"/>
                <a:sym typeface="Arial" pitchFamily="34" charset="0"/>
              </a:rPr>
              <a:t>最小机电系统、六</a:t>
            </a:r>
            <a:r>
              <a:rPr lang="zh-CN" altLang="en-US" sz="1400" dirty="0">
                <a:latin typeface="微软雅黑" pitchFamily="34" charset="-122"/>
                <a:ea typeface="微软雅黑" pitchFamily="34" charset="-122"/>
                <a:sym typeface="Arial" pitchFamily="34" charset="0"/>
              </a:rPr>
              <a:t>轴</a:t>
            </a:r>
            <a:r>
              <a:rPr lang="zh-CN" altLang="en-US" sz="1400" dirty="0" smtClean="0">
                <a:latin typeface="微软雅黑" pitchFamily="34" charset="-122"/>
                <a:ea typeface="微软雅黑" pitchFamily="34" charset="-122"/>
                <a:sym typeface="Arial" pitchFamily="34" charset="0"/>
              </a:rPr>
              <a:t>工业机器人、机器人</a:t>
            </a:r>
            <a:r>
              <a:rPr lang="zh-CN" altLang="en-US" sz="1400" dirty="0">
                <a:latin typeface="微软雅黑" pitchFamily="34" charset="-122"/>
                <a:ea typeface="微软雅黑" pitchFamily="34" charset="-122"/>
                <a:sym typeface="Arial" pitchFamily="34" charset="0"/>
              </a:rPr>
              <a:t>资源</a:t>
            </a:r>
            <a:r>
              <a:rPr lang="zh-CN" altLang="en-US" sz="1400" dirty="0" smtClean="0">
                <a:latin typeface="微软雅黑" pitchFamily="34" charset="-122"/>
                <a:ea typeface="微软雅黑" pitchFamily="34" charset="-122"/>
                <a:sym typeface="Arial" pitchFamily="34" charset="0"/>
              </a:rPr>
              <a:t>包、课程网站建设及文化墙建设等机器人实训产品和服务。</a:t>
            </a:r>
            <a:endParaRPr lang="en-US" altLang="zh-CN" sz="1400" dirty="0">
              <a:latin typeface="微软雅黑" pitchFamily="34" charset="-122"/>
              <a:ea typeface="微软雅黑" pitchFamily="34" charset="-122"/>
              <a:sym typeface="Arial" pitchFamily="34" charset="0"/>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181" y="2043077"/>
            <a:ext cx="2934280" cy="1598337"/>
          </a:xfrm>
          <a:prstGeom prst="rect">
            <a:avLst/>
          </a:prstGeom>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959" y="3927362"/>
            <a:ext cx="3699641" cy="2178259"/>
          </a:xfrm>
          <a:prstGeom prst="rect">
            <a:avLst/>
          </a:prstGeom>
        </p:spPr>
      </p:pic>
      <p:pic>
        <p:nvPicPr>
          <p:cNvPr id="24" name="图片 23"/>
          <p:cNvPicPr/>
          <p:nvPr/>
        </p:nvPicPr>
        <p:blipFill>
          <a:blip r:embed="rId5" cstate="print">
            <a:extLst>
              <a:ext uri="{28A0092B-C50C-407E-A947-70E740481C1C}">
                <a14:useLocalDpi xmlns:a14="http://schemas.microsoft.com/office/drawing/2010/main" val="0"/>
              </a:ext>
            </a:extLst>
          </a:blip>
          <a:stretch>
            <a:fillRect/>
          </a:stretch>
        </p:blipFill>
        <p:spPr>
          <a:xfrm>
            <a:off x="6375512" y="3875641"/>
            <a:ext cx="4603531" cy="2368480"/>
          </a:xfrm>
          <a:prstGeom prst="rect">
            <a:avLst/>
          </a:prstGeom>
        </p:spPr>
      </p:pic>
      <p:cxnSp>
        <p:nvCxnSpPr>
          <p:cNvPr id="25" name="直接连接符 24"/>
          <p:cNvCxnSpPr/>
          <p:nvPr/>
        </p:nvCxnSpPr>
        <p:spPr>
          <a:xfrm>
            <a:off x="5665076" y="3751237"/>
            <a:ext cx="0" cy="2750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98825" y="3751237"/>
            <a:ext cx="104094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357241" y="2043077"/>
            <a:ext cx="0" cy="170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MH_Other_5"/>
          <p:cNvSpPr>
            <a:spLocks noChangeArrowheads="1"/>
          </p:cNvSpPr>
          <p:nvPr>
            <p:custDataLst>
              <p:tags r:id="rId1"/>
            </p:custDataLst>
          </p:nvPr>
        </p:nvSpPr>
        <p:spPr bwMode="auto">
          <a:xfrm>
            <a:off x="228925" y="729170"/>
            <a:ext cx="337660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（三）十堰市高级技工学校</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497999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3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250" fill="hold"/>
                                        <p:tgtEl>
                                          <p:spTgt spid="23"/>
                                        </p:tgtEl>
                                        <p:attrNameLst>
                                          <p:attrName>ppt_w</p:attrName>
                                        </p:attrNameLst>
                                      </p:cBhvr>
                                      <p:tavLst>
                                        <p:tav tm="0">
                                          <p:val>
                                            <p:fltVal val="0"/>
                                          </p:val>
                                        </p:tav>
                                        <p:tav tm="100000">
                                          <p:val>
                                            <p:strVal val="#ppt_w"/>
                                          </p:val>
                                        </p:tav>
                                      </p:tavLst>
                                    </p:anim>
                                    <p:anim calcmode="lin" valueType="num">
                                      <p:cBhvr>
                                        <p:cTn id="14" dur="1250" fill="hold"/>
                                        <p:tgtEl>
                                          <p:spTgt spid="23"/>
                                        </p:tgtEl>
                                        <p:attrNameLst>
                                          <p:attrName>ppt_h</p:attrName>
                                        </p:attrNameLst>
                                      </p:cBhvr>
                                      <p:tavLst>
                                        <p:tav tm="0">
                                          <p:val>
                                            <p:fltVal val="0"/>
                                          </p:val>
                                        </p:tav>
                                        <p:tav tm="100000">
                                          <p:val>
                                            <p:strVal val="#ppt_h"/>
                                          </p:val>
                                        </p:tav>
                                      </p:tavLst>
                                    </p:anim>
                                    <p:anim calcmode="lin" valueType="num">
                                      <p:cBhvr>
                                        <p:cTn id="15" dur="1250" fill="hold"/>
                                        <p:tgtEl>
                                          <p:spTgt spid="23"/>
                                        </p:tgtEl>
                                        <p:attrNameLst>
                                          <p:attrName>style.rotation</p:attrName>
                                        </p:attrNameLst>
                                      </p:cBhvr>
                                      <p:tavLst>
                                        <p:tav tm="0">
                                          <p:val>
                                            <p:fltVal val="90"/>
                                          </p:val>
                                        </p:tav>
                                        <p:tav tm="100000">
                                          <p:val>
                                            <p:fltVal val="0"/>
                                          </p:val>
                                        </p:tav>
                                      </p:tavLst>
                                    </p:anim>
                                    <p:animEffect transition="in" filter="fade">
                                      <p:cBhvr>
                                        <p:cTn id="16" dur="1250"/>
                                        <p:tgtEl>
                                          <p:spTgt spid="23"/>
                                        </p:tgtEl>
                                      </p:cBhvr>
                                    </p:animEffect>
                                  </p:childTnLst>
                                </p:cTn>
                              </p:par>
                              <p:par>
                                <p:cTn id="17" presetID="3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250" fill="hold"/>
                                        <p:tgtEl>
                                          <p:spTgt spid="24"/>
                                        </p:tgtEl>
                                        <p:attrNameLst>
                                          <p:attrName>ppt_w</p:attrName>
                                        </p:attrNameLst>
                                      </p:cBhvr>
                                      <p:tavLst>
                                        <p:tav tm="0">
                                          <p:val>
                                            <p:fltVal val="0"/>
                                          </p:val>
                                        </p:tav>
                                        <p:tav tm="100000">
                                          <p:val>
                                            <p:strVal val="#ppt_w"/>
                                          </p:val>
                                        </p:tav>
                                      </p:tavLst>
                                    </p:anim>
                                    <p:anim calcmode="lin" valueType="num">
                                      <p:cBhvr>
                                        <p:cTn id="20" dur="1250" fill="hold"/>
                                        <p:tgtEl>
                                          <p:spTgt spid="24"/>
                                        </p:tgtEl>
                                        <p:attrNameLst>
                                          <p:attrName>ppt_h</p:attrName>
                                        </p:attrNameLst>
                                      </p:cBhvr>
                                      <p:tavLst>
                                        <p:tav tm="0">
                                          <p:val>
                                            <p:fltVal val="0"/>
                                          </p:val>
                                        </p:tav>
                                        <p:tav tm="100000">
                                          <p:val>
                                            <p:strVal val="#ppt_h"/>
                                          </p:val>
                                        </p:tav>
                                      </p:tavLst>
                                    </p:anim>
                                    <p:anim calcmode="lin" valueType="num">
                                      <p:cBhvr>
                                        <p:cTn id="21" dur="1250" fill="hold"/>
                                        <p:tgtEl>
                                          <p:spTgt spid="24"/>
                                        </p:tgtEl>
                                        <p:attrNameLst>
                                          <p:attrName>style.rotation</p:attrName>
                                        </p:attrNameLst>
                                      </p:cBhvr>
                                      <p:tavLst>
                                        <p:tav tm="0">
                                          <p:val>
                                            <p:fltVal val="90"/>
                                          </p:val>
                                        </p:tav>
                                        <p:tav tm="100000">
                                          <p:val>
                                            <p:fltVal val="0"/>
                                          </p:val>
                                        </p:tav>
                                      </p:tavLst>
                                    </p:anim>
                                    <p:animEffect transition="in" filter="fade">
                                      <p:cBhvr>
                                        <p:cTn id="22" dur="1250"/>
                                        <p:tgtEl>
                                          <p:spTgt spid="24"/>
                                        </p:tgtEl>
                                      </p:cBhvr>
                                    </p:animEffect>
                                  </p:childTnLst>
                                </p:cTn>
                              </p:par>
                              <p:par>
                                <p:cTn id="23" presetID="3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250" fill="hold"/>
                                        <p:tgtEl>
                                          <p:spTgt spid="22"/>
                                        </p:tgtEl>
                                        <p:attrNameLst>
                                          <p:attrName>ppt_w</p:attrName>
                                        </p:attrNameLst>
                                      </p:cBhvr>
                                      <p:tavLst>
                                        <p:tav tm="0">
                                          <p:val>
                                            <p:fltVal val="0"/>
                                          </p:val>
                                        </p:tav>
                                        <p:tav tm="100000">
                                          <p:val>
                                            <p:strVal val="#ppt_w"/>
                                          </p:val>
                                        </p:tav>
                                      </p:tavLst>
                                    </p:anim>
                                    <p:anim calcmode="lin" valueType="num">
                                      <p:cBhvr>
                                        <p:cTn id="26" dur="1250" fill="hold"/>
                                        <p:tgtEl>
                                          <p:spTgt spid="22"/>
                                        </p:tgtEl>
                                        <p:attrNameLst>
                                          <p:attrName>ppt_h</p:attrName>
                                        </p:attrNameLst>
                                      </p:cBhvr>
                                      <p:tavLst>
                                        <p:tav tm="0">
                                          <p:val>
                                            <p:fltVal val="0"/>
                                          </p:val>
                                        </p:tav>
                                        <p:tav tm="100000">
                                          <p:val>
                                            <p:strVal val="#ppt_h"/>
                                          </p:val>
                                        </p:tav>
                                      </p:tavLst>
                                    </p:anim>
                                    <p:anim calcmode="lin" valueType="num">
                                      <p:cBhvr>
                                        <p:cTn id="27" dur="1250" fill="hold"/>
                                        <p:tgtEl>
                                          <p:spTgt spid="22"/>
                                        </p:tgtEl>
                                        <p:attrNameLst>
                                          <p:attrName>style.rotation</p:attrName>
                                        </p:attrNameLst>
                                      </p:cBhvr>
                                      <p:tavLst>
                                        <p:tav tm="0">
                                          <p:val>
                                            <p:fltVal val="90"/>
                                          </p:val>
                                        </p:tav>
                                        <p:tav tm="100000">
                                          <p:val>
                                            <p:fltVal val="0"/>
                                          </p:val>
                                        </p:tav>
                                      </p:tavLst>
                                    </p:anim>
                                    <p:animEffect transition="in" filter="fade">
                                      <p:cBhvr>
                                        <p:cTn id="28" dur="1250"/>
                                        <p:tgtEl>
                                          <p:spTgt spid="22"/>
                                        </p:tgtEl>
                                      </p:cBhvr>
                                    </p:animEffect>
                                  </p:childTnLst>
                                </p:cTn>
                              </p:par>
                              <p:par>
                                <p:cTn id="29" presetID="2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1750"/>
                                        <p:tgtEl>
                                          <p:spTgt spid="32"/>
                                        </p:tgtEl>
                                      </p:cBhvr>
                                    </p:animEffect>
                                  </p:childTnLst>
                                </p:cTn>
                              </p:par>
                              <p:par>
                                <p:cTn id="32" presetID="22" presetClass="entr" presetSubtype="4"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1750"/>
                                        <p:tgtEl>
                                          <p:spTgt spid="29"/>
                                        </p:tgtEl>
                                      </p:cBhvr>
                                    </p:animEffect>
                                  </p:childTnLst>
                                </p:cTn>
                              </p:par>
                              <p:par>
                                <p:cTn id="35" presetID="2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down)">
                                      <p:cBhvr>
                                        <p:cTn id="37" dur="1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6752677" y="1159195"/>
            <a:ext cx="4247555" cy="584775"/>
          </a:xfrm>
          <a:prstGeom prst="rect">
            <a:avLst/>
          </a:prstGeom>
          <a:solidFill>
            <a:schemeClr val="accent1">
              <a:lumMod val="20000"/>
              <a:lumOff val="80000"/>
            </a:schemeClr>
          </a:solidFill>
        </p:spPr>
        <p:txBody>
          <a:bodyPr wrap="square">
            <a:spAutoFit/>
          </a:bodyPr>
          <a:lstStyle/>
          <a:p>
            <a:r>
              <a:rPr lang="zh-CN" altLang="en-US" sz="1600" b="1" dirty="0" smtClean="0">
                <a:solidFill>
                  <a:srgbClr val="FF0000"/>
                </a:solidFill>
                <a:latin typeface="微软雅黑" pitchFamily="34" charset="-122"/>
                <a:ea typeface="微软雅黑" pitchFamily="34" charset="-122"/>
              </a:rPr>
              <a:t>       </a:t>
            </a:r>
            <a:r>
              <a:rPr lang="zh-CN" altLang="en-US" sz="1600" b="1" dirty="0" smtClean="0">
                <a:solidFill>
                  <a:srgbClr val="C00000"/>
                </a:solidFill>
                <a:latin typeface="微软雅黑" pitchFamily="34" charset="-122"/>
                <a:ea typeface="微软雅黑" pitchFamily="34" charset="-122"/>
              </a:rPr>
              <a:t>案例</a:t>
            </a:r>
            <a:r>
              <a:rPr lang="en-US" altLang="zh-CN" sz="1600" b="1" dirty="0" smtClean="0">
                <a:solidFill>
                  <a:srgbClr val="C00000"/>
                </a:solidFill>
                <a:latin typeface="微软雅黑" pitchFamily="34" charset="-122"/>
                <a:ea typeface="微软雅黑" pitchFamily="34" charset="-122"/>
              </a:rPr>
              <a:t>--</a:t>
            </a:r>
            <a:r>
              <a:rPr lang="zh-CN" altLang="en-US" sz="1600" b="1" dirty="0">
                <a:solidFill>
                  <a:srgbClr val="C00000"/>
                </a:solidFill>
                <a:latin typeface="微软雅黑" pitchFamily="34" charset="-122"/>
                <a:ea typeface="微软雅黑" pitchFamily="34" charset="-122"/>
              </a:rPr>
              <a:t>南京铁道职业技术学院与国</a:t>
            </a:r>
            <a:r>
              <a:rPr lang="zh-CN" altLang="en-US" sz="1600" b="1" dirty="0" smtClean="0">
                <a:solidFill>
                  <a:srgbClr val="C00000"/>
                </a:solidFill>
                <a:latin typeface="微软雅黑" pitchFamily="34" charset="-122"/>
                <a:ea typeface="微软雅黑" pitchFamily="34" charset="-122"/>
              </a:rPr>
              <a:t>泰安</a:t>
            </a:r>
            <a:endParaRPr lang="en-US" altLang="zh-CN" sz="1600" b="1" dirty="0" smtClean="0">
              <a:solidFill>
                <a:srgbClr val="C00000"/>
              </a:solidFill>
              <a:latin typeface="微软雅黑" pitchFamily="34" charset="-122"/>
              <a:ea typeface="微软雅黑" pitchFamily="34" charset="-122"/>
            </a:endParaRPr>
          </a:p>
          <a:p>
            <a:r>
              <a:rPr lang="zh-CN" altLang="en-US" sz="1600" b="1" dirty="0" smtClean="0">
                <a:solidFill>
                  <a:srgbClr val="C00000"/>
                </a:solidFill>
                <a:latin typeface="微软雅黑" pitchFamily="34" charset="-122"/>
                <a:ea typeface="微软雅黑" pitchFamily="34" charset="-122"/>
              </a:rPr>
              <a:t>共建</a:t>
            </a:r>
            <a:r>
              <a:rPr lang="zh-CN" altLang="en-US" sz="1600" b="1" dirty="0">
                <a:solidFill>
                  <a:srgbClr val="C00000"/>
                </a:solidFill>
                <a:latin typeface="微软雅黑" pitchFamily="34" charset="-122"/>
                <a:ea typeface="微软雅黑" pitchFamily="34" charset="-122"/>
              </a:rPr>
              <a:t>虚拟现实产学研协同创新中心</a:t>
            </a:r>
          </a:p>
        </p:txBody>
      </p:sp>
      <p:pic>
        <p:nvPicPr>
          <p:cNvPr id="29" name="Picture 2" descr="http://www.gtafe.com/Resource/Common/eWebEditor/uploadfile/20170425160259265001.jpg"/>
          <p:cNvPicPr>
            <a:picLocks noChangeAspect="1" noChangeArrowheads="1"/>
          </p:cNvPicPr>
          <p:nvPr/>
        </p:nvPicPr>
        <p:blipFill>
          <a:blip r:embed="rId4"/>
          <a:srcRect/>
          <a:stretch>
            <a:fillRect/>
          </a:stretch>
        </p:blipFill>
        <p:spPr bwMode="auto">
          <a:xfrm>
            <a:off x="886001" y="1943100"/>
            <a:ext cx="4839496" cy="3223648"/>
          </a:xfrm>
          <a:prstGeom prst="rect">
            <a:avLst/>
          </a:prstGeom>
          <a:noFill/>
          <a:ln w="9525">
            <a:noFill/>
            <a:miter lim="800000"/>
            <a:headEnd/>
            <a:tailEnd/>
          </a:ln>
        </p:spPr>
      </p:pic>
      <p:sp>
        <p:nvSpPr>
          <p:cNvPr id="37" name="矩形 25"/>
          <p:cNvSpPr>
            <a:spLocks noChangeArrowheads="1"/>
          </p:cNvSpPr>
          <p:nvPr/>
        </p:nvSpPr>
        <p:spPr bwMode="auto">
          <a:xfrm>
            <a:off x="6324600" y="1628775"/>
            <a:ext cx="4966006" cy="2169825"/>
          </a:xfrm>
          <a:prstGeom prst="rect">
            <a:avLst/>
          </a:prstGeom>
          <a:noFill/>
          <a:ln w="9525">
            <a:noFill/>
            <a:miter lim="800000"/>
            <a:headEnd/>
            <a:tailEnd/>
          </a:ln>
        </p:spPr>
        <p:txBody>
          <a:bodyPr wrap="square">
            <a:spAutoFit/>
          </a:bodyPr>
          <a:lstStyle/>
          <a:p>
            <a:pPr>
              <a:lnSpc>
                <a:spcPct val="150000"/>
              </a:lnSpc>
            </a:pPr>
            <a:r>
              <a:rPr lang="zh-CN" altLang="en-US" dirty="0" smtClean="0">
                <a:latin typeface="微软雅黑" pitchFamily="34" charset="-122"/>
                <a:ea typeface="微软雅黑" pitchFamily="34" charset="-122"/>
              </a:rPr>
              <a:t>      在</a:t>
            </a:r>
            <a:r>
              <a:rPr lang="zh-CN" altLang="en-US" dirty="0">
                <a:latin typeface="微软雅黑" pitchFamily="34" charset="-122"/>
                <a:ea typeface="微软雅黑" pitchFamily="34" charset="-122"/>
              </a:rPr>
              <a:t>江苏省教育厅举办的“</a:t>
            </a:r>
            <a:r>
              <a:rPr lang="en-US" altLang="zh-CN" dirty="0">
                <a:latin typeface="微软雅黑" pitchFamily="34" charset="-122"/>
                <a:ea typeface="微软雅黑" pitchFamily="34" charset="-122"/>
              </a:rPr>
              <a:t>2017</a:t>
            </a:r>
            <a:r>
              <a:rPr lang="zh-CN" altLang="en-US" dirty="0">
                <a:latin typeface="微软雅黑" pitchFamily="34" charset="-122"/>
                <a:ea typeface="微软雅黑" pitchFamily="34" charset="-122"/>
              </a:rPr>
              <a:t>年江苏省高等职业院校信息化教学大赛”上，来自南铁的刘睿勍老师结合南铁与国泰安共建虚拟现实协同创新中心开发项目所做的信息化教学设计荣获一等奖。</a:t>
            </a:r>
          </a:p>
        </p:txBody>
      </p:sp>
      <p:graphicFrame>
        <p:nvGraphicFramePr>
          <p:cNvPr id="38" name="Object 20"/>
          <p:cNvGraphicFramePr>
            <a:graphicFrameLocks noChangeAspect="1"/>
          </p:cNvGraphicFramePr>
          <p:nvPr>
            <p:extLst>
              <p:ext uri="{D42A27DB-BD31-4B8C-83A1-F6EECF244321}">
                <p14:modId xmlns:p14="http://schemas.microsoft.com/office/powerpoint/2010/main" val="2844746612"/>
              </p:ext>
            </p:extLst>
          </p:nvPr>
        </p:nvGraphicFramePr>
        <p:xfrm>
          <a:off x="6659308" y="3798600"/>
          <a:ext cx="4204343" cy="2014333"/>
        </p:xfrm>
        <a:graphic>
          <a:graphicData uri="http://schemas.openxmlformats.org/presentationml/2006/ole">
            <mc:AlternateContent xmlns:mc="http://schemas.openxmlformats.org/markup-compatibility/2006">
              <mc:Choice xmlns:v="urn:schemas-microsoft-com:vml" Requires="v">
                <p:oleObj spid="_x0000_s5158" name="PicObj Class" r:id="rId5" imgW="0" imgH="0" progId="Picture.PicObj.1">
                  <p:embed/>
                </p:oleObj>
              </mc:Choice>
              <mc:Fallback>
                <p:oleObj name="PicObj Class" r:id="rId5" imgW="0" imgH="0" progId="Picture.PicObj.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308" y="3798600"/>
                        <a:ext cx="4204343" cy="2014333"/>
                      </a:xfrm>
                      <a:prstGeom prst="rect">
                        <a:avLst/>
                      </a:prstGeom>
                      <a:noFill/>
                      <a:extLst/>
                    </p:spPr>
                  </p:pic>
                </p:oleObj>
              </mc:Fallback>
            </mc:AlternateContent>
          </a:graphicData>
        </a:graphic>
      </p:graphicFrame>
      <p:cxnSp>
        <p:nvCxnSpPr>
          <p:cNvPr id="22" name="直接连接符 2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2"/>
          <p:cNvSpPr txBox="1"/>
          <p:nvPr/>
        </p:nvSpPr>
        <p:spPr>
          <a:xfrm>
            <a:off x="11850701" y="235536"/>
            <a:ext cx="4539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anose="020B0503020204020204" pitchFamily="34" charset="-122"/>
                <a:ea typeface="微软雅黑" panose="020B0503020204020204" pitchFamily="34" charset="-122"/>
              </a:rPr>
              <a:t>44</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
        <p:nvSpPr>
          <p:cNvPr id="13" name="MH_Other_5"/>
          <p:cNvSpPr>
            <a:spLocks noChangeArrowheads="1"/>
          </p:cNvSpPr>
          <p:nvPr>
            <p:custDataLst>
              <p:tags r:id="rId2"/>
            </p:custDataLst>
          </p:nvPr>
        </p:nvSpPr>
        <p:spPr bwMode="auto">
          <a:xfrm>
            <a:off x="175716" y="726472"/>
            <a:ext cx="356834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（四）南京铁道职业技术学院</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429045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45</a:t>
            </a:r>
            <a:endParaRPr lang="zh-CN" altLang="en-US" sz="1600" b="1" dirty="0"/>
          </a:p>
        </p:txBody>
      </p:sp>
      <p:sp>
        <p:nvSpPr>
          <p:cNvPr id="17" name="1 Título"/>
          <p:cNvSpPr txBox="1">
            <a:spLocks/>
          </p:cNvSpPr>
          <p:nvPr/>
        </p:nvSpPr>
        <p:spPr bwMode="auto">
          <a:xfrm>
            <a:off x="1275708" y="1048801"/>
            <a:ext cx="9225481" cy="1354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500">
                <a:solidFill>
                  <a:schemeClr val="tx1"/>
                </a:solidFill>
                <a:latin typeface="Arial" pitchFamily="34" charset="0"/>
                <a:ea typeface="宋体" pitchFamily="2" charset="-122"/>
              </a:defRPr>
            </a:lvl1pPr>
            <a:lvl2pPr marL="742950" indent="-285750" eaLnBrk="0" hangingPunct="0">
              <a:defRPr sz="2500">
                <a:solidFill>
                  <a:schemeClr val="tx1"/>
                </a:solidFill>
                <a:latin typeface="Arial" pitchFamily="34" charset="0"/>
                <a:ea typeface="宋体" pitchFamily="2" charset="-122"/>
              </a:defRPr>
            </a:lvl2pPr>
            <a:lvl3pPr marL="1143000" indent="-228600" eaLnBrk="0" hangingPunct="0">
              <a:defRPr sz="2500">
                <a:solidFill>
                  <a:schemeClr val="tx1"/>
                </a:solidFill>
                <a:latin typeface="Arial" pitchFamily="34" charset="0"/>
                <a:ea typeface="宋体" pitchFamily="2" charset="-122"/>
              </a:defRPr>
            </a:lvl3pPr>
            <a:lvl4pPr marL="1600200" indent="-228600" eaLnBrk="0" hangingPunct="0">
              <a:defRPr sz="2500">
                <a:solidFill>
                  <a:schemeClr val="tx1"/>
                </a:solidFill>
                <a:latin typeface="Arial" pitchFamily="34" charset="0"/>
                <a:ea typeface="宋体" pitchFamily="2" charset="-122"/>
              </a:defRPr>
            </a:lvl4pPr>
            <a:lvl5pPr marL="2057400" indent="-228600" eaLnBrk="0" hangingPunct="0">
              <a:defRPr sz="25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5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5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5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500">
                <a:solidFill>
                  <a:schemeClr val="tx1"/>
                </a:solidFill>
                <a:latin typeface="Arial" pitchFamily="34" charset="0"/>
                <a:ea typeface="宋体" pitchFamily="2" charset="-122"/>
              </a:defRPr>
            </a:lvl9pPr>
          </a:lstStyle>
          <a:p>
            <a:pPr eaLnBrk="1" hangingPunct="1">
              <a:lnSpc>
                <a:spcPct val="150000"/>
              </a:lnSpc>
            </a:pPr>
            <a:r>
              <a:rPr lang="zh-CN" altLang="en-US" sz="1800" dirty="0" smtClean="0">
                <a:latin typeface="微软雅黑" pitchFamily="34" charset="-122"/>
                <a:ea typeface="微软雅黑" pitchFamily="34" charset="-122"/>
              </a:rPr>
              <a:t>        截至</a:t>
            </a:r>
            <a:r>
              <a:rPr lang="en-US" altLang="zh-CN" sz="1800" dirty="0" smtClean="0">
                <a:latin typeface="微软雅黑" pitchFamily="34" charset="-122"/>
                <a:ea typeface="微软雅黑" pitchFamily="34" charset="-122"/>
              </a:rPr>
              <a:t>2017</a:t>
            </a:r>
            <a:r>
              <a:rPr lang="zh-CN" altLang="en-US" sz="1800" dirty="0" smtClean="0">
                <a:latin typeface="微软雅黑" pitchFamily="34" charset="-122"/>
                <a:ea typeface="微软雅黑" pitchFamily="34" charset="-122"/>
              </a:rPr>
              <a:t>年</a:t>
            </a:r>
            <a:r>
              <a:rPr lang="en-US" altLang="zh-CN" sz="1800" dirty="0" smtClean="0">
                <a:latin typeface="微软雅黑" pitchFamily="34" charset="-122"/>
                <a:ea typeface="微软雅黑" pitchFamily="34" charset="-122"/>
              </a:rPr>
              <a:t>12</a:t>
            </a:r>
            <a:r>
              <a:rPr lang="zh-CN" altLang="en-US" sz="1800" dirty="0" smtClean="0">
                <a:latin typeface="微软雅黑" pitchFamily="34" charset="-122"/>
                <a:ea typeface="微软雅黑" pitchFamily="34" charset="-122"/>
              </a:rPr>
              <a:t>月：</a:t>
            </a:r>
            <a:r>
              <a:rPr lang="zh-CN" altLang="en-US" sz="1600" dirty="0" smtClean="0">
                <a:latin typeface="微软雅黑" pitchFamily="34" charset="-122"/>
                <a:ea typeface="微软雅黑" pitchFamily="34" charset="-122"/>
              </a:rPr>
              <a:t>与</a:t>
            </a:r>
            <a:r>
              <a:rPr lang="zh-CN" altLang="en-US" sz="1600" dirty="0">
                <a:latin typeface="微软雅黑" pitchFamily="34" charset="-122"/>
                <a:ea typeface="微软雅黑" pitchFamily="34" charset="-122"/>
              </a:rPr>
              <a:t>国泰安确定合作关系</a:t>
            </a:r>
            <a:r>
              <a:rPr lang="zh-CN" altLang="en-US" sz="1600" dirty="0" smtClean="0">
                <a:latin typeface="微软雅黑" pitchFamily="34" charset="-122"/>
                <a:ea typeface="微软雅黑" pitchFamily="34" charset="-122"/>
              </a:rPr>
              <a:t>的机电大类</a:t>
            </a:r>
            <a:r>
              <a:rPr lang="zh-CN" altLang="en-US" sz="1600" dirty="0">
                <a:latin typeface="微软雅黑" pitchFamily="34" charset="-122"/>
                <a:ea typeface="微软雅黑" pitchFamily="34" charset="-122"/>
              </a:rPr>
              <a:t>院校已</a:t>
            </a:r>
            <a:r>
              <a:rPr lang="zh-CN" altLang="en-US" sz="1600" dirty="0" smtClean="0">
                <a:latin typeface="微软雅黑" pitchFamily="34" charset="-122"/>
                <a:ea typeface="微软雅黑" pitchFamily="34" charset="-122"/>
              </a:rPr>
              <a:t>达</a:t>
            </a:r>
            <a:r>
              <a:rPr lang="en-US" altLang="zh-CN" sz="1600" b="1" i="1" dirty="0" smtClean="0">
                <a:solidFill>
                  <a:srgbClr val="C00000"/>
                </a:solidFill>
                <a:latin typeface="微软雅黑" pitchFamily="34" charset="-122"/>
                <a:ea typeface="微软雅黑" pitchFamily="34" charset="-122"/>
              </a:rPr>
              <a:t>86 </a:t>
            </a:r>
            <a:r>
              <a:rPr lang="zh-CN" altLang="en-US" sz="1600" dirty="0" smtClean="0">
                <a:latin typeface="微软雅黑" pitchFamily="34" charset="-122"/>
                <a:ea typeface="微软雅黑" pitchFamily="34" charset="-122"/>
              </a:rPr>
              <a:t>所</a:t>
            </a:r>
            <a:r>
              <a:rPr lang="zh-CN" altLang="en-US" sz="1600" dirty="0">
                <a:latin typeface="微软雅黑" pitchFamily="34" charset="-122"/>
                <a:ea typeface="微软雅黑" pitchFamily="34" charset="-122"/>
              </a:rPr>
              <a:t>，洽谈中意向客户为</a:t>
            </a:r>
            <a:r>
              <a:rPr lang="en-US" altLang="zh-CN" sz="1600" b="1" i="1" dirty="0" smtClean="0">
                <a:solidFill>
                  <a:srgbClr val="C00000"/>
                </a:solidFill>
                <a:latin typeface="微软雅黑" pitchFamily="34" charset="-122"/>
                <a:ea typeface="微软雅黑" pitchFamily="34" charset="-122"/>
              </a:rPr>
              <a:t>156 </a:t>
            </a:r>
            <a:r>
              <a:rPr lang="zh-CN" altLang="en-US" sz="1600" dirty="0" smtClean="0">
                <a:latin typeface="微软雅黑" pitchFamily="34" charset="-122"/>
                <a:ea typeface="微软雅黑" pitchFamily="34" charset="-122"/>
              </a:rPr>
              <a:t>所</a:t>
            </a:r>
            <a:r>
              <a:rPr lang="zh-CN" altLang="en-US" sz="1600" dirty="0">
                <a:latin typeface="微软雅黑" pitchFamily="34" charset="-122"/>
                <a:ea typeface="微软雅黑" pitchFamily="34" charset="-122"/>
              </a:rPr>
              <a:t>，合作范围包括</a:t>
            </a:r>
            <a:r>
              <a:rPr lang="zh-CN" altLang="en-US" sz="1600" b="1" dirty="0">
                <a:latin typeface="微软雅黑" pitchFamily="34" charset="-122"/>
                <a:ea typeface="微软雅黑" pitchFamily="34" charset="-122"/>
              </a:rPr>
              <a:t>示范校专业建设</a:t>
            </a:r>
            <a:r>
              <a:rPr lang="zh-CN" altLang="en-US" sz="1600" b="1" dirty="0" smtClean="0">
                <a:latin typeface="微软雅黑" pitchFamily="34" charset="-122"/>
                <a:ea typeface="微软雅黑" pitchFamily="34" charset="-122"/>
              </a:rPr>
              <a:t>、资源</a:t>
            </a:r>
            <a:r>
              <a:rPr lang="zh-CN" altLang="en-US" sz="1600" b="1" dirty="0">
                <a:latin typeface="微软雅黑" pitchFamily="34" charset="-122"/>
                <a:ea typeface="微软雅黑" pitchFamily="34" charset="-122"/>
              </a:rPr>
              <a:t>库建设、精品课程建设</a:t>
            </a:r>
            <a:r>
              <a:rPr lang="zh-CN" altLang="en-US" sz="1600" b="1" dirty="0" smtClean="0">
                <a:latin typeface="微软雅黑" pitchFamily="34" charset="-122"/>
                <a:ea typeface="微软雅黑" pitchFamily="34" charset="-122"/>
              </a:rPr>
              <a:t>、实验室</a:t>
            </a:r>
            <a:r>
              <a:rPr lang="zh-CN" altLang="en-US" sz="1600" b="1" dirty="0">
                <a:latin typeface="微软雅黑" pitchFamily="34" charset="-122"/>
                <a:ea typeface="微软雅黑" pitchFamily="34" charset="-122"/>
              </a:rPr>
              <a:t>软硬件</a:t>
            </a:r>
            <a:r>
              <a:rPr lang="zh-CN" altLang="en-US" sz="1600" b="1" dirty="0" smtClean="0">
                <a:latin typeface="微软雅黑" pitchFamily="34" charset="-122"/>
                <a:ea typeface="微软雅黑" pitchFamily="34" charset="-122"/>
              </a:rPr>
              <a:t>建设</a:t>
            </a:r>
            <a:r>
              <a:rPr lang="zh-CN" altLang="en-US" sz="1600" dirty="0" smtClean="0">
                <a:latin typeface="微软雅黑" pitchFamily="34" charset="-122"/>
                <a:ea typeface="微软雅黑" pitchFamily="34" charset="-122"/>
              </a:rPr>
              <a:t>等</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p:txBody>
      </p:sp>
      <p:graphicFrame>
        <p:nvGraphicFramePr>
          <p:cNvPr id="18" name="表格 17"/>
          <p:cNvGraphicFramePr>
            <a:graphicFrameLocks noGrp="1"/>
          </p:cNvGraphicFramePr>
          <p:nvPr>
            <p:extLst>
              <p:ext uri="{D42A27DB-BD31-4B8C-83A1-F6EECF244321}">
                <p14:modId xmlns:p14="http://schemas.microsoft.com/office/powerpoint/2010/main" val="1992555402"/>
              </p:ext>
            </p:extLst>
          </p:nvPr>
        </p:nvGraphicFramePr>
        <p:xfrm>
          <a:off x="1284164" y="2175058"/>
          <a:ext cx="9217025" cy="4324593"/>
        </p:xfrm>
        <a:graphic>
          <a:graphicData uri="http://schemas.openxmlformats.org/drawingml/2006/table">
            <a:tbl>
              <a:tblPr firstRow="1" bandRow="1">
                <a:tableStyleId>{7DF18680-E054-41AD-8BC1-D1AEF772440D}</a:tableStyleId>
              </a:tblPr>
              <a:tblGrid>
                <a:gridCol w="2808312">
                  <a:extLst>
                    <a:ext uri="{9D8B030D-6E8A-4147-A177-3AD203B41FA5}">
                      <a16:colId xmlns="" xmlns:a16="http://schemas.microsoft.com/office/drawing/2014/main" val="20000"/>
                    </a:ext>
                  </a:extLst>
                </a:gridCol>
                <a:gridCol w="3372624">
                  <a:extLst>
                    <a:ext uri="{9D8B030D-6E8A-4147-A177-3AD203B41FA5}">
                      <a16:colId xmlns="" xmlns:a16="http://schemas.microsoft.com/office/drawing/2014/main" val="20001"/>
                    </a:ext>
                  </a:extLst>
                </a:gridCol>
                <a:gridCol w="3036089">
                  <a:extLst>
                    <a:ext uri="{9D8B030D-6E8A-4147-A177-3AD203B41FA5}">
                      <a16:colId xmlns="" xmlns:a16="http://schemas.microsoft.com/office/drawing/2014/main" val="20002"/>
                    </a:ext>
                  </a:extLst>
                </a:gridCol>
              </a:tblGrid>
              <a:tr h="384951">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itchFamily="18" charset="0"/>
                        </a:rPr>
                        <a:t>示范校专业建设</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1"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itchFamily="18" charset="0"/>
                        </a:rPr>
                        <a:t>实验室建设</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1"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itchFamily="18" charset="0"/>
                        </a:rPr>
                        <a:t>其他（资源、课程、教材、培训等）</a:t>
                      </a:r>
                      <a:endParaRPr kumimoji="0" lang="zh-CN" altLang="zh-CN" sz="1400" b="1"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00"/>
                  </a:ext>
                </a:extLst>
              </a:tr>
              <a:tr h="351890">
                <a:tc>
                  <a:txBody>
                    <a:bodyPr/>
                    <a:lstStyle/>
                    <a:p>
                      <a:pPr algn="ct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江苏省靖江中等专业学校</a:t>
                      </a:r>
                    </a:p>
                  </a:txBody>
                  <a:tcPr marL="68577" marR="68577" marT="0" marB="0" anchor="ctr" horzOverflow="overflow"/>
                </a:tc>
                <a:tc>
                  <a:txBody>
                    <a:bodyPr/>
                    <a:lstStyle/>
                    <a:p>
                      <a:pPr algn="ct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江西理工大学“机电一体化系统设计实验室”</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endPar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锦州市机电工程学校“机电精品课程”</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01"/>
                  </a:ext>
                </a:extLst>
              </a:tr>
              <a:tr h="351890">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四川省绵阳财经学校</a:t>
                      </a:r>
                    </a:p>
                  </a:txBody>
                  <a:tcPr marL="68577" marR="68577" marT="0" marB="0" anchor="ctr" horzOverflow="overflow"/>
                </a:tc>
                <a:tc>
                  <a:txBody>
                    <a:bodyPr/>
                    <a:lstStyle/>
                    <a:p>
                      <a:pPr algn="ctr"/>
                      <a:r>
                        <a:rPr lang="zh-CN" altLang="en-US" sz="1400" dirty="0" smtClean="0">
                          <a:latin typeface="微软雅黑" panose="020B0503020204020204" pitchFamily="34" charset="-122"/>
                          <a:ea typeface="微软雅黑" panose="020B0503020204020204" pitchFamily="34" charset="-122"/>
                        </a:rPr>
                        <a:t>安阳师范学院“机电设备”</a:t>
                      </a:r>
                      <a:endParaRPr lang="zh-CN" altLang="en-US" sz="1400" dirty="0">
                        <a:latin typeface="微软雅黑" panose="020B0503020204020204" pitchFamily="34" charset="-122"/>
                        <a:ea typeface="微软雅黑" panose="020B0503020204020204" pitchFamily="34" charset="-122"/>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郑州铁路职业技术学院“电气工程系专业共建”</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02"/>
                  </a:ext>
                </a:extLst>
              </a:tr>
              <a:tr h="412576">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宜都市职业教育中心</a:t>
                      </a:r>
                    </a:p>
                  </a:txBody>
                  <a:tcPr marL="68577" marR="68577" marT="0" marB="0" anchor="ctr" horzOverflow="overflow"/>
                </a:tc>
                <a:tc>
                  <a:txBody>
                    <a:bodyPr/>
                    <a:lstStyle/>
                    <a:p>
                      <a:pPr algn="ctr"/>
                      <a:r>
                        <a:rPr lang="zh-CN" altLang="en-US" sz="1400" dirty="0" smtClean="0">
                          <a:latin typeface="微软雅黑" panose="020B0503020204020204" pitchFamily="34" charset="-122"/>
                          <a:ea typeface="微软雅黑" panose="020B0503020204020204" pitchFamily="34" charset="-122"/>
                        </a:rPr>
                        <a:t>玉溪师范“仪器仪表设备”</a:t>
                      </a:r>
                      <a:endParaRPr lang="zh-CN" altLang="en-US" sz="1400" dirty="0">
                        <a:latin typeface="微软雅黑" panose="020B0503020204020204" pitchFamily="34" charset="-122"/>
                        <a:ea typeface="微软雅黑" panose="020B0503020204020204" pitchFamily="34" charset="-122"/>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宝鸡文理学院“模块化机器人系统”</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03"/>
                  </a:ext>
                </a:extLst>
              </a:tr>
              <a:tr h="351890">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安徽省淮南技工学校</a:t>
                      </a:r>
                    </a:p>
                  </a:txBody>
                  <a:tcPr marL="68577" marR="68577" marT="0" marB="0" anchor="ctr" horzOverflow="overflow"/>
                </a:tc>
                <a:tc>
                  <a:txBody>
                    <a:bodyPr/>
                    <a:lstStyle/>
                    <a:p>
                      <a:pPr algn="ctr"/>
                      <a:r>
                        <a:rPr lang="zh-CN" altLang="en-US" sz="1400" dirty="0" smtClean="0">
                          <a:latin typeface="微软雅黑" panose="020B0503020204020204" pitchFamily="34" charset="-122"/>
                          <a:ea typeface="微软雅黑" panose="020B0503020204020204" pitchFamily="34" charset="-122"/>
                        </a:rPr>
                        <a:t>山西电力职业技术学院“继电保护装置”</a:t>
                      </a:r>
                      <a:endParaRPr lang="zh-CN" altLang="en-US" sz="1400" dirty="0">
                        <a:latin typeface="微软雅黑" panose="020B0503020204020204" pitchFamily="34" charset="-122"/>
                        <a:ea typeface="微软雅黑" panose="020B0503020204020204" pitchFamily="34" charset="-122"/>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贵州省电力职业技术学院“校本教材合作开发”</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04"/>
                  </a:ext>
                </a:extLst>
              </a:tr>
              <a:tr h="412576">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安庆技师学院</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丽江师范高等专科学校“供配电”</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胶南高级职业技术学校“三门精品课程”</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05"/>
                  </a:ext>
                </a:extLst>
              </a:tr>
              <a:tr h="306195">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云南曲靖应用学校</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广西轻工高级技工学校</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06"/>
                  </a:ext>
                </a:extLst>
              </a:tr>
              <a:tr h="412576">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蒙城县职业教育中心</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宁波鄞州职教中心</a:t>
                      </a:r>
                    </a:p>
                  </a:txBody>
                  <a:tcPr marL="68577" marR="68577" marT="0" marB="0" anchor="ctr" horzOverflow="overflow"/>
                </a:tc>
                <a:tc>
                  <a:txBody>
                    <a:bodyPr/>
                    <a:lstStyle/>
                    <a:p>
                      <a:endParaRPr lang="zh-CN" altLang="en-US" sz="1400" dirty="0">
                        <a:latin typeface="微软雅黑" pitchFamily="34" charset="-122"/>
                        <a:ea typeface="微软雅黑" pitchFamily="34" charset="-122"/>
                      </a:endParaRPr>
                    </a:p>
                  </a:txBody>
                  <a:tcPr marL="68577" marR="68577" marT="0" marB="0" anchor="ctr" horzOverflow="overflow"/>
                </a:tc>
                <a:extLst>
                  <a:ext uri="{0D108BD9-81ED-4DB2-BD59-A6C34878D82A}">
                    <a16:rowId xmlns="" xmlns:a16="http://schemas.microsoft.com/office/drawing/2014/main" val="10007"/>
                  </a:ext>
                </a:extLst>
              </a:tr>
              <a:tr h="351890">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萍乡市武功山职业中等专业学校</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郑州铁路职业技术学院</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08"/>
                  </a:ext>
                </a:extLst>
              </a:tr>
              <a:tr h="351890">
                <a:tc>
                  <a:txBody>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新乡市职业教育中心</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辽宁石化职业技术学院</a:t>
                      </a: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09"/>
                  </a:ext>
                </a:extLst>
              </a:tr>
              <a:tr h="306195">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tc>
                  <a:txBody>
                    <a:bodyPr/>
                    <a:lstStyle/>
                    <a:p>
                      <a:pPr marL="0" marR="0" lvl="0" indent="0" algn="ctr" defTabSz="914400" rtl="0" eaLnBrk="1" fontAlgn="base" latinLnBrk="0" hangingPunct="1">
                        <a:lnSpc>
                          <a:spcPts val="1800"/>
                        </a:lnSpc>
                        <a:spcBef>
                          <a:spcPct val="0"/>
                        </a:spcBef>
                        <a:spcAft>
                          <a:spcPct val="0"/>
                        </a:spcAft>
                        <a:buClrTx/>
                        <a:buSzTx/>
                        <a:buFontTx/>
                        <a:buNone/>
                        <a:tabLst/>
                      </a:pPr>
                      <a:endParaRPr kumimoji="0" 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68577" marR="68577" marT="0" marB="0" anchor="ctr" horzOverflow="overflow"/>
                </a:tc>
                <a:extLst>
                  <a:ext uri="{0D108BD9-81ED-4DB2-BD59-A6C34878D82A}">
                    <a16:rowId xmlns="" xmlns:a16="http://schemas.microsoft.com/office/drawing/2014/main" val="10010"/>
                  </a:ext>
                </a:extLst>
              </a:tr>
            </a:tbl>
          </a:graphicData>
        </a:graphic>
      </p:graphicFrame>
      <p:grpSp>
        <p:nvGrpSpPr>
          <p:cNvPr id="11" name="组合 10"/>
          <p:cNvGrpSpPr/>
          <p:nvPr/>
        </p:nvGrpSpPr>
        <p:grpSpPr>
          <a:xfrm>
            <a:off x="-1" y="350874"/>
            <a:ext cx="11553715" cy="295169"/>
            <a:chOff x="0" y="404813"/>
            <a:chExt cx="10020232" cy="241230"/>
          </a:xfrm>
        </p:grpSpPr>
        <p:cxnSp>
          <p:nvCxnSpPr>
            <p:cNvPr id="12" name="直接连接符 11"/>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0" name="MH_Other_5"/>
          <p:cNvSpPr>
            <a:spLocks noChangeArrowheads="1"/>
          </p:cNvSpPr>
          <p:nvPr>
            <p:custDataLst>
              <p:tags r:id="rId1"/>
            </p:custDataLst>
          </p:nvPr>
        </p:nvSpPr>
        <p:spPr bwMode="auto">
          <a:xfrm>
            <a:off x="234543" y="722243"/>
            <a:ext cx="3321745" cy="57315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五</a:t>
            </a:r>
            <a:r>
              <a:rPr lang="zh-CN" altLang="en-US" sz="2000" b="1" dirty="0" smtClean="0">
                <a:solidFill>
                  <a:srgbClr val="FFFFFF"/>
                </a:solidFill>
                <a:ea typeface="微软雅黑" pitchFamily="34" charset="-122"/>
              </a:rPr>
              <a:t>）合作项目的其他院校</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6022147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6" y="4654115"/>
            <a:ext cx="1974451" cy="461665"/>
          </a:xfrm>
          <a:prstGeom prst="rect">
            <a:avLst/>
          </a:prstGeom>
          <a:noFill/>
        </p:spPr>
        <p:txBody>
          <a:bodyPr wrap="none" rtlCol="0">
            <a:spAutoFit/>
          </a:bodyPr>
          <a:lstStyle/>
          <a:p>
            <a:r>
              <a:rPr kumimoji="1" lang="en-US" altLang="zh-CN" sz="2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2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455820" y="4166521"/>
            <a:ext cx="2665325" cy="523220"/>
          </a:xfrm>
          <a:prstGeom prst="rect">
            <a:avLst/>
          </a:prstGeom>
          <a:noFill/>
        </p:spPr>
        <p:txBody>
          <a:bodyPr wrap="square" rtlCol="0">
            <a:spAutoFit/>
          </a:bodyPr>
          <a:lstStyle/>
          <a:p>
            <a:r>
              <a:rPr lang="zh-CN" altLang="en-US" sz="2800" b="1" spc="200" dirty="0" smtClean="0">
                <a:solidFill>
                  <a:srgbClr val="0070C0"/>
                </a:solidFill>
                <a:latin typeface="微软雅黑" pitchFamily="34" charset="-122"/>
                <a:ea typeface="微软雅黑" panose="020B0503020204020204" pitchFamily="34" charset="-122"/>
              </a:rPr>
              <a:t> </a:t>
            </a:r>
            <a:r>
              <a:rPr lang="zh-CN" altLang="en-US" sz="2400" b="1" spc="200" dirty="0" smtClean="0">
                <a:solidFill>
                  <a:srgbClr val="0070C0"/>
                </a:solidFill>
                <a:latin typeface="微软雅黑" pitchFamily="34" charset="-122"/>
                <a:ea typeface="微软雅黑" panose="020B0503020204020204" pitchFamily="34" charset="-122"/>
              </a:rPr>
              <a:t>敬请指导</a:t>
            </a:r>
            <a:endParaRPr lang="zh-CN" altLang="en-US" sz="2400" b="1" spc="200" dirty="0">
              <a:solidFill>
                <a:srgbClr val="0070C0"/>
              </a:solidFill>
              <a:latin typeface="微软雅黑" pitchFamily="34" charset="-122"/>
              <a:ea typeface="微软雅黑" panose="020B0503020204020204" pitchFamily="34" charset="-122"/>
            </a:endParaRPr>
          </a:p>
        </p:txBody>
      </p:sp>
      <p:grpSp>
        <p:nvGrpSpPr>
          <p:cNvPr id="16" name="组合 15"/>
          <p:cNvGrpSpPr/>
          <p:nvPr/>
        </p:nvGrpSpPr>
        <p:grpSpPr>
          <a:xfrm>
            <a:off x="1237722" y="3183464"/>
            <a:ext cx="4214811" cy="1537539"/>
            <a:chOff x="1490663" y="2131468"/>
            <a:chExt cx="4214811" cy="1537539"/>
          </a:xfrm>
        </p:grpSpPr>
        <p:pic>
          <p:nvPicPr>
            <p:cNvPr id="17" name="图片 16"/>
            <p:cNvPicPr>
              <a:picLocks noChangeAspect="1"/>
            </p:cNvPicPr>
            <p:nvPr/>
          </p:nvPicPr>
          <p:blipFill>
            <a:blip r:embed="rId2"/>
            <a:stretch>
              <a:fillRect/>
            </a:stretch>
          </p:blipFill>
          <p:spPr>
            <a:xfrm>
              <a:off x="1524005" y="2131468"/>
              <a:ext cx="3519484" cy="416592"/>
            </a:xfrm>
            <a:prstGeom prst="rect">
              <a:avLst/>
            </a:prstGeom>
          </p:spPr>
        </p:pic>
        <p:sp>
          <p:nvSpPr>
            <p:cNvPr id="25" name="标题 3"/>
            <p:cNvSpPr txBox="1">
              <a:spLocks/>
            </p:cNvSpPr>
            <p:nvPr/>
          </p:nvSpPr>
          <p:spPr>
            <a:xfrm>
              <a:off x="2459493" y="2909825"/>
              <a:ext cx="3245981"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defTabSz="913765">
                <a:lnSpc>
                  <a:spcPts val="1300"/>
                </a:lnSpc>
              </a:pPr>
              <a:r>
                <a:rPr lang="zh-CN" altLang="en-US" sz="1000" b="0" dirty="0" smtClean="0">
                  <a:solidFill>
                    <a:srgbClr val="C30D23"/>
                  </a:solidFill>
                  <a:latin typeface="微软雅黑" pitchFamily="34" charset="-122"/>
                  <a:cs typeface="+mn-cs"/>
                </a:rPr>
                <a:t>联系人：</a:t>
              </a:r>
              <a:r>
                <a:rPr lang="zh-CN" altLang="en-US" sz="1000" b="0" dirty="0">
                  <a:solidFill>
                    <a:srgbClr val="3E3A39"/>
                  </a:solidFill>
                  <a:latin typeface="微软雅黑" pitchFamily="34" charset="-122"/>
                  <a:cs typeface="+mn-cs"/>
                </a:rPr>
                <a:t>李 鹏</a:t>
              </a:r>
              <a:r>
                <a:rPr lang="en-US" altLang="zh-CN" sz="1000" b="0" dirty="0">
                  <a:solidFill>
                    <a:srgbClr val="3E3A39"/>
                  </a:solidFill>
                  <a:latin typeface="微软雅黑" pitchFamily="34" charset="-122"/>
                  <a:cs typeface="+mn-cs"/>
                </a:rPr>
                <a:t>  </a:t>
              </a:r>
            </a:p>
            <a:p>
              <a:pPr defTabSz="913765">
                <a:lnSpc>
                  <a:spcPts val="1300"/>
                </a:lnSpc>
              </a:pPr>
              <a:r>
                <a:rPr lang="zh-CN" altLang="en-US" sz="1000" b="0" dirty="0" smtClean="0">
                  <a:solidFill>
                    <a:srgbClr val="C30D23"/>
                  </a:solidFill>
                  <a:latin typeface="微软雅黑" pitchFamily="34" charset="-122"/>
                  <a:cs typeface="+mn-cs"/>
                </a:rPr>
                <a:t>邮箱：</a:t>
              </a:r>
              <a:r>
                <a:rPr lang="en-US" altLang="zh-CN" sz="1000" b="0" dirty="0" smtClean="0">
                  <a:solidFill>
                    <a:srgbClr val="3E3A39"/>
                  </a:solidFill>
                  <a:latin typeface="微软雅黑" pitchFamily="34" charset="-122"/>
                  <a:cs typeface="+mn-cs"/>
                </a:rPr>
                <a:t> peng.li1@gtafe.com</a:t>
              </a:r>
            </a:p>
            <a:p>
              <a:pPr defTabSz="913765">
                <a:lnSpc>
                  <a:spcPts val="1300"/>
                </a:lnSpc>
              </a:pPr>
              <a:r>
                <a:rPr lang="zh-CN" altLang="en-US" sz="1000" b="0" dirty="0" smtClean="0">
                  <a:solidFill>
                    <a:srgbClr val="C30D23"/>
                  </a:solidFill>
                  <a:latin typeface="微软雅黑" pitchFamily="34" charset="-122"/>
                  <a:cs typeface="+mn-cs"/>
                </a:rPr>
                <a:t>手机：</a:t>
              </a:r>
              <a:r>
                <a:rPr lang="en-US" altLang="zh-CN" sz="1000" b="0" dirty="0" smtClean="0">
                  <a:solidFill>
                    <a:srgbClr val="3E3A39"/>
                  </a:solidFill>
                  <a:latin typeface="微软雅黑" pitchFamily="34" charset="-122"/>
                  <a:cs typeface="+mn-cs"/>
                </a:rPr>
                <a:t> 18898568038</a:t>
              </a:r>
            </a:p>
            <a:p>
              <a:pPr defTabSz="913765">
                <a:lnSpc>
                  <a:spcPts val="1300"/>
                </a:lnSpc>
              </a:pPr>
              <a:r>
                <a:rPr lang="zh-CN" altLang="en-US" sz="1000" b="0" dirty="0" smtClean="0">
                  <a:solidFill>
                    <a:srgbClr val="C30D23"/>
                  </a:solidFill>
                  <a:latin typeface="微软雅黑" pitchFamily="34" charset="-122"/>
                  <a:cs typeface="+mn-cs"/>
                </a:rPr>
                <a:t>地址：</a:t>
              </a:r>
              <a:r>
                <a:rPr lang="en-US" altLang="zh-CN" sz="1000" b="0" dirty="0" smtClean="0">
                  <a:solidFill>
                    <a:srgbClr val="C30D23"/>
                  </a:solidFill>
                  <a:latin typeface="微软雅黑" pitchFamily="34" charset="-122"/>
                  <a:cs typeface="+mn-cs"/>
                </a:rPr>
                <a:t> </a:t>
              </a:r>
              <a:r>
                <a:rPr lang="zh-CN" altLang="en-US" sz="1000" b="0" dirty="0" smtClean="0">
                  <a:solidFill>
                    <a:srgbClr val="3E3A39"/>
                  </a:solidFill>
                  <a:latin typeface="微软雅黑" pitchFamily="34" charset="-122"/>
                  <a:cs typeface="+mn-cs"/>
                </a:rPr>
                <a:t>深圳市南山区学苑大道</a:t>
              </a:r>
              <a:r>
                <a:rPr lang="en-US" altLang="zh-CN" sz="1000" b="0" dirty="0" smtClean="0">
                  <a:solidFill>
                    <a:srgbClr val="3E3A39"/>
                  </a:solidFill>
                  <a:latin typeface="微软雅黑" pitchFamily="34" charset="-122"/>
                  <a:cs typeface="+mn-cs"/>
                </a:rPr>
                <a:t>1001</a:t>
              </a:r>
              <a:r>
                <a:rPr lang="zh-CN" altLang="en-US" sz="1000" b="0" dirty="0" smtClean="0">
                  <a:solidFill>
                    <a:srgbClr val="3E3A39"/>
                  </a:solidFill>
                  <a:latin typeface="微软雅黑" pitchFamily="34" charset="-122"/>
                  <a:cs typeface="+mn-cs"/>
                </a:rPr>
                <a:t>号南山智园</a:t>
              </a:r>
              <a:r>
                <a:rPr lang="en-US" altLang="zh-CN" sz="1000" b="0" dirty="0" smtClean="0">
                  <a:solidFill>
                    <a:srgbClr val="3E3A39"/>
                  </a:solidFill>
                  <a:latin typeface="微软雅黑" pitchFamily="34" charset="-122"/>
                  <a:cs typeface="+mn-cs"/>
                </a:rPr>
                <a:t>A4</a:t>
              </a:r>
              <a:r>
                <a:rPr lang="zh-CN" altLang="en-US" sz="1000" b="0" dirty="0" smtClean="0">
                  <a:solidFill>
                    <a:srgbClr val="3E3A39"/>
                  </a:solidFill>
                  <a:latin typeface="微软雅黑" pitchFamily="34" charset="-122"/>
                  <a:cs typeface="+mn-cs"/>
                </a:rPr>
                <a:t>栋</a:t>
              </a:r>
              <a:endParaRPr lang="zh-CN" altLang="en-US" sz="1000" b="0" dirty="0">
                <a:solidFill>
                  <a:srgbClr val="3E3A39"/>
                </a:solidFill>
                <a:latin typeface="微软雅黑" pitchFamily="34" charset="-122"/>
                <a:cs typeface="+mn-cs"/>
              </a:endParaRPr>
            </a:p>
          </p:txBody>
        </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
        <p:nvSpPr>
          <p:cNvPr id="27" name="矩形 26"/>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593328" y="3104940"/>
            <a:ext cx="6838732" cy="553998"/>
          </a:xfrm>
          <a:prstGeom prst="rect">
            <a:avLst/>
          </a:prstGeom>
        </p:spPr>
        <p:txBody>
          <a:bodyPr wrap="none">
            <a:spAutoFit/>
          </a:bodyPr>
          <a:lstStyle/>
          <a:p>
            <a:r>
              <a:rPr lang="zh-CN" altLang="en-US" sz="3000" b="1" dirty="0" smtClean="0">
                <a:solidFill>
                  <a:srgbClr val="C00000"/>
                </a:solidFill>
                <a:latin typeface="微软雅黑" pitchFamily="34" charset="-122"/>
                <a:ea typeface="微软雅黑" pitchFamily="34" charset="-122"/>
              </a:rPr>
              <a:t>砥砺</a:t>
            </a:r>
            <a:r>
              <a:rPr lang="zh-CN" altLang="en-US" sz="3000" b="1" dirty="0">
                <a:solidFill>
                  <a:srgbClr val="C00000"/>
                </a:solidFill>
                <a:latin typeface="微软雅黑" pitchFamily="34" charset="-122"/>
                <a:ea typeface="微软雅黑" pitchFamily="34" charset="-122"/>
              </a:rPr>
              <a:t>前行，新时代、新职教、新示范！</a:t>
            </a:r>
            <a:endParaRPr lang="zh-CN" altLang="en-US" sz="3000" b="1" dirty="0">
              <a:solidFill>
                <a:srgbClr val="C00000"/>
              </a:solidFill>
              <a:ea typeface="微软雅黑" pitchFamily="34" charset="-122"/>
            </a:endParaRPr>
          </a:p>
        </p:txBody>
      </p:sp>
      <p:sp>
        <p:nvSpPr>
          <p:cNvPr id="18" name="标题 3"/>
          <p:cNvSpPr txBox="1">
            <a:spLocks/>
          </p:cNvSpPr>
          <p:nvPr/>
        </p:nvSpPr>
        <p:spPr>
          <a:xfrm>
            <a:off x="2288427" y="3751481"/>
            <a:ext cx="223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712737"/>
            <a:r>
              <a:rPr lang="zh-CN" altLang="en-US" sz="1000" dirty="0">
                <a:solidFill>
                  <a:srgbClr val="3E3A39"/>
                </a:solidFill>
                <a:latin typeface="微软雅黑" pitchFamily="34" charset="-122"/>
              </a:rPr>
              <a:t>深圳国泰安教育技术股份有限公司</a:t>
            </a:r>
          </a:p>
        </p:txBody>
      </p:sp>
    </p:spTree>
    <p:extLst>
      <p:ext uri="{BB962C8B-B14F-4D97-AF65-F5344CB8AC3E}">
        <p14:creationId xmlns:p14="http://schemas.microsoft.com/office/powerpoint/2010/main" val="353417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962203" y="1676559"/>
            <a:ext cx="10338904" cy="1277478"/>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03</a:t>
            </a:r>
            <a:endParaRPr lang="zh-CN" altLang="en-US" sz="1600" b="1" dirty="0">
              <a:solidFill>
                <a:prstClr val="white"/>
              </a:solidFill>
            </a:endParaRPr>
          </a:p>
        </p:txBody>
      </p:sp>
      <p:grpSp>
        <p:nvGrpSpPr>
          <p:cNvPr id="17" name="组合 16"/>
          <p:cNvGrpSpPr/>
          <p:nvPr/>
        </p:nvGrpSpPr>
        <p:grpSpPr>
          <a:xfrm>
            <a:off x="886001" y="3289818"/>
            <a:ext cx="10517939" cy="2733445"/>
            <a:chOff x="-252536" y="2655415"/>
            <a:chExt cx="10521625" cy="3421375"/>
          </a:xfrm>
        </p:grpSpPr>
        <p:grpSp>
          <p:nvGrpSpPr>
            <p:cNvPr id="18" name="组合 17"/>
            <p:cNvGrpSpPr/>
            <p:nvPr/>
          </p:nvGrpSpPr>
          <p:grpSpPr>
            <a:xfrm>
              <a:off x="-252536" y="3651261"/>
              <a:ext cx="1440160" cy="964671"/>
              <a:chOff x="1587" y="1831578"/>
              <a:chExt cx="1603374" cy="896952"/>
            </a:xfrm>
          </p:grpSpPr>
          <p:sp>
            <p:nvSpPr>
              <p:cNvPr id="53" name="圆角矩形 52"/>
              <p:cNvSpPr/>
              <p:nvPr/>
            </p:nvSpPr>
            <p:spPr>
              <a:xfrm>
                <a:off x="1587" y="1831578"/>
                <a:ext cx="1603374" cy="89695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smtClean="0">
                    <a:solidFill>
                      <a:prstClr val="white"/>
                    </a:solidFill>
                    <a:latin typeface="微软雅黑" panose="020B0503020204020204" pitchFamily="34" charset="-122"/>
                    <a:ea typeface="微软雅黑" panose="020B0503020204020204" pitchFamily="34" charset="-122"/>
                  </a:rPr>
                  <a:t>产教融合</a:t>
                </a:r>
                <a:endParaRPr lang="en-US" altLang="zh-CN" sz="2000" b="1" smtClean="0">
                  <a:solidFill>
                    <a:prstClr val="white"/>
                  </a:solidFill>
                  <a:latin typeface="微软雅黑" panose="020B0503020204020204" pitchFamily="34" charset="-122"/>
                  <a:ea typeface="微软雅黑" panose="020B0503020204020204" pitchFamily="34" charset="-122"/>
                </a:endParaRPr>
              </a:p>
            </p:txBody>
          </p:sp>
          <p:sp>
            <p:nvSpPr>
              <p:cNvPr id="54"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684556" y="3749728"/>
              <a:ext cx="2584533" cy="1058752"/>
              <a:chOff x="4514518" y="1552652"/>
              <a:chExt cx="3782446" cy="856710"/>
            </a:xfrm>
          </p:grpSpPr>
          <p:sp>
            <p:nvSpPr>
              <p:cNvPr id="46" name="圆角矩形 45"/>
              <p:cNvSpPr/>
              <p:nvPr/>
            </p:nvSpPr>
            <p:spPr>
              <a:xfrm>
                <a:off x="6189534" y="1552652"/>
                <a:ext cx="2107430" cy="84425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dirty="0" smtClean="0">
                    <a:solidFill>
                      <a:prstClr val="white"/>
                    </a:solidFill>
                    <a:latin typeface="微软雅黑" panose="020B0503020204020204" pitchFamily="34" charset="-122"/>
                    <a:ea typeface="微软雅黑" panose="020B0503020204020204" pitchFamily="34" charset="-122"/>
                  </a:rPr>
                  <a:t>共同发展</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921035" y="2655415"/>
              <a:ext cx="6295266" cy="1497244"/>
              <a:chOff x="1921035" y="2456124"/>
              <a:chExt cx="6295266" cy="1497244"/>
            </a:xfrm>
          </p:grpSpPr>
          <p:sp>
            <p:nvSpPr>
              <p:cNvPr id="39" name="矩形 38"/>
              <p:cNvSpPr/>
              <p:nvPr/>
            </p:nvSpPr>
            <p:spPr>
              <a:xfrm>
                <a:off x="1921035" y="2456124"/>
                <a:ext cx="6295266" cy="1485529"/>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2019925" y="2503464"/>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5206629" y="2503464"/>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42" name="TextBox 35"/>
              <p:cNvSpPr txBox="1"/>
              <p:nvPr/>
            </p:nvSpPr>
            <p:spPr>
              <a:xfrm>
                <a:off x="1947747" y="3144374"/>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职业教育为产业发展提供高素质技能人才</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产业资源可转化为教育</a:t>
                </a:r>
                <a:r>
                  <a:rPr lang="zh-CN" altLang="en-US" sz="1200" dirty="0" smtClean="0">
                    <a:solidFill>
                      <a:prstClr val="black"/>
                    </a:solidFill>
                    <a:latin typeface="微软雅黑" panose="020B0503020204020204" pitchFamily="34" charset="-122"/>
                    <a:ea typeface="微软雅黑" panose="020B0503020204020204" pitchFamily="34" charset="-122"/>
                  </a:rPr>
                  <a:t>资源</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3" name="TextBox 36"/>
              <p:cNvSpPr txBox="1"/>
              <p:nvPr/>
            </p:nvSpPr>
            <p:spPr>
              <a:xfrm>
                <a:off x="5162642" y="3127216"/>
                <a:ext cx="2925333"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产业发展带动职业教育的发展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4" name="KSO_Shape"/>
              <p:cNvSpPr/>
              <p:nvPr/>
            </p:nvSpPr>
            <p:spPr>
              <a:xfrm>
                <a:off x="4626315" y="2496580"/>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1" name="直接箭头连接符 20"/>
            <p:cNvCxnSpPr>
              <a:stCxn id="53" idx="3"/>
              <a:endCxn id="39" idx="1"/>
            </p:cNvCxnSpPr>
            <p:nvPr/>
          </p:nvCxnSpPr>
          <p:spPr>
            <a:xfrm flipV="1">
              <a:off x="1187624" y="3398181"/>
              <a:ext cx="733412" cy="7354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3" idx="3"/>
              <a:endCxn id="31" idx="1"/>
            </p:cNvCxnSpPr>
            <p:nvPr/>
          </p:nvCxnSpPr>
          <p:spPr>
            <a:xfrm>
              <a:off x="1187624" y="4133596"/>
              <a:ext cx="743285" cy="9964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6" idx="1"/>
            </p:cNvCxnSpPr>
            <p:nvPr/>
          </p:nvCxnSpPr>
          <p:spPr>
            <a:xfrm>
              <a:off x="8252857" y="3505914"/>
              <a:ext cx="576232" cy="76548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930909" y="4231365"/>
              <a:ext cx="6898180" cy="1845425"/>
              <a:chOff x="1930909" y="4489271"/>
              <a:chExt cx="6898180" cy="1845425"/>
            </a:xfrm>
          </p:grpSpPr>
          <p:sp>
            <p:nvSpPr>
              <p:cNvPr id="31" name="矩形 30"/>
              <p:cNvSpPr/>
              <p:nvPr/>
            </p:nvSpPr>
            <p:spPr>
              <a:xfrm>
                <a:off x="1930909" y="4489271"/>
                <a:ext cx="6285392" cy="1797445"/>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TextBox 37"/>
              <p:cNvSpPr txBox="1"/>
              <p:nvPr/>
            </p:nvSpPr>
            <p:spPr>
              <a:xfrm>
                <a:off x="1955987" y="5235946"/>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聚集产业</a:t>
                </a:r>
                <a:r>
                  <a:rPr lang="zh-CN" altLang="en-US" sz="1200" dirty="0" smtClean="0">
                    <a:solidFill>
                      <a:prstClr val="black"/>
                    </a:solidFill>
                    <a:latin typeface="微软雅黑" panose="020B0503020204020204" pitchFamily="34" charset="-122"/>
                    <a:ea typeface="微软雅黑" panose="020B0503020204020204" pitchFamily="34" charset="-122"/>
                  </a:rPr>
                  <a:t>、人才、技术、资本等要素，产生规模效应，实现职业教育和产业的集约发展。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6" name="TextBox 38"/>
              <p:cNvSpPr txBox="1"/>
              <p:nvPr/>
            </p:nvSpPr>
            <p:spPr>
              <a:xfrm>
                <a:off x="5291834" y="5294561"/>
                <a:ext cx="2867309" cy="104013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职业教育：中</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高</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a:t>
                </a:r>
                <a:r>
                  <a:rPr lang="zh-CN" altLang="en-US" sz="1200" dirty="0" smtClean="0">
                    <a:solidFill>
                      <a:prstClr val="black"/>
                    </a:solidFill>
                    <a:latin typeface="微软雅黑" panose="020B0503020204020204" pitchFamily="34" charset="-122"/>
                    <a:ea typeface="微软雅黑" panose="020B0503020204020204" pitchFamily="34" charset="-122"/>
                  </a:rPr>
                  <a:t>发展：</a:t>
                </a:r>
                <a:r>
                  <a:rPr lang="zh-CN" altLang="en-US" sz="1200" dirty="0">
                    <a:solidFill>
                      <a:prstClr val="black"/>
                    </a:solidFill>
                    <a:latin typeface="微软雅黑" panose="020B0503020204020204" pitchFamily="34" charset="-122"/>
                    <a:ea typeface="微软雅黑" panose="020B0503020204020204" pitchFamily="34" charset="-122"/>
                  </a:rPr>
                  <a:t>职业教育贯穿产业发展全</a:t>
                </a:r>
                <a:r>
                  <a:rPr lang="zh-CN" altLang="en-US" sz="1200" dirty="0" smtClean="0">
                    <a:solidFill>
                      <a:prstClr val="black"/>
                    </a:solidFill>
                    <a:latin typeface="微软雅黑" panose="020B0503020204020204" pitchFamily="34" charset="-122"/>
                    <a:ea typeface="微软雅黑" panose="020B0503020204020204" pitchFamily="34" charset="-122"/>
                  </a:rPr>
                  <a:t>链条</a:t>
                </a:r>
                <a:r>
                  <a:rPr lang="zh-CN" altLang="en-US" sz="1200" dirty="0">
                    <a:solidFill>
                      <a:prstClr val="black"/>
                    </a:solidFill>
                    <a:latin typeface="微软雅黑" panose="020B0503020204020204" pitchFamily="34" charset="-122"/>
                    <a:ea typeface="微软雅黑" panose="020B0503020204020204" pitchFamily="34" charset="-122"/>
                  </a:rPr>
                  <a:t>。</a:t>
                </a:r>
              </a:p>
            </p:txBody>
          </p:sp>
          <p:sp>
            <p:nvSpPr>
              <p:cNvPr id="37"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38" name="直接箭头连接符 37"/>
              <p:cNvCxnSpPr>
                <a:endCxn id="46" idx="1"/>
              </p:cNvCxnSpPr>
              <p:nvPr/>
            </p:nvCxnSpPr>
            <p:spPr>
              <a:xfrm flipV="1">
                <a:off x="8262731" y="4529308"/>
                <a:ext cx="566358" cy="118314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sp>
        <p:nvSpPr>
          <p:cNvPr id="4" name="矩形 3"/>
          <p:cNvSpPr/>
          <p:nvPr/>
        </p:nvSpPr>
        <p:spPr>
          <a:xfrm>
            <a:off x="1034912" y="1656728"/>
            <a:ext cx="10244423"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a:ea typeface="微软雅黑" panose="020B0503020204020204" pitchFamily="34" charset="-122"/>
                <a:cs typeface="Times New Roman" panose="02020603050405020304" pitchFamily="18" charset="0"/>
              </a:rPr>
              <a:t>习近平总书记在</a:t>
            </a:r>
            <a:r>
              <a:rPr lang="zh-CN" altLang="zh-CN" b="1" dirty="0">
                <a:ea typeface="微软雅黑" panose="020B0503020204020204" pitchFamily="34" charset="-122"/>
                <a:cs typeface="Times New Roman" panose="02020603050405020304" pitchFamily="18" charset="0"/>
              </a:rPr>
              <a:t>十九大报告</a:t>
            </a:r>
            <a:r>
              <a:rPr lang="zh-CN" altLang="zh-CN" dirty="0">
                <a:ea typeface="微软雅黑" panose="020B0503020204020204" pitchFamily="34" charset="-122"/>
                <a:cs typeface="Times New Roman" panose="02020603050405020304" pitchFamily="18" charset="0"/>
              </a:rPr>
              <a:t>中</a:t>
            </a:r>
            <a:r>
              <a:rPr lang="zh-CN" altLang="zh-CN" dirty="0" smtClean="0">
                <a:ea typeface="微软雅黑" panose="020B0503020204020204" pitchFamily="34" charset="-122"/>
                <a:cs typeface="Times New Roman" panose="02020603050405020304" pitchFamily="18" charset="0"/>
              </a:rPr>
              <a:t>提出</a:t>
            </a:r>
            <a:r>
              <a:rPr lang="zh-CN" altLang="en-US" dirty="0" smtClean="0">
                <a:ea typeface="微软雅黑" panose="020B0503020204020204" pitchFamily="34" charset="-122"/>
                <a:cs typeface="Times New Roman" panose="02020603050405020304" pitchFamily="18" charset="0"/>
              </a:rPr>
              <a:t>：</a:t>
            </a:r>
            <a:r>
              <a:rPr lang="zh-CN" altLang="zh-CN" dirty="0" smtClean="0">
                <a:ea typeface="微软雅黑" panose="020B0503020204020204" pitchFamily="34" charset="-122"/>
                <a:cs typeface="Times New Roman" panose="02020603050405020304" pitchFamily="18" charset="0"/>
              </a:rPr>
              <a:t>要</a:t>
            </a:r>
            <a:r>
              <a:rPr lang="zh-CN" altLang="zh-CN" dirty="0">
                <a:ea typeface="微软雅黑" panose="020B0503020204020204" pitchFamily="34" charset="-122"/>
                <a:cs typeface="Times New Roman" panose="02020603050405020304" pitchFamily="18" charset="0"/>
              </a:rPr>
              <a:t>完善职业教育和培训体系，深化产教融合、校企合作</a:t>
            </a:r>
            <a:r>
              <a:rPr lang="zh-CN" altLang="zh-CN" dirty="0" smtClean="0">
                <a:ea typeface="微软雅黑" panose="020B0503020204020204" pitchFamily="34" charset="-122"/>
                <a:cs typeface="Times New Roman" panose="02020603050405020304" pitchFamily="18" charset="0"/>
              </a:rPr>
              <a:t>。</a:t>
            </a:r>
            <a:endParaRPr lang="en-US" altLang="zh-CN" dirty="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dirty="0" smtClean="0">
                <a:ea typeface="微软雅黑" panose="020B0503020204020204" pitchFamily="34" charset="-122"/>
                <a:cs typeface="Times New Roman" panose="02020603050405020304" pitchFamily="18" charset="0"/>
              </a:rPr>
              <a:t>国务院办公厅</a:t>
            </a:r>
            <a:r>
              <a:rPr lang="zh-CN" altLang="zh-CN" dirty="0">
                <a:ea typeface="微软雅黑" panose="020B0503020204020204" pitchFamily="34" charset="-122"/>
                <a:cs typeface="Times New Roman" panose="02020603050405020304" pitchFamily="18" charset="0"/>
              </a:rPr>
              <a:t>《关于深化产教融合的若干意见》和教育部、发改委、工信部、财政部、人社部、国税总局《职业学校校企合作促进办法》相继出台。</a:t>
            </a:r>
            <a:endParaRPr lang="zh-CN" altLang="en-US" dirty="0"/>
          </a:p>
        </p:txBody>
      </p:sp>
      <p:cxnSp>
        <p:nvCxnSpPr>
          <p:cNvPr id="55" name="直接连接符 54"/>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MH_Other_5"/>
          <p:cNvSpPr>
            <a:spLocks noChangeArrowheads="1"/>
          </p:cNvSpPr>
          <p:nvPr>
            <p:custDataLst>
              <p:tags r:id="rId1"/>
            </p:custDataLst>
          </p:nvPr>
        </p:nvSpPr>
        <p:spPr bwMode="auto">
          <a:xfrm>
            <a:off x="206025" y="695045"/>
            <a:ext cx="2841098" cy="50157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（三）产教融合新要求</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49191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04</a:t>
            </a:r>
            <a:endParaRPr lang="zh-CN" altLang="en-US" sz="1500" b="1" dirty="0">
              <a:solidFill>
                <a:prstClr val="white"/>
              </a:solidFill>
            </a:endParaRPr>
          </a:p>
        </p:txBody>
      </p:sp>
      <p:sp>
        <p:nvSpPr>
          <p:cNvPr id="51" name="MH_Other_5"/>
          <p:cNvSpPr>
            <a:spLocks noChangeArrowheads="1"/>
          </p:cNvSpPr>
          <p:nvPr>
            <p:custDataLst>
              <p:tags r:id="rId1"/>
            </p:custDataLst>
          </p:nvPr>
        </p:nvSpPr>
        <p:spPr bwMode="auto">
          <a:xfrm>
            <a:off x="208906" y="718904"/>
            <a:ext cx="3143894"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四</a:t>
            </a:r>
            <a:r>
              <a:rPr lang="zh-CN" altLang="en-US" sz="2000" b="1" dirty="0" smtClean="0">
                <a:solidFill>
                  <a:srgbClr val="FFFFFF"/>
                </a:solidFill>
                <a:ea typeface="微软雅黑" pitchFamily="34" charset="-122"/>
              </a:rPr>
              <a:t>）专业建设新挑战</a:t>
            </a:r>
            <a:endParaRPr lang="zh-CN" altLang="en-US" sz="2000" b="1" dirty="0">
              <a:solidFill>
                <a:srgbClr val="FFFFFF"/>
              </a:solidFill>
              <a:ea typeface="微软雅黑" pitchFamily="34" charset="-122"/>
            </a:endParaRPr>
          </a:p>
        </p:txBody>
      </p:sp>
      <p:cxnSp>
        <p:nvCxnSpPr>
          <p:cNvPr id="32" name="直接连接符 31"/>
          <p:cNvCxnSpPr/>
          <p:nvPr/>
        </p:nvCxnSpPr>
        <p:spPr>
          <a:xfrm>
            <a:off x="1768416" y="404813"/>
            <a:ext cx="9871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987551" y="1787217"/>
            <a:ext cx="10451593" cy="3312142"/>
            <a:chOff x="538644" y="1489348"/>
            <a:chExt cx="8030428" cy="2760118"/>
          </a:xfrm>
        </p:grpSpPr>
        <p:grpSp>
          <p:nvGrpSpPr>
            <p:cNvPr id="33" name="组合 32"/>
            <p:cNvGrpSpPr/>
            <p:nvPr/>
          </p:nvGrpSpPr>
          <p:grpSpPr>
            <a:xfrm>
              <a:off x="538644" y="1489348"/>
              <a:ext cx="3817332" cy="2760118"/>
              <a:chOff x="427340" y="1417340"/>
              <a:chExt cx="3817332" cy="2760118"/>
            </a:xfrm>
          </p:grpSpPr>
          <p:grpSp>
            <p:nvGrpSpPr>
              <p:cNvPr id="43" name="组合 29"/>
              <p:cNvGrpSpPr/>
              <p:nvPr/>
            </p:nvGrpSpPr>
            <p:grpSpPr>
              <a:xfrm>
                <a:off x="427340" y="1417340"/>
                <a:ext cx="3817332" cy="792236"/>
                <a:chOff x="427340" y="1417340"/>
                <a:chExt cx="3817332" cy="792236"/>
              </a:xfrm>
            </p:grpSpPr>
            <p:sp>
              <p:nvSpPr>
                <p:cNvPr id="52" name="MH_Text_1"/>
                <p:cNvSpPr>
                  <a:spLocks/>
                </p:cNvSpPr>
                <p:nvPr>
                  <p:custDataLst>
                    <p:tags r:id="rId12"/>
                  </p:custDataLst>
                </p:nvPr>
              </p:nvSpPr>
              <p:spPr bwMode="auto">
                <a:xfrm>
                  <a:off x="427340" y="1417340"/>
                  <a:ext cx="3054049"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专业与产业脱节</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差异化特色没有形成</a:t>
                  </a:r>
                  <a:endParaRPr lang="da-DK" altLang="zh-CN" sz="2000" b="1" dirty="0">
                    <a:solidFill>
                      <a:srgbClr val="FFFFFF"/>
                    </a:solidFill>
                    <a:ea typeface="微软雅黑" pitchFamily="34" charset="-122"/>
                  </a:endParaRPr>
                </a:p>
              </p:txBody>
            </p:sp>
            <p:sp>
              <p:nvSpPr>
                <p:cNvPr id="53" name="MH_SubTitle_1"/>
                <p:cNvSpPr/>
                <p:nvPr>
                  <p:custDataLst>
                    <p:tags r:id="rId13"/>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30000"/>
                    </a:lnSpc>
                    <a:defRPr/>
                  </a:pPr>
                  <a:r>
                    <a:rPr lang="zh-CN" altLang="en-US" sz="2000" b="1" dirty="0">
                      <a:solidFill>
                        <a:srgbClr val="333333"/>
                      </a:solidFill>
                      <a:ea typeface="微软雅黑" panose="020B0503020204020204" pitchFamily="34" charset="-122"/>
                    </a:rPr>
                    <a:t>专业建设问题</a:t>
                  </a:r>
                </a:p>
              </p:txBody>
            </p:sp>
          </p:grpSp>
          <p:grpSp>
            <p:nvGrpSpPr>
              <p:cNvPr id="44" name="组合 30"/>
              <p:cNvGrpSpPr/>
              <p:nvPr/>
            </p:nvGrpSpPr>
            <p:grpSpPr>
              <a:xfrm>
                <a:off x="427340" y="2401161"/>
                <a:ext cx="3817332" cy="792000"/>
                <a:chOff x="427340" y="2353893"/>
                <a:chExt cx="3817332" cy="792000"/>
              </a:xfrm>
            </p:grpSpPr>
            <p:sp>
              <p:nvSpPr>
                <p:cNvPr id="49" name="MH_Text_3"/>
                <p:cNvSpPr>
                  <a:spLocks/>
                </p:cNvSpPr>
                <p:nvPr>
                  <p:custDataLst>
                    <p:tags r:id="rId10"/>
                  </p:custDataLst>
                </p:nvPr>
              </p:nvSpPr>
              <p:spPr bwMode="auto">
                <a:xfrm>
                  <a:off x="427340" y="2353893"/>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重硬件建设</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轻软</a:t>
                  </a:r>
                  <a:r>
                    <a:rPr lang="zh-CN" altLang="en-US" sz="2000" b="1" dirty="0" smtClean="0">
                      <a:solidFill>
                        <a:srgbClr val="FFFFFF"/>
                      </a:solidFill>
                      <a:ea typeface="微软雅黑" pitchFamily="34" charset="-122"/>
                    </a:rPr>
                    <a:t>件资源</a:t>
                  </a:r>
                  <a:r>
                    <a:rPr lang="zh-CN" altLang="en-US" sz="2000" b="1" dirty="0">
                      <a:solidFill>
                        <a:srgbClr val="FFFFFF"/>
                      </a:solidFill>
                      <a:ea typeface="微软雅黑" pitchFamily="34" charset="-122"/>
                    </a:rPr>
                    <a:t>建设</a:t>
                  </a:r>
                  <a:endParaRPr lang="da-DK" altLang="zh-CN" sz="2000" b="1" dirty="0">
                    <a:solidFill>
                      <a:srgbClr val="FFFFFF"/>
                    </a:solidFill>
                    <a:ea typeface="微软雅黑" pitchFamily="34" charset="-122"/>
                  </a:endParaRPr>
                </a:p>
              </p:txBody>
            </p:sp>
            <p:sp>
              <p:nvSpPr>
                <p:cNvPr id="50" name="MH_SubTitle_3"/>
                <p:cNvSpPr/>
                <p:nvPr>
                  <p:custDataLst>
                    <p:tags r:id="rId11"/>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defRPr/>
                  </a:pPr>
                  <a:r>
                    <a:rPr lang="zh-CN" altLang="en-US" sz="2000" b="1" dirty="0" smtClean="0">
                      <a:solidFill>
                        <a:srgbClr val="333333"/>
                      </a:solidFill>
                      <a:ea typeface="微软雅黑" panose="020B0503020204020204" pitchFamily="34" charset="-122"/>
                    </a:rPr>
                    <a:t>资源利用问题</a:t>
                  </a:r>
                  <a:endParaRPr lang="zh-CN" altLang="en-US" sz="2000" b="1" dirty="0">
                    <a:solidFill>
                      <a:srgbClr val="333333"/>
                    </a:solidFill>
                    <a:ea typeface="微软雅黑" panose="020B0503020204020204" pitchFamily="34" charset="-122"/>
                  </a:endParaRPr>
                </a:p>
              </p:txBody>
            </p:sp>
          </p:grpSp>
          <p:grpSp>
            <p:nvGrpSpPr>
              <p:cNvPr id="46" name="组合 31"/>
              <p:cNvGrpSpPr/>
              <p:nvPr/>
            </p:nvGrpSpPr>
            <p:grpSpPr>
              <a:xfrm>
                <a:off x="427340" y="3384746"/>
                <a:ext cx="3817332" cy="792712"/>
                <a:chOff x="427340" y="3361556"/>
                <a:chExt cx="3817332" cy="792712"/>
              </a:xfrm>
            </p:grpSpPr>
            <p:sp>
              <p:nvSpPr>
                <p:cNvPr id="47" name="MH_Text_5"/>
                <p:cNvSpPr>
                  <a:spLocks/>
                </p:cNvSpPr>
                <p:nvPr>
                  <p:custDataLst>
                    <p:tags r:id="rId8"/>
                  </p:custDataLst>
                </p:nvPr>
              </p:nvSpPr>
              <p:spPr bwMode="auto">
                <a:xfrm>
                  <a:off x="427340" y="3362268"/>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师资力量薄弱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培训提升滞后</a:t>
                  </a:r>
                  <a:endParaRPr lang="da-DK" altLang="zh-CN" sz="2000" b="1" dirty="0">
                    <a:solidFill>
                      <a:srgbClr val="FFFFFF"/>
                    </a:solidFill>
                    <a:ea typeface="微软雅黑" pitchFamily="34" charset="-122"/>
                  </a:endParaRPr>
                </a:p>
              </p:txBody>
            </p:sp>
            <p:sp>
              <p:nvSpPr>
                <p:cNvPr id="48" name="MH_SubTitle_5"/>
                <p:cNvSpPr/>
                <p:nvPr>
                  <p:custDataLst>
                    <p:tags r:id="rId9"/>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师资建设问题</a:t>
                  </a:r>
                </a:p>
              </p:txBody>
            </p:sp>
          </p:grpSp>
        </p:grpSp>
        <p:grpSp>
          <p:nvGrpSpPr>
            <p:cNvPr id="34" name="组合 26"/>
            <p:cNvGrpSpPr/>
            <p:nvPr/>
          </p:nvGrpSpPr>
          <p:grpSpPr>
            <a:xfrm>
              <a:off x="4788024" y="2425452"/>
              <a:ext cx="3781048" cy="792331"/>
              <a:chOff x="4932160" y="2713241"/>
              <a:chExt cx="3781048" cy="792331"/>
            </a:xfrm>
          </p:grpSpPr>
          <p:sp>
            <p:nvSpPr>
              <p:cNvPr id="41" name="MH_Text_2"/>
              <p:cNvSpPr>
                <a:spLocks/>
              </p:cNvSpPr>
              <p:nvPr>
                <p:custDataLst>
                  <p:tags r:id="rId6"/>
                </p:custDataLst>
              </p:nvPr>
            </p:nvSpPr>
            <p:spPr bwMode="auto">
              <a:xfrm flipH="1">
                <a:off x="5662616" y="2713572"/>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课程体系不完备</a:t>
                </a:r>
                <a:endParaRPr lang="en-US" altLang="zh-CN" sz="2000" b="1" dirty="0">
                  <a:solidFill>
                    <a:srgbClr val="FFFFFF"/>
                  </a:solidFill>
                  <a:ea typeface="微软雅黑" pitchFamily="34" charset="-122"/>
                </a:endParaRPr>
              </a:p>
              <a:p>
                <a:pPr algn="ctr">
                  <a:lnSpc>
                    <a:spcPct val="130000"/>
                  </a:lnSpc>
                </a:pPr>
                <a:r>
                  <a:rPr lang="zh-CN" altLang="en-US" sz="2000" b="1" dirty="0" smtClean="0">
                    <a:solidFill>
                      <a:srgbClr val="FFFFFF"/>
                    </a:solidFill>
                    <a:ea typeface="微软雅黑" pitchFamily="34" charset="-122"/>
                  </a:rPr>
                  <a:t>创新能力培养不够</a:t>
                </a:r>
                <a:endParaRPr lang="da-DK" altLang="zh-CN" sz="2000" b="1" dirty="0">
                  <a:solidFill>
                    <a:srgbClr val="FFFFFF"/>
                  </a:solidFill>
                  <a:ea typeface="微软雅黑" pitchFamily="34" charset="-122"/>
                </a:endParaRPr>
              </a:p>
            </p:txBody>
          </p:sp>
          <p:sp>
            <p:nvSpPr>
              <p:cNvPr id="42" name="MH_SubTitle_2"/>
              <p:cNvSpPr/>
              <p:nvPr>
                <p:custDataLst>
                  <p:tags r:id="rId7"/>
                </p:custDataLst>
              </p:nvPr>
            </p:nvSpPr>
            <p:spPr>
              <a:xfrm flipH="1">
                <a:off x="4932160" y="2713241"/>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双创教育问题</a:t>
                </a:r>
              </a:p>
            </p:txBody>
          </p:sp>
        </p:grpSp>
        <p:grpSp>
          <p:nvGrpSpPr>
            <p:cNvPr id="35" name="组合 27"/>
            <p:cNvGrpSpPr/>
            <p:nvPr/>
          </p:nvGrpSpPr>
          <p:grpSpPr>
            <a:xfrm>
              <a:off x="4716016" y="3433564"/>
              <a:ext cx="3853056" cy="792144"/>
              <a:chOff x="4932160" y="3721596"/>
              <a:chExt cx="3853056" cy="792144"/>
            </a:xfrm>
          </p:grpSpPr>
          <p:sp>
            <p:nvSpPr>
              <p:cNvPr id="39" name="MH_Text_4"/>
              <p:cNvSpPr>
                <a:spLocks/>
              </p:cNvSpPr>
              <p:nvPr>
                <p:custDataLst>
                  <p:tags r:id="rId4"/>
                </p:custDataLst>
              </p:nvPr>
            </p:nvSpPr>
            <p:spPr bwMode="auto">
              <a:xfrm flipH="1">
                <a:off x="5662616" y="3721740"/>
                <a:ext cx="3122600"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服务能力较弱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辐射带动不强</a:t>
                </a:r>
                <a:endParaRPr lang="da-DK" altLang="zh-CN" sz="2000" b="1" dirty="0">
                  <a:solidFill>
                    <a:srgbClr val="FFFFFF"/>
                  </a:solidFill>
                  <a:ea typeface="微软雅黑" pitchFamily="34" charset="-122"/>
                </a:endParaRPr>
              </a:p>
            </p:txBody>
          </p:sp>
          <p:sp>
            <p:nvSpPr>
              <p:cNvPr id="40" name="MH_SubTitle_4"/>
              <p:cNvSpPr/>
              <p:nvPr>
                <p:custDataLst>
                  <p:tags r:id="rId5"/>
                </p:custDataLst>
              </p:nvPr>
            </p:nvSpPr>
            <p:spPr>
              <a:xfrm flipH="1">
                <a:off x="4932160" y="372159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社会服务问题</a:t>
                </a:r>
              </a:p>
            </p:txBody>
          </p:sp>
        </p:grpSp>
        <p:grpSp>
          <p:nvGrpSpPr>
            <p:cNvPr id="36" name="组合 25"/>
            <p:cNvGrpSpPr/>
            <p:nvPr/>
          </p:nvGrpSpPr>
          <p:grpSpPr>
            <a:xfrm>
              <a:off x="4788024" y="1489348"/>
              <a:ext cx="3781048" cy="792331"/>
              <a:chOff x="4932040" y="1705372"/>
              <a:chExt cx="3781048" cy="792331"/>
            </a:xfrm>
          </p:grpSpPr>
          <p:sp>
            <p:nvSpPr>
              <p:cNvPr id="37" name="MH_Text_2"/>
              <p:cNvSpPr>
                <a:spLocks/>
              </p:cNvSpPr>
              <p:nvPr>
                <p:custDataLst>
                  <p:tags r:id="rId2"/>
                </p:custDataLst>
              </p:nvPr>
            </p:nvSpPr>
            <p:spPr bwMode="auto">
              <a:xfrm flipH="1">
                <a:off x="5662496" y="1705703"/>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校企“两层皮”</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深度合作难以推进</a:t>
                </a:r>
                <a:endParaRPr lang="da-DK" altLang="zh-CN" sz="2000" b="1" dirty="0">
                  <a:solidFill>
                    <a:srgbClr val="FFFFFF"/>
                  </a:solidFill>
                  <a:ea typeface="微软雅黑" pitchFamily="34" charset="-122"/>
                </a:endParaRPr>
              </a:p>
            </p:txBody>
          </p:sp>
          <p:sp>
            <p:nvSpPr>
              <p:cNvPr id="38" name="MH_SubTitle_2"/>
              <p:cNvSpPr/>
              <p:nvPr>
                <p:custDataLst>
                  <p:tags r:id="rId3"/>
                </p:custDataLst>
              </p:nvPr>
            </p:nvSpPr>
            <p:spPr>
              <a:xfrm flipH="1">
                <a:off x="4932040" y="1705372"/>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校企合作问题</a:t>
                </a:r>
              </a:p>
            </p:txBody>
          </p:sp>
        </p:grpSp>
      </p:grpSp>
    </p:spTree>
    <p:extLst>
      <p:ext uri="{BB962C8B-B14F-4D97-AF65-F5344CB8AC3E}">
        <p14:creationId xmlns:p14="http://schemas.microsoft.com/office/powerpoint/2010/main" val="2238557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05</a:t>
            </a:r>
            <a:endParaRPr lang="zh-CN" altLang="en-US" sz="1600" b="1" dirty="0"/>
          </a:p>
        </p:txBody>
      </p:sp>
      <p:sp>
        <p:nvSpPr>
          <p:cNvPr id="15" name="矩形 14">
            <a:extLst>
              <a:ext uri="{FF2B5EF4-FFF2-40B4-BE49-F238E27FC236}">
                <a16:creationId xmlns="" xmlns:a16="http://schemas.microsoft.com/office/drawing/2014/main" id="{C001728A-5900-41DA-8E90-7D3FF58DECE1}"/>
              </a:ext>
            </a:extLst>
          </p:cNvPr>
          <p:cNvSpPr/>
          <p:nvPr/>
        </p:nvSpPr>
        <p:spPr>
          <a:xfrm>
            <a:off x="883401" y="4198334"/>
            <a:ext cx="3443571" cy="1015663"/>
          </a:xfrm>
          <a:prstGeom prst="rect">
            <a:avLst/>
          </a:prstGeom>
        </p:spPr>
        <p:txBody>
          <a:bodyPr wrap="none">
            <a:spAutoFit/>
          </a:bodyPr>
          <a:lstStyle/>
          <a:p>
            <a:pPr>
              <a:lnSpc>
                <a:spcPct val="150000"/>
              </a:lnSpc>
            </a:pPr>
            <a:r>
              <a:rPr lang="zh-CN" altLang="en-US" sz="2000" b="1" kern="1000" dirty="0">
                <a:solidFill>
                  <a:srgbClr val="C00000"/>
                </a:solidFill>
                <a:latin typeface="Times New Roman" pitchFamily="18" charset="0"/>
                <a:ea typeface="微软雅黑" panose="020B0503020204020204" pitchFamily="34" charset="-122"/>
                <a:cs typeface="Times New Roman" pitchFamily="18" charset="0"/>
              </a:rPr>
              <a:t>智能制</a:t>
            </a:r>
            <a:r>
              <a:rPr lang="zh-CN" altLang="en-US" sz="2000" b="1" kern="1000" dirty="0" smtClean="0">
                <a:solidFill>
                  <a:srgbClr val="C00000"/>
                </a:solidFill>
                <a:latin typeface="Times New Roman" pitchFamily="18" charset="0"/>
                <a:ea typeface="微软雅黑" panose="020B0503020204020204" pitchFamily="34" charset="-122"/>
                <a:cs typeface="Times New Roman" pitchFamily="18" charset="0"/>
              </a:rPr>
              <a:t>造</a:t>
            </a:r>
            <a:endParaRPr lang="en-US" altLang="zh-CN" sz="2000" b="1" kern="1000" dirty="0" smtClean="0">
              <a:solidFill>
                <a:srgbClr val="C00000"/>
              </a:solidFill>
              <a:latin typeface="Times New Roman" pitchFamily="18" charset="0"/>
              <a:ea typeface="微软雅黑" panose="020B0503020204020204" pitchFamily="34" charset="-122"/>
              <a:cs typeface="Times New Roman" pitchFamily="18" charset="0"/>
            </a:endParaRPr>
          </a:p>
          <a:p>
            <a:pPr>
              <a:lnSpc>
                <a:spcPct val="150000"/>
              </a:lnSpc>
            </a:pPr>
            <a:r>
              <a:rPr lang="en-US" altLang="zh-CN" sz="2000" b="1" kern="1000" dirty="0" smtClean="0">
                <a:solidFill>
                  <a:srgbClr val="C00000"/>
                </a:solidFill>
                <a:latin typeface="Times New Roman" pitchFamily="18" charset="0"/>
                <a:ea typeface="微软雅黑" panose="020B0503020204020204" pitchFamily="34" charset="-122"/>
                <a:cs typeface="Times New Roman" pitchFamily="18" charset="0"/>
              </a:rPr>
              <a:t>=</a:t>
            </a:r>
            <a:r>
              <a:rPr lang="zh-CN" altLang="en-US" sz="2000" b="1" kern="1000" dirty="0">
                <a:solidFill>
                  <a:srgbClr val="C00000"/>
                </a:solidFill>
                <a:latin typeface="Times New Roman" pitchFamily="18" charset="0"/>
                <a:ea typeface="微软雅黑" panose="020B0503020204020204" pitchFamily="34" charset="-122"/>
                <a:cs typeface="Times New Roman" pitchFamily="18" charset="0"/>
              </a:rPr>
              <a:t>人工智能</a:t>
            </a:r>
            <a:r>
              <a:rPr lang="en-US" altLang="zh-CN" sz="2000" b="1" kern="1000" dirty="0">
                <a:solidFill>
                  <a:srgbClr val="C00000"/>
                </a:solidFill>
                <a:latin typeface="Times New Roman" pitchFamily="18" charset="0"/>
                <a:ea typeface="微软雅黑" panose="020B0503020204020204" pitchFamily="34" charset="-122"/>
                <a:cs typeface="Times New Roman" pitchFamily="18" charset="0"/>
              </a:rPr>
              <a:t>+</a:t>
            </a:r>
            <a:r>
              <a:rPr lang="zh-CN" altLang="en-US" sz="2000" b="1" kern="1000" dirty="0">
                <a:solidFill>
                  <a:srgbClr val="C00000"/>
                </a:solidFill>
                <a:latin typeface="Times New Roman" pitchFamily="18" charset="0"/>
                <a:ea typeface="微软雅黑" panose="020B0503020204020204" pitchFamily="34" charset="-122"/>
                <a:cs typeface="Times New Roman" pitchFamily="18" charset="0"/>
              </a:rPr>
              <a:t>机器人</a:t>
            </a:r>
            <a:r>
              <a:rPr lang="en-US" altLang="zh-CN" sz="2000" b="1" kern="1000" dirty="0">
                <a:solidFill>
                  <a:srgbClr val="C00000"/>
                </a:solidFill>
                <a:latin typeface="Times New Roman" pitchFamily="18" charset="0"/>
                <a:ea typeface="微软雅黑" panose="020B0503020204020204" pitchFamily="34" charset="-122"/>
                <a:cs typeface="Times New Roman" pitchFamily="18" charset="0"/>
              </a:rPr>
              <a:t>+</a:t>
            </a:r>
            <a:r>
              <a:rPr lang="zh-CN" altLang="en-US" sz="2000" b="1" kern="1000" dirty="0">
                <a:solidFill>
                  <a:srgbClr val="C00000"/>
                </a:solidFill>
                <a:latin typeface="Times New Roman" pitchFamily="18" charset="0"/>
                <a:ea typeface="微软雅黑" panose="020B0503020204020204" pitchFamily="34" charset="-122"/>
                <a:cs typeface="Times New Roman" pitchFamily="18" charset="0"/>
              </a:rPr>
              <a:t>数字制造</a:t>
            </a:r>
            <a:endParaRPr lang="zh-SG" altLang="en-US" sz="2000" dirty="0">
              <a:solidFill>
                <a:srgbClr val="C00000"/>
              </a:solidFill>
            </a:endParaRPr>
          </a:p>
        </p:txBody>
      </p:sp>
      <p:pic>
        <p:nvPicPr>
          <p:cNvPr id="18" name="图片 17">
            <a:extLst>
              <a:ext uri="{FF2B5EF4-FFF2-40B4-BE49-F238E27FC236}">
                <a16:creationId xmlns="" xmlns:a16="http://schemas.microsoft.com/office/drawing/2014/main" id="{B8AA2261-17C9-4618-B461-22CB3D54A41B}"/>
              </a:ext>
            </a:extLst>
          </p:cNvPr>
          <p:cNvPicPr>
            <a:picLocks noChangeAspect="1"/>
          </p:cNvPicPr>
          <p:nvPr/>
        </p:nvPicPr>
        <p:blipFill>
          <a:blip r:embed="rId3"/>
          <a:stretch>
            <a:fillRect/>
          </a:stretch>
        </p:blipFill>
        <p:spPr>
          <a:xfrm>
            <a:off x="1114909" y="1803115"/>
            <a:ext cx="2980556" cy="1803751"/>
          </a:xfrm>
          <a:prstGeom prst="rect">
            <a:avLst/>
          </a:prstGeom>
        </p:spPr>
      </p:pic>
      <p:grpSp>
        <p:nvGrpSpPr>
          <p:cNvPr id="10" name="组合 9"/>
          <p:cNvGrpSpPr/>
          <p:nvPr/>
        </p:nvGrpSpPr>
        <p:grpSpPr>
          <a:xfrm>
            <a:off x="4479979" y="1684302"/>
            <a:ext cx="6525095" cy="3845128"/>
            <a:chOff x="113394" y="2738517"/>
            <a:chExt cx="6215407" cy="3478581"/>
          </a:xfrm>
        </p:grpSpPr>
        <p:pic>
          <p:nvPicPr>
            <p:cNvPr id="14" name="图片 13">
              <a:extLst>
                <a:ext uri="{FF2B5EF4-FFF2-40B4-BE49-F238E27FC236}">
                  <a16:creationId xmlns="" xmlns:a16="http://schemas.microsoft.com/office/drawing/2014/main" id="{4E7E89BC-5354-463E-BD14-712D43C96721}"/>
                </a:ext>
              </a:extLst>
            </p:cNvPr>
            <p:cNvPicPr>
              <a:picLocks noChangeAspect="1"/>
            </p:cNvPicPr>
            <p:nvPr/>
          </p:nvPicPr>
          <p:blipFill>
            <a:blip r:embed="rId4"/>
            <a:stretch>
              <a:fillRect/>
            </a:stretch>
          </p:blipFill>
          <p:spPr>
            <a:xfrm>
              <a:off x="113394" y="2738517"/>
              <a:ext cx="6215407" cy="3478581"/>
            </a:xfrm>
            <a:prstGeom prst="rect">
              <a:avLst/>
            </a:prstGeom>
          </p:spPr>
        </p:pic>
        <p:sp>
          <p:nvSpPr>
            <p:cNvPr id="19" name="椭圆 18">
              <a:extLst>
                <a:ext uri="{FF2B5EF4-FFF2-40B4-BE49-F238E27FC236}">
                  <a16:creationId xmlns="" xmlns:a16="http://schemas.microsoft.com/office/drawing/2014/main" id="{95F624A1-31ED-496E-AF44-5FC50EA1B59D}"/>
                </a:ext>
              </a:extLst>
            </p:cNvPr>
            <p:cNvSpPr/>
            <p:nvPr/>
          </p:nvSpPr>
          <p:spPr>
            <a:xfrm>
              <a:off x="156755" y="5363141"/>
              <a:ext cx="5895370" cy="853957"/>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grpSp>
        <p:nvGrpSpPr>
          <p:cNvPr id="11" name="组合 10"/>
          <p:cNvGrpSpPr/>
          <p:nvPr/>
        </p:nvGrpSpPr>
        <p:grpSpPr>
          <a:xfrm>
            <a:off x="1" y="214968"/>
            <a:ext cx="11994775" cy="446484"/>
            <a:chOff x="1" y="214968"/>
            <a:chExt cx="11994775" cy="446484"/>
          </a:xfrm>
        </p:grpSpPr>
        <p:sp>
          <p:nvSpPr>
            <p:cNvPr id="29" name="文本占位符 20"/>
            <p:cNvSpPr txBox="1">
              <a:spLocks/>
            </p:cNvSpPr>
            <p:nvPr/>
          </p:nvSpPr>
          <p:spPr>
            <a:xfrm>
              <a:off x="9380670" y="214968"/>
              <a:ext cx="2614106"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smtClean="0">
                  <a:solidFill>
                    <a:prstClr val="black"/>
                  </a:solidFill>
                </a:rPr>
                <a:t>一、建设背景意义</a:t>
              </a:r>
              <a:endParaRPr lang="zh-CN" altLang="en-US" sz="2000" b="1" dirty="0">
                <a:solidFill>
                  <a:prstClr val="black"/>
                </a:solidFill>
              </a:endParaRPr>
            </a:p>
          </p:txBody>
        </p:sp>
        <p:cxnSp>
          <p:nvCxnSpPr>
            <p:cNvPr id="30" name="直接连接符 29"/>
            <p:cNvCxnSpPr/>
            <p:nvPr/>
          </p:nvCxnSpPr>
          <p:spPr>
            <a:xfrm>
              <a:off x="1768416" y="404813"/>
              <a:ext cx="75584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 y="404813"/>
              <a:ext cx="1768415" cy="241230"/>
              <a:chOff x="0" y="404813"/>
              <a:chExt cx="1794013" cy="241230"/>
            </a:xfrm>
          </p:grpSpPr>
          <p:cxnSp>
            <p:nvCxnSpPr>
              <p:cNvPr id="32" name="直接连接符 31"/>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sp>
        <p:nvSpPr>
          <p:cNvPr id="17" name="MH_Other_5"/>
          <p:cNvSpPr>
            <a:spLocks noChangeArrowheads="1"/>
          </p:cNvSpPr>
          <p:nvPr>
            <p:custDataLst>
              <p:tags r:id="rId1"/>
            </p:custDataLst>
          </p:nvPr>
        </p:nvSpPr>
        <p:spPr bwMode="auto">
          <a:xfrm>
            <a:off x="213710" y="718904"/>
            <a:ext cx="3074179"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（五）中国</a:t>
            </a:r>
            <a:r>
              <a:rPr lang="zh-CN" altLang="en-US" sz="2000" b="1" dirty="0">
                <a:solidFill>
                  <a:srgbClr val="FFFFFF"/>
                </a:solidFill>
                <a:ea typeface="微软雅黑" pitchFamily="34" charset="-122"/>
              </a:rPr>
              <a:t>制造</a:t>
            </a:r>
            <a:r>
              <a:rPr lang="zh-CN" altLang="en-US" sz="2000" b="1" dirty="0" smtClean="0">
                <a:solidFill>
                  <a:srgbClr val="FFFFFF"/>
                </a:solidFill>
                <a:ea typeface="微软雅黑" pitchFamily="34" charset="-122"/>
              </a:rPr>
              <a:t>新趋势</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310328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06</a:t>
            </a:r>
            <a:endParaRPr lang="zh-CN" altLang="en-US" sz="1600" b="1" dirty="0"/>
          </a:p>
        </p:txBody>
      </p:sp>
      <p:sp>
        <p:nvSpPr>
          <p:cNvPr id="21" name="文本框 20">
            <a:extLst>
              <a:ext uri="{FF2B5EF4-FFF2-40B4-BE49-F238E27FC236}">
                <a16:creationId xmlns="" xmlns:a16="http://schemas.microsoft.com/office/drawing/2014/main" id="{5570B6BB-7EE9-4826-884F-CB9CEF764F0C}"/>
              </a:ext>
            </a:extLst>
          </p:cNvPr>
          <p:cNvSpPr txBox="1"/>
          <p:nvPr/>
        </p:nvSpPr>
        <p:spPr>
          <a:xfrm>
            <a:off x="518439" y="2272441"/>
            <a:ext cx="2308981" cy="830997"/>
          </a:xfrm>
          <a:prstGeom prst="rect">
            <a:avLst/>
          </a:prstGeom>
          <a:noFill/>
        </p:spPr>
        <p:txBody>
          <a:bodyPr wrap="square" rtlCol="0">
            <a:spAutoFit/>
          </a:bodyPr>
          <a:lstStyle/>
          <a:p>
            <a:r>
              <a:rPr lang="en-US" altLang="zh-CN" sz="1600" b="1" dirty="0">
                <a:solidFill>
                  <a:srgbClr val="0070C0"/>
                </a:solidFill>
                <a:latin typeface="微软雅黑" panose="020B0503020204020204" pitchFamily="34" charset="-122"/>
                <a:ea typeface="微软雅黑" panose="020B0503020204020204" pitchFamily="34" charset="-122"/>
              </a:rPr>
              <a:t>1</a:t>
            </a:r>
            <a:r>
              <a:rPr lang="zh-CN" altLang="en-US" sz="1600" b="1" dirty="0" smtClean="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新定位：克服误区，更新职业教育定位，打造升级版职业教育。</a:t>
            </a:r>
            <a:endParaRPr lang="zh-SG" altLang="en-US" sz="1600" b="1" dirty="0">
              <a:solidFill>
                <a:srgbClr val="0070C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2827420" y="1802637"/>
            <a:ext cx="6003759" cy="4449532"/>
          </a:xfrm>
          <a:prstGeom prst="rect">
            <a:avLst/>
          </a:prstGeom>
        </p:spPr>
      </p:pic>
      <p:sp>
        <p:nvSpPr>
          <p:cNvPr id="22" name="文本框 21">
            <a:extLst>
              <a:ext uri="{FF2B5EF4-FFF2-40B4-BE49-F238E27FC236}">
                <a16:creationId xmlns="" xmlns:a16="http://schemas.microsoft.com/office/drawing/2014/main" id="{5570B6BB-7EE9-4826-884F-CB9CEF764F0C}"/>
              </a:ext>
            </a:extLst>
          </p:cNvPr>
          <p:cNvSpPr txBox="1"/>
          <p:nvPr/>
        </p:nvSpPr>
        <p:spPr>
          <a:xfrm>
            <a:off x="518439" y="4522574"/>
            <a:ext cx="2308981" cy="830997"/>
          </a:xfrm>
          <a:prstGeom prst="rect">
            <a:avLst/>
          </a:prstGeom>
          <a:noFill/>
        </p:spPr>
        <p:txBody>
          <a:bodyPr wrap="square" rtlCol="0">
            <a:spAutoFit/>
          </a:bodyPr>
          <a:lstStyle/>
          <a:p>
            <a:r>
              <a:rPr lang="en-US" altLang="zh-CN" sz="1600" b="1" dirty="0">
                <a:solidFill>
                  <a:srgbClr val="0070C0"/>
                </a:solidFill>
                <a:latin typeface="微软雅黑" panose="020B0503020204020204" pitchFamily="34" charset="-122"/>
                <a:ea typeface="微软雅黑" panose="020B0503020204020204" pitchFamily="34" charset="-122"/>
              </a:rPr>
              <a:t>2</a:t>
            </a:r>
            <a:r>
              <a:rPr lang="zh-CN" altLang="en-US" sz="1600" b="1" dirty="0" smtClean="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新格局：把握云物大智时代人才培养和专业建设的新思路。</a:t>
            </a:r>
            <a:endParaRPr lang="zh-SG" altLang="en-US" sz="1600" b="1" dirty="0">
              <a:solidFill>
                <a:srgbClr val="0070C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 xmlns:a16="http://schemas.microsoft.com/office/drawing/2014/main" id="{5570B6BB-7EE9-4826-884F-CB9CEF764F0C}"/>
              </a:ext>
            </a:extLst>
          </p:cNvPr>
          <p:cNvSpPr txBox="1"/>
          <p:nvPr/>
        </p:nvSpPr>
        <p:spPr>
          <a:xfrm>
            <a:off x="9120393" y="2272440"/>
            <a:ext cx="2308981" cy="830997"/>
          </a:xfrm>
          <a:prstGeom prst="rect">
            <a:avLst/>
          </a:prstGeom>
          <a:noFill/>
        </p:spPr>
        <p:txBody>
          <a:bodyPr wrap="square" rtlCol="0">
            <a:spAutoFit/>
          </a:bodyPr>
          <a:lstStyle/>
          <a:p>
            <a:r>
              <a:rPr lang="en-US" altLang="zh-CN" sz="1600" b="1" dirty="0">
                <a:solidFill>
                  <a:srgbClr val="0070C0"/>
                </a:solidFill>
                <a:latin typeface="微软雅黑" panose="020B0503020204020204" pitchFamily="34" charset="-122"/>
                <a:ea typeface="微软雅黑" panose="020B0503020204020204" pitchFamily="34" charset="-122"/>
              </a:rPr>
              <a:t>3</a:t>
            </a:r>
            <a:r>
              <a:rPr lang="zh-CN" altLang="en-US" sz="1600" b="1" dirty="0" smtClean="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新思路：借力云物大智技术构建智慧校园，提升教学管理水平。</a:t>
            </a:r>
            <a:endParaRPr lang="zh-SG" altLang="en-US" sz="1600" b="1" dirty="0">
              <a:solidFill>
                <a:srgbClr val="0070C0"/>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 xmlns:a16="http://schemas.microsoft.com/office/drawing/2014/main" id="{5570B6BB-7EE9-4826-884F-CB9CEF764F0C}"/>
              </a:ext>
            </a:extLst>
          </p:cNvPr>
          <p:cNvSpPr txBox="1"/>
          <p:nvPr/>
        </p:nvSpPr>
        <p:spPr>
          <a:xfrm>
            <a:off x="9120394" y="4524084"/>
            <a:ext cx="2308981" cy="830997"/>
          </a:xfrm>
          <a:prstGeom prst="rect">
            <a:avLst/>
          </a:prstGeom>
          <a:noFill/>
        </p:spPr>
        <p:txBody>
          <a:bodyPr wrap="square" rtlCol="0">
            <a:spAutoFit/>
          </a:bodyPr>
          <a:lstStyle/>
          <a:p>
            <a:r>
              <a:rPr lang="en-US" altLang="zh-CN" sz="1600" b="1" dirty="0">
                <a:solidFill>
                  <a:srgbClr val="0070C0"/>
                </a:solidFill>
                <a:latin typeface="微软雅黑" panose="020B0503020204020204" pitchFamily="34" charset="-122"/>
                <a:ea typeface="微软雅黑" panose="020B0503020204020204" pitchFamily="34" charset="-122"/>
              </a:rPr>
              <a:t>4</a:t>
            </a:r>
            <a:r>
              <a:rPr lang="zh-CN" altLang="en-US" sz="1600" b="1" dirty="0" smtClean="0">
                <a:solidFill>
                  <a:srgbClr val="0070C0"/>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新举措：将创新创业教育引入职业教育，专创融合，落到</a:t>
            </a:r>
            <a:r>
              <a:rPr lang="zh-CN" altLang="en-US" sz="1600" b="1" dirty="0" smtClean="0">
                <a:solidFill>
                  <a:srgbClr val="0070C0"/>
                </a:solidFill>
                <a:latin typeface="微软雅黑" panose="020B0503020204020204" pitchFamily="34" charset="-122"/>
                <a:ea typeface="微软雅黑" panose="020B0503020204020204" pitchFamily="34" charset="-122"/>
              </a:rPr>
              <a:t>实处。</a:t>
            </a:r>
            <a:endParaRPr lang="zh-SG" altLang="en-US" sz="1600" b="1" dirty="0">
              <a:solidFill>
                <a:srgbClr val="0070C0"/>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 y="350874"/>
            <a:ext cx="11553715" cy="295169"/>
            <a:chOff x="0" y="404813"/>
            <a:chExt cx="10020232" cy="241230"/>
          </a:xfrm>
        </p:grpSpPr>
        <p:cxnSp>
          <p:nvCxnSpPr>
            <p:cNvPr id="17" name="直接连接符 1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4" name="MH_Other_5"/>
          <p:cNvSpPr>
            <a:spLocks noChangeArrowheads="1"/>
          </p:cNvSpPr>
          <p:nvPr>
            <p:custDataLst>
              <p:tags r:id="rId1"/>
            </p:custDataLst>
          </p:nvPr>
        </p:nvSpPr>
        <p:spPr bwMode="auto">
          <a:xfrm>
            <a:off x="238511" y="718938"/>
            <a:ext cx="3025389"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（六）智慧</a:t>
            </a:r>
            <a:r>
              <a:rPr lang="zh-CN" altLang="en-US" sz="2000" b="1" dirty="0">
                <a:solidFill>
                  <a:srgbClr val="FFFFFF"/>
                </a:solidFill>
                <a:ea typeface="微软雅黑" pitchFamily="34" charset="-122"/>
              </a:rPr>
              <a:t>教育新</a:t>
            </a:r>
            <a:r>
              <a:rPr lang="zh-CN" altLang="en-US" sz="2000" b="1" dirty="0" smtClean="0">
                <a:solidFill>
                  <a:srgbClr val="FFFFFF"/>
                </a:solidFill>
                <a:ea typeface="微软雅黑" pitchFamily="34" charset="-122"/>
              </a:rPr>
              <a:t>变革</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400198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07</a:t>
            </a:r>
            <a:endParaRPr lang="zh-CN" altLang="en-US" sz="1600" b="1" dirty="0"/>
          </a:p>
        </p:txBody>
      </p:sp>
      <p:grpSp>
        <p:nvGrpSpPr>
          <p:cNvPr id="16" name="组合 15"/>
          <p:cNvGrpSpPr/>
          <p:nvPr/>
        </p:nvGrpSpPr>
        <p:grpSpPr>
          <a:xfrm>
            <a:off x="83752" y="214967"/>
            <a:ext cx="11631158" cy="518363"/>
            <a:chOff x="446489" y="214968"/>
            <a:chExt cx="11415016" cy="446484"/>
          </a:xfrm>
        </p:grpSpPr>
        <p:sp>
          <p:nvSpPr>
            <p:cNvPr id="17" name="文本占位符 20"/>
            <p:cNvSpPr txBox="1">
              <a:spLocks/>
            </p:cNvSpPr>
            <p:nvPr/>
          </p:nvSpPr>
          <p:spPr>
            <a:xfrm>
              <a:off x="9247399" y="214968"/>
              <a:ext cx="2614106"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prstClr val="black"/>
                  </a:solidFill>
                </a:rPr>
                <a:t>二</a:t>
              </a:r>
              <a:r>
                <a:rPr lang="zh-CN" altLang="en-US" b="1" dirty="0" smtClean="0">
                  <a:solidFill>
                    <a:prstClr val="black"/>
                  </a:solidFill>
                </a:rPr>
                <a:t>、建设目标思路</a:t>
              </a:r>
              <a:endParaRPr lang="zh-CN" altLang="en-US" b="1" dirty="0">
                <a:solidFill>
                  <a:prstClr val="black"/>
                </a:solidFill>
              </a:endParaRPr>
            </a:p>
          </p:txBody>
        </p:sp>
        <p:cxnSp>
          <p:nvCxnSpPr>
            <p:cNvPr id="18" name="直接连接符 17"/>
            <p:cNvCxnSpPr/>
            <p:nvPr/>
          </p:nvCxnSpPr>
          <p:spPr>
            <a:xfrm>
              <a:off x="1953937" y="378489"/>
              <a:ext cx="729346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46489" y="366469"/>
              <a:ext cx="1477717" cy="259832"/>
              <a:chOff x="452951" y="366469"/>
              <a:chExt cx="1499107" cy="259832"/>
            </a:xfrm>
          </p:grpSpPr>
          <p:cxnSp>
            <p:nvCxnSpPr>
              <p:cNvPr id="22" name="直接连接符 21"/>
              <p:cNvCxnSpPr/>
              <p:nvPr/>
            </p:nvCxnSpPr>
            <p:spPr>
              <a:xfrm>
                <a:off x="685189" y="626301"/>
                <a:ext cx="103826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1723458" y="385070"/>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452951" y="366469"/>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sp>
        <p:nvSpPr>
          <p:cNvPr id="15" name="MH_Other_5"/>
          <p:cNvSpPr>
            <a:spLocks noChangeArrowheads="1"/>
          </p:cNvSpPr>
          <p:nvPr>
            <p:custDataLst>
              <p:tags r:id="rId1"/>
            </p:custDataLst>
          </p:nvPr>
        </p:nvSpPr>
        <p:spPr bwMode="auto">
          <a:xfrm>
            <a:off x="276580" y="769663"/>
            <a:ext cx="2851841"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（一）专业建设理念</a:t>
            </a:r>
            <a:endParaRPr lang="zh-CN" altLang="en-US" sz="2000" b="1" dirty="0">
              <a:solidFill>
                <a:srgbClr val="FFFFFF"/>
              </a:solidFill>
              <a:ea typeface="微软雅黑" pitchFamily="34" charset="-122"/>
            </a:endParaRPr>
          </a:p>
        </p:txBody>
      </p:sp>
      <p:grpSp>
        <p:nvGrpSpPr>
          <p:cNvPr id="21" name="组合 20"/>
          <p:cNvGrpSpPr/>
          <p:nvPr/>
        </p:nvGrpSpPr>
        <p:grpSpPr>
          <a:xfrm>
            <a:off x="1533376" y="1758172"/>
            <a:ext cx="7879761" cy="4442625"/>
            <a:chOff x="1804980" y="1842261"/>
            <a:chExt cx="7879761" cy="4442625"/>
          </a:xfrm>
        </p:grpSpPr>
        <p:graphicFrame>
          <p:nvGraphicFramePr>
            <p:cNvPr id="23" name="图示 22">
              <a:extLst>
                <a:ext uri="{FF2B5EF4-FFF2-40B4-BE49-F238E27FC236}">
                  <a16:creationId xmlns="" xmlns:a16="http://schemas.microsoft.com/office/drawing/2014/main" id="{FEE3BE32-DECC-4CCB-B754-B16B8B7C94BC}"/>
                </a:ext>
              </a:extLst>
            </p:cNvPr>
            <p:cNvGraphicFramePr/>
            <p:nvPr>
              <p:extLst>
                <p:ext uri="{D42A27DB-BD31-4B8C-83A1-F6EECF244321}">
                  <p14:modId xmlns:p14="http://schemas.microsoft.com/office/powerpoint/2010/main" val="3165238643"/>
                </p:ext>
              </p:extLst>
            </p:nvPr>
          </p:nvGraphicFramePr>
          <p:xfrm>
            <a:off x="2461404" y="1842261"/>
            <a:ext cx="6714494" cy="3989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矩形 24">
              <a:extLst>
                <a:ext uri="{FF2B5EF4-FFF2-40B4-BE49-F238E27FC236}">
                  <a16:creationId xmlns="" xmlns:a16="http://schemas.microsoft.com/office/drawing/2014/main" id="{9B77D057-317D-4957-B13A-D137D05BC1A1}"/>
                </a:ext>
              </a:extLst>
            </p:cNvPr>
            <p:cNvSpPr/>
            <p:nvPr/>
          </p:nvSpPr>
          <p:spPr>
            <a:xfrm>
              <a:off x="7653416" y="2935989"/>
              <a:ext cx="2031325"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对接岗位改革评价</a:t>
              </a:r>
              <a:endParaRPr lang="zh-SG" altLang="en-US" b="1" dirty="0">
                <a:ea typeface="微软雅黑" panose="020B0503020204020204" pitchFamily="34" charset="-122"/>
                <a:cs typeface="Times New Roman" panose="02020603050405020304" pitchFamily="18" charset="0"/>
              </a:endParaRPr>
            </a:p>
          </p:txBody>
        </p:sp>
        <p:sp>
          <p:nvSpPr>
            <p:cNvPr id="27" name="矩形 26">
              <a:extLst>
                <a:ext uri="{FF2B5EF4-FFF2-40B4-BE49-F238E27FC236}">
                  <a16:creationId xmlns="" xmlns:a16="http://schemas.microsoft.com/office/drawing/2014/main" id="{5693D72C-8850-48AF-8B58-B3B1B40A8324}"/>
                </a:ext>
              </a:extLst>
            </p:cNvPr>
            <p:cNvSpPr/>
            <p:nvPr/>
          </p:nvSpPr>
          <p:spPr>
            <a:xfrm>
              <a:off x="7653415" y="4399049"/>
              <a:ext cx="2031325"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内培外聘专兼结合</a:t>
              </a:r>
              <a:endParaRPr lang="zh-SG" altLang="en-US" b="1" dirty="0">
                <a:ea typeface="微软雅黑" panose="020B0503020204020204" pitchFamily="34" charset="-122"/>
                <a:cs typeface="Times New Roman" panose="02020603050405020304" pitchFamily="18" charset="0"/>
              </a:endParaRPr>
            </a:p>
          </p:txBody>
        </p:sp>
        <p:sp>
          <p:nvSpPr>
            <p:cNvPr id="28" name="矩形 27">
              <a:extLst>
                <a:ext uri="{FF2B5EF4-FFF2-40B4-BE49-F238E27FC236}">
                  <a16:creationId xmlns="" xmlns:a16="http://schemas.microsoft.com/office/drawing/2014/main" id="{6CA75017-00CA-4ED7-A86E-E62FA49F910A}"/>
                </a:ext>
              </a:extLst>
            </p:cNvPr>
            <p:cNvSpPr/>
            <p:nvPr/>
          </p:nvSpPr>
          <p:spPr>
            <a:xfrm>
              <a:off x="4890975" y="5915554"/>
              <a:ext cx="2031325"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内外互通共建共享</a:t>
              </a:r>
              <a:endParaRPr lang="zh-SG" altLang="en-US" b="1" dirty="0">
                <a:ea typeface="微软雅黑" panose="020B0503020204020204" pitchFamily="34" charset="-122"/>
                <a:cs typeface="Times New Roman" panose="02020603050405020304" pitchFamily="18" charset="0"/>
              </a:endParaRPr>
            </a:p>
          </p:txBody>
        </p:sp>
        <p:sp>
          <p:nvSpPr>
            <p:cNvPr id="31" name="矩形 30">
              <a:extLst>
                <a:ext uri="{FF2B5EF4-FFF2-40B4-BE49-F238E27FC236}">
                  <a16:creationId xmlns="" xmlns:a16="http://schemas.microsoft.com/office/drawing/2014/main" id="{05E5DEB6-E60E-475B-A3C0-580D9682EAD8}"/>
                </a:ext>
              </a:extLst>
            </p:cNvPr>
            <p:cNvSpPr/>
            <p:nvPr/>
          </p:nvSpPr>
          <p:spPr>
            <a:xfrm>
              <a:off x="1891347" y="4418554"/>
              <a:ext cx="2031325"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工学交替能力递进</a:t>
              </a:r>
              <a:endParaRPr lang="zh-SG" altLang="en-US" b="1" dirty="0">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 xmlns:a16="http://schemas.microsoft.com/office/drawing/2014/main" id="{BC3B3071-AA42-4F17-BC4D-4FCB8B405651}"/>
                </a:ext>
              </a:extLst>
            </p:cNvPr>
            <p:cNvSpPr/>
            <p:nvPr/>
          </p:nvSpPr>
          <p:spPr>
            <a:xfrm>
              <a:off x="1804980" y="2877729"/>
              <a:ext cx="2031325"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辐射经济促进发展</a:t>
              </a:r>
              <a:endParaRPr lang="zh-SG" altLang="en-US" b="1" dirty="0">
                <a:ea typeface="微软雅黑" panose="020B0503020204020204" pitchFamily="34" charset="-122"/>
                <a:cs typeface="Times New Roman" panose="02020603050405020304" pitchFamily="18" charset="0"/>
              </a:endParaRPr>
            </a:p>
          </p:txBody>
        </p:sp>
      </p:grpSp>
      <p:sp>
        <p:nvSpPr>
          <p:cNvPr id="33" name="矩形 32">
            <a:extLst>
              <a:ext uri="{FF2B5EF4-FFF2-40B4-BE49-F238E27FC236}">
                <a16:creationId xmlns="" xmlns:a16="http://schemas.microsoft.com/office/drawing/2014/main" id="{ABBD7FAD-C63D-4A52-B2D3-F73A2208854C}"/>
              </a:ext>
            </a:extLst>
          </p:cNvPr>
          <p:cNvSpPr/>
          <p:nvPr/>
        </p:nvSpPr>
        <p:spPr>
          <a:xfrm>
            <a:off x="4890975" y="1388840"/>
            <a:ext cx="2031325"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实现校企深度融合</a:t>
            </a:r>
            <a:endParaRPr lang="zh-SG" altLang="en-US" dirty="0"/>
          </a:p>
        </p:txBody>
      </p:sp>
    </p:spTree>
    <p:extLst>
      <p:ext uri="{BB962C8B-B14F-4D97-AF65-F5344CB8AC3E}">
        <p14:creationId xmlns:p14="http://schemas.microsoft.com/office/powerpoint/2010/main" val="27541486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24.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0.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4"/>
</p:tagLst>
</file>

<file path=ppt/tags/tag38.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0.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Other"/>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ags/tag48.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4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51.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5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53.xml><?xml version="1.0" encoding="utf-8"?>
<p:tagLst xmlns:a="http://schemas.openxmlformats.org/drawingml/2006/main" xmlns:r="http://schemas.openxmlformats.org/officeDocument/2006/relationships" xmlns:p="http://schemas.openxmlformats.org/presentationml/2006/main">
  <p:tag name="MH" val="20160819004827"/>
  <p:tag name="MH_LIBRARY" val="GRAPHIC"/>
  <p:tag name="MH_TYPE" val="Title"/>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2"/>
</p:tagLst>
</file>

<file path=ppt/tags/tag58.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3"/>
</p:tagLst>
</file>

<file path=ppt/tags/tag61.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5"/>
</p:tagLst>
</file>

<file path=ppt/tags/tag65.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6"/>
</p:tagLst>
</file>

<file path=ppt/tags/tag66.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3"/>
</p:tagLst>
</file>

<file path=ppt/tags/tag67.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7"/>
</p:tagLst>
</file>

<file path=ppt/tags/tag69.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70.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9"/>
</p:tagLst>
</file>

<file path=ppt/tags/tag71.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2"/>
</p:tagLst>
</file>

<file path=ppt/tags/tag73.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3"/>
</p:tagLst>
</file>

<file path=ppt/tags/tag7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8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83.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84.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85.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86.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8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9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3689</TotalTime>
  <Words>4462</Words>
  <Application>Microsoft Office PowerPoint</Application>
  <PresentationFormat>自定义</PresentationFormat>
  <Paragraphs>787</Paragraphs>
  <Slides>47</Slides>
  <Notes>0</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47</vt:i4>
      </vt:variant>
    </vt:vector>
  </HeadingPairs>
  <TitlesOfParts>
    <vt:vector size="50" baseType="lpstr">
      <vt:lpstr>Office 主题</vt:lpstr>
      <vt:lpstr>1_Office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gta</cp:lastModifiedBy>
  <cp:revision>213</cp:revision>
  <dcterms:created xsi:type="dcterms:W3CDTF">2016-11-24T01:14:56Z</dcterms:created>
  <dcterms:modified xsi:type="dcterms:W3CDTF">2018-09-04T07:59:01Z</dcterms:modified>
</cp:coreProperties>
</file>